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hlink"/>
                </a:solidFill>
                <a:latin typeface="Malgun Gothic"/>
                <a:cs typeface="Malgun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hlink"/>
                </a:solidFill>
                <a:latin typeface="Malgun Gothic"/>
                <a:cs typeface="Malgun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hlink"/>
                </a:solidFill>
                <a:latin typeface="Malgun Gothic"/>
                <a:cs typeface="Malgun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62988" y="2584086"/>
            <a:ext cx="3436873" cy="43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hlink"/>
                </a:solidFill>
                <a:latin typeface="Malgun Gothic"/>
                <a:cs typeface="Malgun 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443732" y="9728510"/>
            <a:ext cx="45656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Malgun Gothic"/>
                <a:cs typeface="Malgun Gothic"/>
              </a:defRPr>
            </a:lvl1pPr>
          </a:lstStyle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fld id="{81D60167-4931-47E6-BA6A-407CBD079E47}" type="slidenum">
              <a:rPr dirty="0" spc="25"/>
              <a:t>#</a:t>
            </a:fld>
            <a:r>
              <a:rPr dirty="0" spc="-50"/>
              <a:t> </a:t>
            </a:r>
            <a:r>
              <a:rPr dirty="0" spc="22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92217" y="1410644"/>
            <a:ext cx="287718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Malgun Gothic"/>
                <a:cs typeface="Malgun Gothic"/>
              </a:rPr>
              <a:t>서울특별시노원</a:t>
            </a:r>
            <a:r>
              <a:rPr dirty="0" sz="1700" spc="5">
                <a:latin typeface="Malgun Gothic"/>
                <a:cs typeface="Malgun Gothic"/>
              </a:rPr>
              <a:t>구</a:t>
            </a:r>
            <a:r>
              <a:rPr dirty="0" sz="1700" spc="25">
                <a:latin typeface="Malgun Gothic"/>
                <a:cs typeface="Malgun Gothic"/>
              </a:rPr>
              <a:t>서비스공단</a:t>
            </a:r>
            <a:endParaRPr sz="17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57739" y="2251892"/>
            <a:ext cx="199898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Malgun Gothic"/>
                <a:cs typeface="Malgun Gothic"/>
              </a:rPr>
              <a:t>재</a:t>
            </a:r>
            <a:r>
              <a:rPr dirty="0" sz="1700" spc="-40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무</a:t>
            </a:r>
            <a:r>
              <a:rPr dirty="0" sz="1700" spc="-35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제</a:t>
            </a:r>
            <a:r>
              <a:rPr dirty="0" sz="1700" spc="-40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표</a:t>
            </a:r>
            <a:r>
              <a:rPr dirty="0" sz="1700" spc="-35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에</a:t>
            </a:r>
            <a:r>
              <a:rPr dirty="0" sz="1700" spc="-55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대</a:t>
            </a:r>
            <a:r>
              <a:rPr dirty="0" sz="1700" spc="-35">
                <a:latin typeface="Malgun Gothic"/>
                <a:cs typeface="Malgun Gothic"/>
              </a:rPr>
              <a:t> </a:t>
            </a:r>
            <a:r>
              <a:rPr dirty="0" sz="1700" spc="25">
                <a:latin typeface="Malgun Gothic"/>
                <a:cs typeface="Malgun Gothic"/>
              </a:rPr>
              <a:t>한</a:t>
            </a:r>
            <a:endParaRPr sz="170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62988" y="2584086"/>
            <a:ext cx="3093085" cy="431800"/>
          </a:xfrm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701675" algn="l"/>
                <a:tab pos="1388110" algn="l"/>
                <a:tab pos="2064385" algn="l"/>
                <a:tab pos="2741295" algn="l"/>
              </a:tabLst>
            </a:pPr>
            <a:r>
              <a:rPr dirty="0" spc="10"/>
              <a:t>감</a:t>
            </a:r>
            <a:r>
              <a:rPr dirty="0" spc="10"/>
              <a:t>	</a:t>
            </a:r>
            <a:r>
              <a:rPr dirty="0" spc="10"/>
              <a:t>사</a:t>
            </a:r>
            <a:r>
              <a:rPr dirty="0" spc="10"/>
              <a:t>	</a:t>
            </a:r>
            <a:r>
              <a:rPr dirty="0" spc="10"/>
              <a:t>보</a:t>
            </a:r>
            <a:r>
              <a:rPr dirty="0" spc="10"/>
              <a:t>	</a:t>
            </a:r>
            <a:r>
              <a:rPr dirty="0" spc="10"/>
              <a:t>고</a:t>
            </a:r>
            <a:r>
              <a:rPr dirty="0" spc="10"/>
              <a:t>	</a:t>
            </a:r>
            <a:r>
              <a:rPr dirty="0" spc="10"/>
              <a:t>서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904235" y="4124904"/>
            <a:ext cx="1459865" cy="7708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36830">
              <a:lnSpc>
                <a:spcPct val="100000"/>
              </a:lnSpc>
              <a:spcBef>
                <a:spcPts val="114"/>
              </a:spcBef>
            </a:pPr>
            <a:r>
              <a:rPr dirty="0" sz="1350" spc="15">
                <a:latin typeface="Malgun Gothic"/>
                <a:cs typeface="Malgun Gothic"/>
              </a:rPr>
              <a:t>제</a:t>
            </a:r>
            <a:r>
              <a:rPr dirty="0" sz="1350" spc="-40">
                <a:latin typeface="Malgun Gothic"/>
                <a:cs typeface="Malgun Gothic"/>
              </a:rPr>
              <a:t> </a:t>
            </a:r>
            <a:r>
              <a:rPr dirty="0" sz="1350" spc="5">
                <a:latin typeface="Malgun Gothic"/>
                <a:cs typeface="Malgun Gothic"/>
              </a:rPr>
              <a:t>(</a:t>
            </a:r>
            <a:r>
              <a:rPr dirty="0" sz="1350" spc="15">
                <a:latin typeface="Malgun Gothic"/>
                <a:cs typeface="Malgun Gothic"/>
              </a:rPr>
              <a:t>당</a:t>
            </a:r>
            <a:r>
              <a:rPr dirty="0" sz="1350" spc="20">
                <a:latin typeface="Malgun Gothic"/>
                <a:cs typeface="Malgun Gothic"/>
              </a:rPr>
              <a:t>)</a:t>
            </a:r>
            <a:r>
              <a:rPr dirty="0" sz="1350" spc="-35">
                <a:latin typeface="Malgun Gothic"/>
                <a:cs typeface="Malgun Gothic"/>
              </a:rPr>
              <a:t>1</a:t>
            </a:r>
            <a:r>
              <a:rPr dirty="0" sz="1350" spc="70">
                <a:latin typeface="Malgun Gothic"/>
                <a:cs typeface="Malgun Gothic"/>
              </a:rPr>
              <a:t>6</a:t>
            </a:r>
            <a:r>
              <a:rPr dirty="0" sz="1350" spc="-145">
                <a:latin typeface="Malgun Gothic"/>
                <a:cs typeface="Malgun Gothic"/>
              </a:rPr>
              <a:t> </a:t>
            </a:r>
            <a:r>
              <a:rPr dirty="0" sz="1350" spc="15">
                <a:latin typeface="Malgun Gothic"/>
                <a:cs typeface="Malgun Gothic"/>
              </a:rPr>
              <a:t>기</a:t>
            </a:r>
            <a:endParaRPr sz="13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01월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01일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부터</a:t>
            </a:r>
            <a:endParaRPr sz="10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31일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4235" y="5569655"/>
            <a:ext cx="1459865" cy="7708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36830">
              <a:lnSpc>
                <a:spcPct val="100000"/>
              </a:lnSpc>
              <a:spcBef>
                <a:spcPts val="114"/>
              </a:spcBef>
            </a:pPr>
            <a:r>
              <a:rPr dirty="0" sz="1350" spc="15">
                <a:latin typeface="Malgun Gothic"/>
                <a:cs typeface="Malgun Gothic"/>
              </a:rPr>
              <a:t>제</a:t>
            </a:r>
            <a:r>
              <a:rPr dirty="0" sz="1350" spc="-40">
                <a:latin typeface="Malgun Gothic"/>
                <a:cs typeface="Malgun Gothic"/>
              </a:rPr>
              <a:t> </a:t>
            </a:r>
            <a:r>
              <a:rPr dirty="0" sz="1350" spc="5">
                <a:latin typeface="Malgun Gothic"/>
                <a:cs typeface="Malgun Gothic"/>
              </a:rPr>
              <a:t>(</a:t>
            </a:r>
            <a:r>
              <a:rPr dirty="0" sz="1350" spc="15">
                <a:latin typeface="Malgun Gothic"/>
                <a:cs typeface="Malgun Gothic"/>
              </a:rPr>
              <a:t>전</a:t>
            </a:r>
            <a:r>
              <a:rPr dirty="0" sz="1350" spc="20">
                <a:latin typeface="Malgun Gothic"/>
                <a:cs typeface="Malgun Gothic"/>
              </a:rPr>
              <a:t>)</a:t>
            </a:r>
            <a:r>
              <a:rPr dirty="0" sz="1350" spc="-35">
                <a:latin typeface="Malgun Gothic"/>
                <a:cs typeface="Malgun Gothic"/>
              </a:rPr>
              <a:t>1</a:t>
            </a:r>
            <a:r>
              <a:rPr dirty="0" sz="1350" spc="70">
                <a:latin typeface="Malgun Gothic"/>
                <a:cs typeface="Malgun Gothic"/>
              </a:rPr>
              <a:t>5</a:t>
            </a:r>
            <a:r>
              <a:rPr dirty="0" sz="1350" spc="-145">
                <a:latin typeface="Malgun Gothic"/>
                <a:cs typeface="Malgun Gothic"/>
              </a:rPr>
              <a:t> </a:t>
            </a:r>
            <a:r>
              <a:rPr dirty="0" sz="1350" spc="15">
                <a:latin typeface="Malgun Gothic"/>
                <a:cs typeface="Malgun Gothic"/>
              </a:rPr>
              <a:t>기</a:t>
            </a:r>
            <a:endParaRPr sz="13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01월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01일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부터</a:t>
            </a:r>
            <a:endParaRPr sz="10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31일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23261" y="8015660"/>
            <a:ext cx="134048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Malgun Gothic"/>
                <a:cs typeface="Malgun Gothic"/>
              </a:rPr>
              <a:t>이산회계</a:t>
            </a:r>
            <a:r>
              <a:rPr dirty="0" sz="1700" spc="5">
                <a:latin typeface="Malgun Gothic"/>
                <a:cs typeface="Malgun Gothic"/>
              </a:rPr>
              <a:t>법</a:t>
            </a:r>
            <a:r>
              <a:rPr dirty="0" sz="1700" spc="25">
                <a:latin typeface="Malgun Gothic"/>
                <a:cs typeface="Malgun Gothic"/>
              </a:rPr>
              <a:t>인</a:t>
            </a:r>
            <a:endParaRPr sz="170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8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2018" y="912018"/>
          <a:ext cx="5492115" cy="7466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2789"/>
                <a:gridCol w="876300"/>
                <a:gridCol w="876300"/>
                <a:gridCol w="868680"/>
                <a:gridCol w="861695"/>
              </a:tblGrid>
              <a:tr h="219456"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683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5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1.보수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1,009,790,510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989,245,050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2.무기계약근로자보수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26,872,670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13,829,590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3.퇴직급여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118,872,171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146,019,636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4.사회보험부담금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262,222,340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103,441,700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5.기타복리후생비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486,161,135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502,146,281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6.여비교통비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44,165,700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47,308,600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7.직급보조비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95,214,900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8.수선유지비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63,345,640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60,534,990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9.업무추진비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15,999,800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5,643,230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10.교육훈련비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26,284,510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20,949,637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11.광고선전비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2,375,000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0">
                          <a:latin typeface="Malgun Gothic"/>
                          <a:cs typeface="Malgun Gothic"/>
                        </a:rPr>
                        <a:t>12.회의비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3,294,160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0">
                          <a:latin typeface="Malgun Gothic"/>
                          <a:cs typeface="Malgun Gothic"/>
                        </a:rPr>
                        <a:t>13.포상금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7,400,000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6,900,000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14.정원가산업무비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20,583,600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4,993,780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15.부서업무비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30,881,120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33,023,930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16.사무관리비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82,043,890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205,607,959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17.공공운영비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109,819,877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18.지급수수료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125,548,905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19.공공요금및제세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941,910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20.차량선박비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2,610,875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21.기타보상금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2,850,000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0">
                          <a:latin typeface="Malgun Gothic"/>
                          <a:cs typeface="Malgun Gothic"/>
                        </a:rPr>
                        <a:t>22.평가급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367,470,000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323,690,820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algn="r" marR="47053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23.지방공기업협의체부담금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600,000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600,000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r" marR="47053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24.지방공기업평가원출연금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18,500,000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18,500,000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Ⅴ.영업이익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Ⅵ.영업외수익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1.이자수익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160,992,884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66,780,081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2.기타영업외수익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23,955,351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21,569,496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3.정산반환금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(184,948,235)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(88,349,577)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Ⅶ.영업외비용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4">
                          <a:latin typeface="Malgun Gothic"/>
                          <a:cs typeface="Malgun Gothic"/>
                        </a:rPr>
                        <a:t>Ⅷ.법인세비용차감전순이익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Ⅸ.법인세비용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Ⅹ.당기순이익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236724" y="8470789"/>
            <a:ext cx="2811145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45">
                <a:latin typeface="Malgun Gothic"/>
                <a:cs typeface="Malgun Gothic"/>
              </a:rPr>
              <a:t>별</a:t>
            </a:r>
            <a:r>
              <a:rPr dirty="0" sz="1000">
                <a:latin typeface="Malgun Gothic"/>
                <a:cs typeface="Malgun Gothic"/>
              </a:rPr>
              <a:t>첨</a:t>
            </a:r>
            <a:r>
              <a:rPr dirty="0" sz="1000" spc="-204">
                <a:latin typeface="Malgun Gothic"/>
                <a:cs typeface="Malgun Gothic"/>
              </a:rPr>
              <a:t> </a:t>
            </a:r>
            <a:r>
              <a:rPr dirty="0" sz="1000" spc="-135">
                <a:latin typeface="Malgun Gothic"/>
                <a:cs typeface="Malgun Gothic"/>
              </a:rPr>
              <a:t>재</a:t>
            </a:r>
            <a:r>
              <a:rPr dirty="0" sz="1000" spc="-145">
                <a:latin typeface="Malgun Gothic"/>
                <a:cs typeface="Malgun Gothic"/>
              </a:rPr>
              <a:t>무제</a:t>
            </a:r>
            <a:r>
              <a:rPr dirty="0" sz="1000" spc="-135">
                <a:latin typeface="Malgun Gothic"/>
                <a:cs typeface="Malgun Gothic"/>
              </a:rPr>
              <a:t>표</a:t>
            </a:r>
            <a:r>
              <a:rPr dirty="0" sz="1000">
                <a:latin typeface="Malgun Gothic"/>
                <a:cs typeface="Malgun Gothic"/>
              </a:rPr>
              <a:t>에</a:t>
            </a:r>
            <a:r>
              <a:rPr dirty="0" sz="1000" spc="-204">
                <a:latin typeface="Malgun Gothic"/>
                <a:cs typeface="Malgun Gothic"/>
              </a:rPr>
              <a:t> </a:t>
            </a:r>
            <a:r>
              <a:rPr dirty="0" sz="1000" spc="-145">
                <a:latin typeface="Malgun Gothic"/>
                <a:cs typeface="Malgun Gothic"/>
              </a:rPr>
              <a:t>대</a:t>
            </a:r>
            <a:r>
              <a:rPr dirty="0" sz="1000">
                <a:latin typeface="Malgun Gothic"/>
                <a:cs typeface="Malgun Gothic"/>
              </a:rPr>
              <a:t>한</a:t>
            </a:r>
            <a:r>
              <a:rPr dirty="0" sz="1000" spc="-204">
                <a:latin typeface="Malgun Gothic"/>
                <a:cs typeface="Malgun Gothic"/>
              </a:rPr>
              <a:t> </a:t>
            </a:r>
            <a:r>
              <a:rPr dirty="0" sz="1000" spc="-135">
                <a:latin typeface="Malgun Gothic"/>
                <a:cs typeface="Malgun Gothic"/>
              </a:rPr>
              <a:t>주</a:t>
            </a:r>
            <a:r>
              <a:rPr dirty="0" sz="1000" spc="-145">
                <a:latin typeface="Malgun Gothic"/>
                <a:cs typeface="Malgun Gothic"/>
              </a:rPr>
              <a:t>석</a:t>
            </a:r>
            <a:r>
              <a:rPr dirty="0" sz="1000">
                <a:latin typeface="Malgun Gothic"/>
                <a:cs typeface="Malgun Gothic"/>
              </a:rPr>
              <a:t>은</a:t>
            </a:r>
            <a:r>
              <a:rPr dirty="0" sz="1000" spc="-204">
                <a:latin typeface="Malgun Gothic"/>
                <a:cs typeface="Malgun Gothic"/>
              </a:rPr>
              <a:t> </a:t>
            </a:r>
            <a:r>
              <a:rPr dirty="0" sz="1000">
                <a:latin typeface="Malgun Gothic"/>
                <a:cs typeface="Malgun Gothic"/>
              </a:rPr>
              <a:t>본</a:t>
            </a:r>
            <a:r>
              <a:rPr dirty="0" sz="1000" spc="-204">
                <a:latin typeface="Malgun Gothic"/>
                <a:cs typeface="Malgun Gothic"/>
              </a:rPr>
              <a:t> </a:t>
            </a:r>
            <a:r>
              <a:rPr dirty="0" sz="1000" spc="-145">
                <a:latin typeface="Malgun Gothic"/>
                <a:cs typeface="Malgun Gothic"/>
              </a:rPr>
              <a:t>재</a:t>
            </a:r>
            <a:r>
              <a:rPr dirty="0" sz="1000" spc="-135">
                <a:latin typeface="Malgun Gothic"/>
                <a:cs typeface="Malgun Gothic"/>
              </a:rPr>
              <a:t>무</a:t>
            </a:r>
            <a:r>
              <a:rPr dirty="0" sz="1000" spc="-145">
                <a:latin typeface="Malgun Gothic"/>
                <a:cs typeface="Malgun Gothic"/>
              </a:rPr>
              <a:t>제표</a:t>
            </a:r>
            <a:r>
              <a:rPr dirty="0" sz="1000">
                <a:latin typeface="Malgun Gothic"/>
                <a:cs typeface="Malgun Gothic"/>
              </a:rPr>
              <a:t>의</a:t>
            </a:r>
            <a:r>
              <a:rPr dirty="0" sz="1000" spc="-195">
                <a:latin typeface="Malgun Gothic"/>
                <a:cs typeface="Malgun Gothic"/>
              </a:rPr>
              <a:t> </a:t>
            </a:r>
            <a:r>
              <a:rPr dirty="0" sz="1000" spc="-145">
                <a:latin typeface="Malgun Gothic"/>
                <a:cs typeface="Malgun Gothic"/>
              </a:rPr>
              <a:t>일부입</a:t>
            </a:r>
            <a:r>
              <a:rPr dirty="0" sz="1000" spc="-135">
                <a:latin typeface="Malgun Gothic"/>
                <a:cs typeface="Malgun Gothic"/>
              </a:rPr>
              <a:t>니</a:t>
            </a:r>
            <a:r>
              <a:rPr dirty="0" sz="1000" spc="-145">
                <a:latin typeface="Malgun Gothic"/>
                <a:cs typeface="Malgun Gothic"/>
              </a:rPr>
              <a:t>다</a:t>
            </a:r>
            <a:r>
              <a:rPr dirty="0" sz="1000" spc="114">
                <a:latin typeface="Malgun Gothic"/>
                <a:cs typeface="Malgun Gothic"/>
              </a:rPr>
              <a:t>.</a:t>
            </a:r>
            <a:endParaRPr sz="100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9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5827" y="808745"/>
            <a:ext cx="3453129" cy="81216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850"/>
              </a:spcBef>
            </a:pPr>
            <a:r>
              <a:rPr dirty="0" sz="1050" spc="30">
                <a:latin typeface="Malgun Gothic"/>
                <a:cs typeface="Malgun Gothic"/>
              </a:rPr>
              <a:t>자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본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변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동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표</a:t>
            </a:r>
            <a:endParaRPr sz="1050">
              <a:latin typeface="Malgun Gothic"/>
              <a:cs typeface="Malgun Gothic"/>
            </a:endParaRPr>
          </a:p>
          <a:p>
            <a:pPr algn="ctr" marL="12700" marR="5080">
              <a:lnSpc>
                <a:spcPts val="2160"/>
              </a:lnSpc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 </a:t>
            </a:r>
            <a:r>
              <a:rPr dirty="0" sz="1050" spc="-35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275" y="1915114"/>
            <a:ext cx="18091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1632" y="1915114"/>
            <a:ext cx="6807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55">
                <a:latin typeface="Malgun Gothic"/>
                <a:cs typeface="Malgun Gothic"/>
              </a:rPr>
              <a:t>(단위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130">
                <a:latin typeface="Malgun Gothic"/>
                <a:cs typeface="Malgun Gothic"/>
              </a:rPr>
              <a:t>: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원)</a:t>
            </a:r>
            <a:endParaRPr sz="105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28850"/>
          <a:ext cx="5493385" cy="1496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8715"/>
                <a:gridCol w="726440"/>
                <a:gridCol w="726440"/>
                <a:gridCol w="726439"/>
                <a:gridCol w="720089"/>
                <a:gridCol w="720089"/>
                <a:gridCol w="720089"/>
              </a:tblGrid>
              <a:tr h="339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  <a:tabLst>
                          <a:tab pos="262255" algn="l"/>
                        </a:tabLst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과	목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본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15900" marR="198755" indent="17780">
                        <a:lnSpc>
                          <a:spcPct val="114100"/>
                        </a:lnSpc>
                        <a:spcBef>
                          <a:spcPts val="95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자 본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잉여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231775">
                        <a:lnSpc>
                          <a:spcPct val="114100"/>
                        </a:lnSpc>
                        <a:spcBef>
                          <a:spcPts val="9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본  조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정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20014" marR="96520" indent="43815">
                        <a:lnSpc>
                          <a:spcPct val="114100"/>
                        </a:lnSpc>
                        <a:spcBef>
                          <a:spcPts val="95"/>
                        </a:spcBef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기타포괄 </a:t>
                      </a:r>
                      <a:r>
                        <a:rPr dirty="0" sz="850" spc="-6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손익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누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15900" marR="192405" indent="12065">
                        <a:lnSpc>
                          <a:spcPct val="114100"/>
                        </a:lnSpc>
                        <a:spcBef>
                          <a:spcPts val="95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이 익 </a:t>
                      </a:r>
                      <a:r>
                        <a:rPr dirty="0" sz="850" spc="-2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잉여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15265">
                        <a:lnSpc>
                          <a:spcPct val="100000"/>
                        </a:lnSpc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총</a:t>
                      </a:r>
                      <a:r>
                        <a:rPr dirty="0" sz="850" spc="2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2021.01.01(전기초)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당기순이익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119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2021.12.31(전기말)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2022.01.01(당기초)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당기순이익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2022.12.31(당기말)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450,000,000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880107" y="3827735"/>
            <a:ext cx="349948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별첨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재무제표에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대한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주석은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본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25">
                <a:latin typeface="Malgun Gothic"/>
                <a:cs typeface="Malgun Gothic"/>
              </a:rPr>
              <a:t>재무제표의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45">
                <a:latin typeface="Malgun Gothic"/>
                <a:cs typeface="Malgun Gothic"/>
              </a:rPr>
              <a:t>일부입니다.</a:t>
            </a:r>
            <a:endParaRPr sz="10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10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925827" y="808745"/>
            <a:ext cx="3453129" cy="81216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850"/>
              </a:spcBef>
            </a:pPr>
            <a:r>
              <a:rPr dirty="0" sz="1050" spc="30">
                <a:latin typeface="Malgun Gothic"/>
                <a:cs typeface="Malgun Gothic"/>
              </a:rPr>
              <a:t>현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금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흐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름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표</a:t>
            </a:r>
            <a:endParaRPr sz="1050">
              <a:latin typeface="Malgun Gothic"/>
              <a:cs typeface="Malgun Gothic"/>
            </a:endParaRPr>
          </a:p>
          <a:p>
            <a:pPr algn="ctr" marL="12700" marR="5080">
              <a:lnSpc>
                <a:spcPts val="2160"/>
              </a:lnSpc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 </a:t>
            </a:r>
            <a:r>
              <a:rPr dirty="0" sz="1050" spc="-35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275" y="1915114"/>
            <a:ext cx="18091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1632" y="1915114"/>
            <a:ext cx="6807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55">
                <a:latin typeface="Malgun Gothic"/>
                <a:cs typeface="Malgun Gothic"/>
              </a:rPr>
              <a:t>(단위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130">
                <a:latin typeface="Malgun Gothic"/>
                <a:cs typeface="Malgun Gothic"/>
              </a:rPr>
              <a:t>: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원)</a:t>
            </a:r>
            <a:endParaRPr sz="105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28850"/>
          <a:ext cx="5492115" cy="5381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7235"/>
                <a:gridCol w="874394"/>
                <a:gridCol w="868044"/>
                <a:gridCol w="868045"/>
                <a:gridCol w="868045"/>
              </a:tblGrid>
              <a:tr h="192024"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목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39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850" spc="-100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 spc="-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기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850" spc="-110">
                          <a:latin typeface="Malgun Gothic"/>
                          <a:cs typeface="Malgun Gothic"/>
                        </a:rPr>
                        <a:t>5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 spc="-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기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Ⅰ.영업활동으로인한현금흐름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516,971,068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215,862,770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55">
                          <a:latin typeface="Malgun Gothic"/>
                          <a:cs typeface="Malgun Gothic"/>
                        </a:rPr>
                        <a:t>1.당기순이익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algn="r" marR="2692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유출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없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산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1,196,822,171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퇴직급여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1,196,822,171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algn="r" marR="2692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3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없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익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85">
                          <a:latin typeface="Malgun Gothic"/>
                          <a:cs typeface="Malgun Gothic"/>
                        </a:rPr>
                        <a:t>유형자산처분이익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부채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동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(679,851,103)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215,862,770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미수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감소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16,569,000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(20,879,000)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선급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336,729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(10,190,693)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퇴직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연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금운용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(1,116,328,876)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미지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3,655,245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(9,595,062)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미지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비용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91,543,075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12,805,000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예수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증가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감소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404,867,019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243,722,525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119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퇴직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여충당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(80,493,295)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Ⅱ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투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자활동으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금흐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2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(195,473,160)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(108,291,530)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투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투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유출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(195,473,160)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3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(108,291,530)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차량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반구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대행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득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42,998,690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비품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대행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득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143,885,350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시설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치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850" spc="-15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득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8,589,120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Ⅲ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무활동으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금흐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195,473,160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195,473,160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90">
                          <a:latin typeface="Malgun Gothic"/>
                          <a:cs typeface="Malgun Gothic"/>
                        </a:rPr>
                        <a:t>유무형수탁자산취득보조금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195,473,160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9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활동으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유출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Ⅳ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감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 spc="-25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850" spc="-3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Ⅰ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+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Ⅱ</a:t>
                      </a:r>
                      <a:r>
                        <a:rPr dirty="0" sz="850" spc="-135">
                          <a:latin typeface="Malgun Gothic"/>
                          <a:cs typeface="Malgun Gothic"/>
                        </a:rPr>
                        <a:t>+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Ⅲ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516,971,068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215,862,770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Ⅴ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1,312,449,964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1,096,587,194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Ⅵ</a:t>
                      </a:r>
                      <a:r>
                        <a:rPr dirty="0" sz="850" spc="-40">
                          <a:latin typeface="Malgun Gothic"/>
                          <a:cs typeface="Malgun Gothic"/>
                        </a:rPr>
                        <a:t>.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말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1,829,421,032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1,312,449,964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880107" y="7713935"/>
            <a:ext cx="349948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별첨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재무제표에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대한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주석은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본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25">
                <a:latin typeface="Malgun Gothic"/>
                <a:cs typeface="Malgun Gothic"/>
              </a:rPr>
              <a:t>재무제표의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45">
                <a:latin typeface="Malgun Gothic"/>
                <a:cs typeface="Malgun Gothic"/>
              </a:rPr>
              <a:t>일부입니다.</a:t>
            </a:r>
            <a:endParaRPr sz="10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11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901637"/>
            <a:ext cx="5455285" cy="60426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50">
                <a:solidFill>
                  <a:srgbClr val="0000FF"/>
                </a:solidFill>
                <a:latin typeface="Malgun Gothic"/>
                <a:cs typeface="Malgun Gothic"/>
              </a:rPr>
              <a:t>주석</a:t>
            </a:r>
            <a:endParaRPr sz="1500">
              <a:latin typeface="Malgun Gothic"/>
              <a:cs typeface="Malgun Gothic"/>
            </a:endParaRPr>
          </a:p>
          <a:p>
            <a:pPr marL="1036319" marR="982980">
              <a:lnSpc>
                <a:spcPct val="171400"/>
              </a:lnSpc>
              <a:spcBef>
                <a:spcPts val="185"/>
              </a:spcBef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 </a:t>
            </a:r>
            <a:r>
              <a:rPr dirty="0" sz="1050" spc="-35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550">
              <a:latin typeface="Malgun Gothic"/>
              <a:cs typeface="Malgun Gothic"/>
            </a:endParaRPr>
          </a:p>
          <a:p>
            <a:pPr marL="48895">
              <a:lnSpc>
                <a:spcPct val="100000"/>
              </a:lnSpc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60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65">
                <a:latin typeface="Malgun Gothic"/>
                <a:cs typeface="Malgun Gothic"/>
              </a:rPr>
              <a:t>1.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45">
                <a:latin typeface="Malgun Gothic"/>
                <a:cs typeface="Malgun Gothic"/>
              </a:rPr>
              <a:t>공단의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개요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>
                <a:latin typeface="Malgun Gothic"/>
                <a:cs typeface="Malgun Gothic"/>
              </a:rPr>
              <a:t>서울특별시노원구서비스공단에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개요는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다음과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31775" indent="-219710">
              <a:lnSpc>
                <a:spcPct val="100000"/>
              </a:lnSpc>
              <a:buAutoNum type="arabicParenBoth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공단명칭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30">
                <a:latin typeface="Malgun Gothic"/>
                <a:cs typeface="Malgun Gothic"/>
              </a:rPr>
              <a:t>: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</a:t>
            </a:r>
            <a:r>
              <a:rPr dirty="0" sz="1150" spc="-15">
                <a:latin typeface="Malgun Gothic"/>
                <a:cs typeface="Malgun Gothic"/>
              </a:rPr>
              <a:t>울</a:t>
            </a:r>
            <a:r>
              <a:rPr dirty="0" sz="1150">
                <a:latin typeface="Malgun Gothic"/>
                <a:cs typeface="Malgun Gothic"/>
              </a:rPr>
              <a:t>특별시노원구서비스공단</a:t>
            </a: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>
                <a:latin typeface="Malgun Gothic"/>
                <a:cs typeface="Malgun Gothic"/>
              </a:rPr>
              <a:t>이하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100">
                <a:latin typeface="Malgun Gothic"/>
                <a:cs typeface="Malgun Gothic"/>
              </a:rPr>
              <a:t>"</a:t>
            </a:r>
            <a:r>
              <a:rPr dirty="0" sz="1150">
                <a:latin typeface="Malgun Gothic"/>
                <a:cs typeface="Malgun Gothic"/>
              </a:rPr>
              <a:t>공단</a:t>
            </a:r>
            <a:r>
              <a:rPr dirty="0" sz="1150" spc="25">
                <a:latin typeface="Malgun Gothic"/>
                <a:cs typeface="Malgun Gothic"/>
              </a:rPr>
              <a:t>"</a:t>
            </a:r>
            <a:r>
              <a:rPr dirty="0" sz="1150" spc="-17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함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endParaRPr sz="1150">
              <a:latin typeface="Malgun Gothic"/>
              <a:cs typeface="Malgun Gothic"/>
            </a:endParaRPr>
          </a:p>
          <a:p>
            <a:pPr marL="232410" marR="5080" indent="-232410">
              <a:lnSpc>
                <a:spcPct val="146100"/>
              </a:lnSpc>
              <a:buAutoNum type="arabicParenBoth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설립근거 </a:t>
            </a:r>
            <a:r>
              <a:rPr dirty="0" sz="1150" spc="130">
                <a:latin typeface="Malgun Gothic"/>
                <a:cs typeface="Malgun Gothic"/>
              </a:rPr>
              <a:t>: </a:t>
            </a:r>
            <a:r>
              <a:rPr dirty="0" sz="1150" spc="-5">
                <a:latin typeface="Malgun Gothic"/>
                <a:cs typeface="Malgun Gothic"/>
              </a:rPr>
              <a:t>지방공기업법 </a:t>
            </a:r>
            <a:r>
              <a:rPr dirty="0" sz="1150" spc="20">
                <a:latin typeface="Malgun Gothic"/>
                <a:cs typeface="Malgun Gothic"/>
              </a:rPr>
              <a:t>제76조, </a:t>
            </a:r>
            <a:r>
              <a:rPr dirty="0" sz="1150" spc="-5">
                <a:latin typeface="Malgun Gothic"/>
                <a:cs typeface="Malgun Gothic"/>
              </a:rPr>
              <a:t>지방자치법 </a:t>
            </a:r>
            <a:r>
              <a:rPr dirty="0" sz="1150" spc="5">
                <a:latin typeface="Malgun Gothic"/>
                <a:cs typeface="Malgun Gothic"/>
              </a:rPr>
              <a:t>제95조 </a:t>
            </a:r>
            <a:r>
              <a:rPr dirty="0" sz="1150">
                <a:latin typeface="Malgun Gothic"/>
                <a:cs typeface="Malgun Gothic"/>
              </a:rPr>
              <a:t>및 </a:t>
            </a:r>
            <a:r>
              <a:rPr dirty="0" sz="1150" spc="20">
                <a:latin typeface="Malgun Gothic"/>
                <a:cs typeface="Malgun Gothic"/>
              </a:rPr>
              <a:t>제137조, 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서울특별시노원구서비스공단설립및운영에관한조례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제0441호에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설립</a:t>
            </a:r>
            <a:endParaRPr sz="1150">
              <a:latin typeface="Malgun Gothic"/>
              <a:cs typeface="Malgun Gothic"/>
            </a:endParaRPr>
          </a:p>
          <a:p>
            <a:pPr marL="12700" marR="3441065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 spc="5">
                <a:latin typeface="Malgun Gothic"/>
                <a:cs typeface="Malgun Gothic"/>
              </a:rPr>
              <a:t>3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설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립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30">
                <a:latin typeface="Malgun Gothic"/>
                <a:cs typeface="Malgun Gothic"/>
              </a:rPr>
              <a:t>:</a:t>
            </a:r>
            <a:r>
              <a:rPr dirty="0" sz="1150" spc="-7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2</a:t>
            </a:r>
            <a:r>
              <a:rPr dirty="0" sz="1150" spc="20">
                <a:latin typeface="Malgun Gothic"/>
                <a:cs typeface="Malgun Gothic"/>
              </a:rPr>
              <a:t>0</a:t>
            </a:r>
            <a:r>
              <a:rPr dirty="0" sz="1150" spc="5">
                <a:latin typeface="Malgun Gothic"/>
                <a:cs typeface="Malgun Gothic"/>
              </a:rPr>
              <a:t>07</a:t>
            </a:r>
            <a:r>
              <a:rPr dirty="0" sz="1150">
                <a:latin typeface="Malgun Gothic"/>
                <a:cs typeface="Malgun Gothic"/>
              </a:rPr>
              <a:t>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1</a:t>
            </a:r>
            <a:r>
              <a:rPr dirty="0" sz="1150" spc="20">
                <a:latin typeface="Malgun Gothic"/>
                <a:cs typeface="Malgun Gothic"/>
              </a:rPr>
              <a:t>0</a:t>
            </a:r>
            <a:r>
              <a:rPr dirty="0" sz="1150">
                <a:latin typeface="Malgun Gothic"/>
                <a:cs typeface="Malgun Gothic"/>
              </a:rPr>
              <a:t>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9</a:t>
            </a:r>
            <a:r>
              <a:rPr dirty="0" sz="1150">
                <a:latin typeface="Malgun Gothic"/>
                <a:cs typeface="Malgun Gothic"/>
              </a:rPr>
              <a:t>일  </a:t>
            </a: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 spc="5">
                <a:latin typeface="Malgun Gothic"/>
                <a:cs typeface="Malgun Gothic"/>
              </a:rPr>
              <a:t>4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금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30">
                <a:latin typeface="Malgun Gothic"/>
                <a:cs typeface="Malgun Gothic"/>
              </a:rPr>
              <a:t>:</a:t>
            </a:r>
            <a:r>
              <a:rPr dirty="0" sz="1150" spc="-7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4</a:t>
            </a:r>
            <a:r>
              <a:rPr dirty="0" sz="1150" spc="20">
                <a:latin typeface="Malgun Gothic"/>
                <a:cs typeface="Malgun Gothic"/>
              </a:rPr>
              <a:t>5</a:t>
            </a:r>
            <a:r>
              <a:rPr dirty="0" sz="1150" spc="5">
                <a:latin typeface="Malgun Gothic"/>
                <a:cs typeface="Malgun Gothic"/>
              </a:rPr>
              <a:t>0</a:t>
            </a:r>
            <a:r>
              <a:rPr dirty="0" sz="1150" spc="100">
                <a:latin typeface="Malgun Gothic"/>
                <a:cs typeface="Malgun Gothic"/>
              </a:rPr>
              <a:t>,</a:t>
            </a:r>
            <a:r>
              <a:rPr dirty="0" sz="1150" spc="5">
                <a:latin typeface="Malgun Gothic"/>
                <a:cs typeface="Malgun Gothic"/>
              </a:rPr>
              <a:t>00</a:t>
            </a:r>
            <a:r>
              <a:rPr dirty="0" sz="1150" spc="20">
                <a:latin typeface="Malgun Gothic"/>
                <a:cs typeface="Malgun Gothic"/>
              </a:rPr>
              <a:t>0</a:t>
            </a:r>
            <a:r>
              <a:rPr dirty="0" sz="1150" spc="100">
                <a:latin typeface="Malgun Gothic"/>
                <a:cs typeface="Malgun Gothic"/>
              </a:rPr>
              <a:t>,</a:t>
            </a:r>
            <a:r>
              <a:rPr dirty="0" sz="1150" spc="5">
                <a:latin typeface="Malgun Gothic"/>
                <a:cs typeface="Malgun Gothic"/>
              </a:rPr>
              <a:t>00</a:t>
            </a:r>
            <a:r>
              <a:rPr dirty="0" sz="1150" spc="20">
                <a:latin typeface="Malgun Gothic"/>
                <a:cs typeface="Malgun Gothic"/>
              </a:rPr>
              <a:t>0</a:t>
            </a:r>
            <a:r>
              <a:rPr dirty="0" sz="1150">
                <a:latin typeface="Malgun Gothic"/>
                <a:cs typeface="Malgun Gothic"/>
              </a:rPr>
              <a:t>원</a:t>
            </a:r>
            <a:endParaRPr sz="1150">
              <a:latin typeface="Malgun Gothic"/>
              <a:cs typeface="Malgun Gothic"/>
            </a:endParaRPr>
          </a:p>
          <a:p>
            <a:pPr marL="231775" indent="-219710">
              <a:lnSpc>
                <a:spcPct val="100000"/>
              </a:lnSpc>
              <a:spcBef>
                <a:spcPts val="635"/>
              </a:spcBef>
              <a:buAutoNum type="arabicParenBoth" startAt="5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출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30">
                <a:latin typeface="Malgun Gothic"/>
                <a:cs typeface="Malgun Gothic"/>
              </a:rPr>
              <a:t>:</a:t>
            </a:r>
            <a:r>
              <a:rPr dirty="0" sz="1150" spc="-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노원구</a:t>
            </a:r>
            <a:endParaRPr sz="1150">
              <a:latin typeface="Malgun Gothic"/>
              <a:cs typeface="Malgun Gothic"/>
            </a:endParaRPr>
          </a:p>
          <a:p>
            <a:pPr marL="231775" indent="-219710">
              <a:lnSpc>
                <a:spcPct val="100000"/>
              </a:lnSpc>
              <a:spcBef>
                <a:spcPts val="640"/>
              </a:spcBef>
              <a:buAutoNum type="arabicParenBoth" startAt="5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사업목적</a:t>
            </a:r>
            <a:endParaRPr sz="1150">
              <a:latin typeface="Malgun Gothic"/>
              <a:cs typeface="Malgun Gothic"/>
            </a:endParaRPr>
          </a:p>
          <a:p>
            <a:pPr marL="102870">
              <a:lnSpc>
                <a:spcPct val="100000"/>
              </a:lnSpc>
              <a:spcBef>
                <a:spcPts val="635"/>
              </a:spcBef>
            </a:pPr>
            <a:r>
              <a:rPr dirty="0" sz="1150">
                <a:latin typeface="Malgun Gothic"/>
                <a:cs typeface="Malgun Gothic"/>
              </a:rPr>
              <a:t>①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주차장(거주자,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공영,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구청사)관리,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운영사업</a:t>
            </a:r>
            <a:endParaRPr sz="1150">
              <a:latin typeface="Malgun Gothic"/>
              <a:cs typeface="Malgun Gothic"/>
            </a:endParaRPr>
          </a:p>
          <a:p>
            <a:pPr marL="102870">
              <a:lnSpc>
                <a:spcPct val="100000"/>
              </a:lnSpc>
              <a:spcBef>
                <a:spcPts val="635"/>
              </a:spcBef>
            </a:pPr>
            <a:r>
              <a:rPr dirty="0" sz="1150">
                <a:latin typeface="Malgun Gothic"/>
                <a:cs typeface="Malgun Gothic"/>
              </a:rPr>
              <a:t>②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구민체육센터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관리,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</a:t>
            </a:r>
            <a:endParaRPr sz="1150">
              <a:latin typeface="Malgun Gothic"/>
              <a:cs typeface="Malgun Gothic"/>
            </a:endParaRPr>
          </a:p>
          <a:p>
            <a:pPr marL="102870">
              <a:lnSpc>
                <a:spcPct val="100000"/>
              </a:lnSpc>
              <a:spcBef>
                <a:spcPts val="635"/>
              </a:spcBef>
            </a:pPr>
            <a:r>
              <a:rPr dirty="0" sz="1150">
                <a:latin typeface="Malgun Gothic"/>
                <a:cs typeface="Malgun Gothic"/>
              </a:rPr>
              <a:t>③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체육시설,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복지시설,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문화시설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공공시설의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관리,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</a:t>
            </a:r>
            <a:endParaRPr sz="1150">
              <a:latin typeface="Malgun Gothic"/>
              <a:cs typeface="Malgun Gothic"/>
            </a:endParaRPr>
          </a:p>
          <a:p>
            <a:pPr marL="102870">
              <a:lnSpc>
                <a:spcPct val="100000"/>
              </a:lnSpc>
              <a:spcBef>
                <a:spcPts val="635"/>
              </a:spcBef>
            </a:pPr>
            <a:r>
              <a:rPr dirty="0" sz="1150">
                <a:latin typeface="Malgun Gothic"/>
                <a:cs typeface="Malgun Gothic"/>
              </a:rPr>
              <a:t>④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기타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구청장이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지정하는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</a:t>
            </a:r>
            <a:endParaRPr sz="1150">
              <a:latin typeface="Malgun Gothic"/>
              <a:cs typeface="Malgun Gothic"/>
            </a:endParaRPr>
          </a:p>
          <a:p>
            <a:pPr marL="102870">
              <a:lnSpc>
                <a:spcPct val="100000"/>
              </a:lnSpc>
              <a:spcBef>
                <a:spcPts val="640"/>
              </a:spcBef>
            </a:pPr>
            <a:r>
              <a:rPr dirty="0" sz="1150">
                <a:latin typeface="Malgun Gothic"/>
                <a:cs typeface="Malgun Gothic"/>
              </a:rPr>
              <a:t>⑤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제1호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제4호와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부대사업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12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4299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2.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 spc="45">
                <a:latin typeface="Malgun Gothic"/>
                <a:cs typeface="Malgun Gothic"/>
              </a:rPr>
              <a:t>중요한</a:t>
            </a:r>
            <a:r>
              <a:rPr dirty="0" sz="1150" spc="8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회계처리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방침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공단의 재무제표는 지방공기업법과 동 시행령 및 </a:t>
            </a:r>
            <a:r>
              <a:rPr dirty="0" sz="1150" spc="15">
                <a:latin typeface="Malgun Gothic"/>
                <a:cs typeface="Malgun Gothic"/>
              </a:rPr>
              <a:t>시행규칙, </a:t>
            </a:r>
            <a:r>
              <a:rPr dirty="0" sz="1150" spc="5">
                <a:latin typeface="Malgun Gothic"/>
                <a:cs typeface="Malgun Gothic"/>
              </a:rPr>
              <a:t>지방공기업결산지침, </a:t>
            </a:r>
            <a:r>
              <a:rPr dirty="0" sz="1150">
                <a:latin typeface="Malgun Gothic"/>
                <a:cs typeface="Malgun Gothic"/>
              </a:rPr>
              <a:t>서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울특별시노원구서비스공단 회계규정 및 일반기업회계기준에 따라 </a:t>
            </a:r>
            <a:r>
              <a:rPr dirty="0" sz="1150" spc="10">
                <a:latin typeface="Malgun Gothic"/>
                <a:cs typeface="Malgun Gothic"/>
              </a:rPr>
              <a:t>작성되었으며, </a:t>
            </a:r>
            <a:r>
              <a:rPr dirty="0" sz="1150">
                <a:latin typeface="Malgun Gothic"/>
                <a:cs typeface="Malgun Gothic"/>
              </a:rPr>
              <a:t>공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단이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채택하고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주요한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회계정책은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algn="just" marL="231775" indent="-219710">
              <a:lnSpc>
                <a:spcPct val="100000"/>
              </a:lnSpc>
              <a:buAutoNum type="arabicParenBoth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수익의</a:t>
            </a:r>
            <a:r>
              <a:rPr dirty="0" sz="1150" spc="-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인식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10"/>
              </a:spcBef>
            </a:pPr>
            <a:r>
              <a:rPr dirty="0" sz="1150">
                <a:latin typeface="Malgun Gothic"/>
                <a:cs typeface="Malgun Gothic"/>
              </a:rPr>
              <a:t>공단의 영업수익은 지방공기업법과 서울특별시노원구서비스공단 설치조례에 따라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노원구의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위탁사업인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주차장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관리,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운영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영비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상당액을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대행사업수익으로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인식하고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algn="just" marL="231775" indent="-219710">
              <a:lnSpc>
                <a:spcPct val="100000"/>
              </a:lnSpc>
              <a:buAutoNum type="arabicParenBoth" startAt="2"/>
              <a:tabLst>
                <a:tab pos="232410" algn="l"/>
              </a:tabLst>
            </a:pPr>
            <a:r>
              <a:rPr dirty="0" sz="1150">
                <a:latin typeface="Malgun Gothic"/>
                <a:cs typeface="Malgun Gothic"/>
              </a:rPr>
              <a:t>유형자산</a:t>
            </a:r>
            <a:r>
              <a:rPr dirty="0" sz="1150" spc="-8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7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무형자산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유형자산 및 무형자산은 취득원가로 </a:t>
            </a:r>
            <a:r>
              <a:rPr dirty="0" sz="1150" spc="-5">
                <a:latin typeface="Malgun Gothic"/>
                <a:cs typeface="Malgun Gothic"/>
              </a:rPr>
              <a:t>평가하고 </a:t>
            </a:r>
            <a:r>
              <a:rPr dirty="0" sz="1150" spc="15">
                <a:latin typeface="Malgun Gothic"/>
                <a:cs typeface="Malgun Gothic"/>
              </a:rPr>
              <a:t>있으며, </a:t>
            </a:r>
            <a:r>
              <a:rPr dirty="0" sz="1150">
                <a:latin typeface="Malgun Gothic"/>
                <a:cs typeface="Malgun Gothic"/>
              </a:rPr>
              <a:t>수선비 중 자산의 내용연수를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연장시키거나 가치를 실질적으로 증가시키는 </a:t>
            </a:r>
            <a:r>
              <a:rPr dirty="0" sz="1150" spc="-5">
                <a:latin typeface="Malgun Gothic"/>
                <a:cs typeface="Malgun Gothic"/>
              </a:rPr>
              <a:t>지출은 </a:t>
            </a:r>
            <a:r>
              <a:rPr dirty="0" sz="1150">
                <a:latin typeface="Malgun Gothic"/>
                <a:cs typeface="Malgun Gothic"/>
              </a:rPr>
              <a:t>당해 자산의 원가에 </a:t>
            </a:r>
            <a:r>
              <a:rPr dirty="0" sz="1150" spc="15">
                <a:latin typeface="Malgun Gothic"/>
                <a:cs typeface="Malgun Gothic"/>
              </a:rPr>
              <a:t>가산되며, 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단지 원상을 회복시키거나 능률유지를 위한 </a:t>
            </a:r>
            <a:r>
              <a:rPr dirty="0" sz="1150" spc="-5">
                <a:latin typeface="Malgun Gothic"/>
                <a:cs typeface="Malgun Gothic"/>
              </a:rPr>
              <a:t>지출은 당기비용으로 </a:t>
            </a:r>
            <a:r>
              <a:rPr dirty="0" sz="1150" spc="10">
                <a:latin typeface="Malgun Gothic"/>
                <a:cs typeface="Malgun Gothic"/>
              </a:rPr>
              <a:t>인식합니다. </a:t>
            </a:r>
            <a:r>
              <a:rPr dirty="0" sz="1150">
                <a:latin typeface="Malgun Gothic"/>
                <a:cs typeface="Malgun Gothic"/>
              </a:rPr>
              <a:t>유형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자산 및 무형자산에 대한 상각비는 자산별로 </a:t>
            </a:r>
            <a:r>
              <a:rPr dirty="0" sz="1150" spc="-5">
                <a:latin typeface="Malgun Gothic"/>
                <a:cs typeface="Malgun Gothic"/>
              </a:rPr>
              <a:t>아래의 내용연수에 </a:t>
            </a:r>
            <a:r>
              <a:rPr dirty="0" sz="1150">
                <a:latin typeface="Malgun Gothic"/>
                <a:cs typeface="Malgun Gothic"/>
              </a:rPr>
              <a:t>따라 정률법과 정액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법에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상각하고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1828" y="5522214"/>
          <a:ext cx="3856354" cy="1423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9010"/>
                <a:gridCol w="960119"/>
                <a:gridCol w="960119"/>
                <a:gridCol w="960119"/>
              </a:tblGrid>
              <a:tr h="283464">
                <a:tc>
                  <a:txBody>
                    <a:bodyPr/>
                    <a:lstStyle/>
                    <a:p>
                      <a:pPr marL="2101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계정과목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내용연수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상각방법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050" spc="28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30">
                          <a:latin typeface="Malgun Gothic"/>
                          <a:cs typeface="Malgun Gothic"/>
                        </a:rPr>
                        <a:t>고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83558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차량운반구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10">
                          <a:latin typeface="Malgun Gothic"/>
                          <a:cs typeface="Malgun Gothic"/>
                        </a:rPr>
                        <a:t>5년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정률법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간접법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55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비품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10">
                          <a:latin typeface="Malgun Gothic"/>
                          <a:cs typeface="Malgun Gothic"/>
                        </a:rPr>
                        <a:t>5년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정률법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간접법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55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시설장치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10">
                          <a:latin typeface="Malgun Gothic"/>
                          <a:cs typeface="Malgun Gothic"/>
                        </a:rPr>
                        <a:t>5년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정률법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간접법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3558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개발비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10">
                          <a:latin typeface="Malgun Gothic"/>
                          <a:cs typeface="Malgun Gothic"/>
                        </a:rPr>
                        <a:t>5년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정액법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30">
                          <a:latin typeface="Malgun Gothic"/>
                          <a:cs typeface="Malgun Gothic"/>
                        </a:rPr>
                        <a:t>직접법</a:t>
                      </a:r>
                      <a:endParaRPr sz="1050">
                        <a:latin typeface="Malgun Gothic"/>
                        <a:cs typeface="Malgun Gothic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1700" y="7174798"/>
            <a:ext cx="5520690" cy="181927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35"/>
              </a:spcBef>
            </a:pP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 spc="5">
                <a:latin typeface="Malgun Gothic"/>
                <a:cs typeface="Malgun Gothic"/>
              </a:rPr>
              <a:t>3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퇴직급여충당부채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퇴직연금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공단은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1년이상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근무한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임직원이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경우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퇴직금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총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추계액을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퇴직금충당부채로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계상하고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임직원의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퇴직금을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충당하기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위하여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확정기여(DC)형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확정급여(</a:t>
            </a:r>
            <a:endParaRPr sz="1150">
              <a:latin typeface="Malgun Gothic"/>
              <a:cs typeface="Malgun Gothic"/>
            </a:endParaRPr>
          </a:p>
          <a:p>
            <a:pPr algn="just" marL="12700" marR="14604">
              <a:lnSpc>
                <a:spcPct val="146100"/>
              </a:lnSpc>
              <a:spcBef>
                <a:spcPts val="10"/>
              </a:spcBef>
            </a:pPr>
            <a:r>
              <a:rPr dirty="0" sz="1150" spc="55">
                <a:latin typeface="Malgun Gothic"/>
                <a:cs typeface="Malgun Gothic"/>
              </a:rPr>
              <a:t>DB)형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퇴직연금에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가입하고</a:t>
            </a:r>
            <a:r>
              <a:rPr dirty="0" sz="1150" spc="15">
                <a:latin typeface="Malgun Gothic"/>
                <a:cs typeface="Malgun Gothic"/>
              </a:rPr>
              <a:t> 있습니다.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확정급여형으로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불입한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부담금은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퇴직연금운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용자산으로 계상하여 퇴직급여충당부채에서 </a:t>
            </a:r>
            <a:r>
              <a:rPr dirty="0" sz="1150" spc="-5">
                <a:latin typeface="Malgun Gothic"/>
                <a:cs typeface="Malgun Gothic"/>
              </a:rPr>
              <a:t>차감하여 </a:t>
            </a:r>
            <a:r>
              <a:rPr dirty="0" sz="1150">
                <a:latin typeface="Malgun Gothic"/>
                <a:cs typeface="Malgun Gothic"/>
              </a:rPr>
              <a:t>기재하고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>
                <a:latin typeface="Malgun Gothic"/>
                <a:cs typeface="Malgun Gothic"/>
              </a:rPr>
              <a:t>확정기여형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 경우 당해 회계기간에 납부하여야 할 </a:t>
            </a:r>
            <a:r>
              <a:rPr dirty="0" sz="1150" spc="-5">
                <a:latin typeface="Malgun Gothic"/>
                <a:cs typeface="Malgun Gothic"/>
              </a:rPr>
              <a:t>부담금을 </a:t>
            </a:r>
            <a:r>
              <a:rPr dirty="0" sz="1150">
                <a:latin typeface="Malgun Gothic"/>
                <a:cs typeface="Malgun Gothic"/>
              </a:rPr>
              <a:t>퇴직급여로 당기비용처리하고 있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습니다.</a:t>
            </a:r>
            <a:r>
              <a:rPr dirty="0" sz="1150" spc="1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공단은</a:t>
            </a:r>
            <a:r>
              <a:rPr dirty="0" sz="1150" spc="17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2008년~2019년까지는</a:t>
            </a:r>
            <a:r>
              <a:rPr dirty="0" sz="1150" spc="17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확정기여형으로</a:t>
            </a:r>
            <a:r>
              <a:rPr dirty="0" sz="1150" spc="17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운영하였으며,</a:t>
            </a:r>
            <a:r>
              <a:rPr dirty="0" sz="1150" spc="19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2020년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1월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13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1737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부터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확정급여형으로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변경하여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운영하고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 spc="5">
                <a:latin typeface="Malgun Gothic"/>
                <a:cs typeface="Malgun Gothic"/>
              </a:rPr>
              <a:t>4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평가급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성과금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회계처리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공단은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지방공기업법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제78조에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지방공기업평가원에서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실시하는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업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경영평가를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수검하고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평가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결과에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임직원에게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평가급을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지급하고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있습니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다. </a:t>
            </a:r>
            <a:r>
              <a:rPr dirty="0" sz="1150">
                <a:latin typeface="Malgun Gothic"/>
                <a:cs typeface="Malgun Gothic"/>
              </a:rPr>
              <a:t>평가급 </a:t>
            </a:r>
            <a:r>
              <a:rPr dirty="0" sz="1150" spc="-5">
                <a:latin typeface="Malgun Gothic"/>
                <a:cs typeface="Malgun Gothic"/>
              </a:rPr>
              <a:t>산정기준은 </a:t>
            </a:r>
            <a:r>
              <a:rPr dirty="0" sz="1150">
                <a:latin typeface="Malgun Gothic"/>
                <a:cs typeface="Malgun Gothic"/>
              </a:rPr>
              <a:t>지방공기업 예산편성기준과 공단 내부평가규정에 따라 평가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완료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지급액을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산정하고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3204416"/>
            <a:ext cx="5496560" cy="1016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3.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60">
                <a:latin typeface="Malgun Gothic"/>
                <a:cs typeface="Malgun Gothic"/>
              </a:rPr>
              <a:t>현금및현금성자산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현금및현금성자산의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내역은다음과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  <a:p>
            <a:pPr algn="r" marR="5080">
              <a:lnSpc>
                <a:spcPct val="100000"/>
              </a:lnSpc>
              <a:spcBef>
                <a:spcPts val="944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2018" y="4304538"/>
          <a:ext cx="5492115" cy="49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7455"/>
                <a:gridCol w="1424940"/>
                <a:gridCol w="1416685"/>
                <a:gridCol w="1416685"/>
              </a:tblGrid>
              <a:tr h="246887"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당기말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전기말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4">
                          <a:latin typeface="Malgun Gothic"/>
                          <a:cs typeface="Malgun Gothic"/>
                        </a:rPr>
                        <a:t>현금및현금성자산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통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예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등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13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1,829,421,032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07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1,312,449,964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01700" y="5035102"/>
            <a:ext cx="5511165" cy="793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현재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현금및현금성자산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사용이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제한된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없으며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세입세출외 현금은 당기말 및 전기말 현재 각각 </a:t>
            </a:r>
            <a:r>
              <a:rPr dirty="0" sz="1150" spc="30">
                <a:latin typeface="Malgun Gothic"/>
                <a:cs typeface="Malgun Gothic"/>
              </a:rPr>
              <a:t>1,234,631,296원 </a:t>
            </a:r>
            <a:r>
              <a:rPr dirty="0" sz="1150">
                <a:latin typeface="Malgun Gothic"/>
                <a:cs typeface="Malgun Gothic"/>
              </a:rPr>
              <a:t>및 </a:t>
            </a:r>
            <a:r>
              <a:rPr dirty="0" sz="1150" spc="25">
                <a:latin typeface="Malgun Gothic"/>
                <a:cs typeface="Malgun Gothic"/>
              </a:rPr>
              <a:t>861,372,232원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입니다.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6395672"/>
            <a:ext cx="375221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4.</a:t>
            </a:r>
            <a:r>
              <a:rPr dirty="0" sz="1150" spc="80">
                <a:latin typeface="Malgun Gothic"/>
                <a:cs typeface="Malgun Gothic"/>
              </a:rPr>
              <a:t> </a:t>
            </a:r>
            <a:r>
              <a:rPr dirty="0" sz="1150" spc="45">
                <a:latin typeface="Malgun Gothic"/>
                <a:cs typeface="Malgun Gothic"/>
              </a:rPr>
              <a:t>미수금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95264" y="7202209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12018" y="7495888"/>
          <a:ext cx="5491480" cy="49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8085"/>
                <a:gridCol w="1673860"/>
                <a:gridCol w="1311910"/>
                <a:gridCol w="1311910"/>
              </a:tblGrid>
              <a:tr h="246888"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고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당기말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전기말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미수금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유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8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111,607,155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128,176,155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14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370649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5.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선급비용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선급비용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4" y="1706665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2018" y="2000250"/>
          <a:ext cx="5494020" cy="49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2325"/>
                <a:gridCol w="1697354"/>
                <a:gridCol w="1697354"/>
              </a:tblGrid>
              <a:tr h="246887">
                <a:tc>
                  <a:txBody>
                    <a:bodyPr/>
                    <a:lstStyle/>
                    <a:p>
                      <a:pPr algn="r" marR="8597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당기말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전기말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algn="r" marR="8382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간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도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86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106,070,351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93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106,407,080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01700" y="2730814"/>
            <a:ext cx="551116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업무용</a:t>
            </a:r>
            <a:r>
              <a:rPr dirty="0" sz="1150" spc="15">
                <a:latin typeface="Malgun Gothic"/>
                <a:cs typeface="Malgun Gothic"/>
              </a:rPr>
              <a:t> 차량보험료,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체육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문화시설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배상책임보험료,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화재보험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주차장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배상책임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보험료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미도래한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금액입니다.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3835351"/>
            <a:ext cx="3926204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6.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유형자산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(</a:t>
            </a:r>
            <a:r>
              <a:rPr dirty="0" sz="1150" spc="5">
                <a:latin typeface="Malgun Gothic"/>
                <a:cs typeface="Malgun Gothic"/>
              </a:rPr>
              <a:t>1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15">
                <a:latin typeface="Malgun Gothic"/>
                <a:cs typeface="Malgun Gothic"/>
              </a:rPr>
              <a:t>유</a:t>
            </a:r>
            <a:r>
              <a:rPr dirty="0" sz="1150">
                <a:latin typeface="Malgun Gothic"/>
                <a:cs typeface="Malgun Gothic"/>
              </a:rPr>
              <a:t>형자산의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변동내</a:t>
            </a:r>
            <a:r>
              <a:rPr dirty="0" sz="1150" spc="-15">
                <a:latin typeface="Malgun Gothic"/>
                <a:cs typeface="Malgun Gothic"/>
              </a:rPr>
              <a:t>역</a:t>
            </a:r>
            <a:r>
              <a:rPr dirty="0" sz="1150">
                <a:latin typeface="Malgun Gothic"/>
                <a:cs typeface="Malgun Gothic"/>
              </a:rPr>
              <a:t>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같습니다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5227" y="4897922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당기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95264" y="4897922"/>
            <a:ext cx="60134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단</a:t>
            </a:r>
            <a:r>
              <a:rPr dirty="0" sz="1200" spc="-165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80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912018" y="5191601"/>
          <a:ext cx="5491480" cy="1979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0305"/>
                <a:gridCol w="840740"/>
                <a:gridCol w="840739"/>
                <a:gridCol w="840739"/>
                <a:gridCol w="832485"/>
                <a:gridCol w="955675"/>
              </a:tblGrid>
              <a:tr h="246887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취득(*1)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감가상각비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0">
                          <a:latin typeface="Malgun Gothic"/>
                          <a:cs typeface="Malgun Gothic"/>
                        </a:rPr>
                        <a:t>차량운반구(자본)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0">
                          <a:latin typeface="Malgun Gothic"/>
                          <a:cs typeface="Malgun Gothic"/>
                        </a:rPr>
                        <a:t>차량운반구(대행)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0">
                          <a:latin typeface="Malgun Gothic"/>
                          <a:cs typeface="Malgun Gothic"/>
                        </a:rPr>
                        <a:t>비품(자본)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0">
                          <a:latin typeface="Malgun Gothic"/>
                          <a:cs typeface="Malgun Gothic"/>
                        </a:rPr>
                        <a:t>비품(대행)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시설장치(자본)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시설장치(대행)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901700" y="7403398"/>
            <a:ext cx="551116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(*1)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대행사업(보조금</a:t>
            </a:r>
            <a:r>
              <a:rPr dirty="0" sz="1150" spc="25">
                <a:latin typeface="Malgun Gothic"/>
                <a:cs typeface="Malgun Gothic"/>
              </a:rPr>
              <a:t> 취득)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취득금액은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수탁자산취득금액을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차감한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순현금지출액입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15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35227" y="938570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전기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4" y="938570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2018" y="1232058"/>
          <a:ext cx="5491480" cy="19805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0305"/>
                <a:gridCol w="840740"/>
                <a:gridCol w="840739"/>
                <a:gridCol w="840739"/>
                <a:gridCol w="832485"/>
                <a:gridCol w="955675"/>
              </a:tblGrid>
              <a:tr h="246887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취득(*1)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08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감가상각비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0">
                          <a:latin typeface="Malgun Gothic"/>
                          <a:cs typeface="Malgun Gothic"/>
                        </a:rPr>
                        <a:t>차량운반구(자본)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0">
                          <a:latin typeface="Malgun Gothic"/>
                          <a:cs typeface="Malgun Gothic"/>
                        </a:rPr>
                        <a:t>차량운반구(대행)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0">
                          <a:latin typeface="Malgun Gothic"/>
                          <a:cs typeface="Malgun Gothic"/>
                        </a:rPr>
                        <a:t>비품(자본)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0">
                          <a:latin typeface="Malgun Gothic"/>
                          <a:cs typeface="Malgun Gothic"/>
                        </a:rPr>
                        <a:t>비품(대행)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시설장치(자본)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시설장치(대행)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01700" y="3444045"/>
            <a:ext cx="5511165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(*1)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대행사업(보조금</a:t>
            </a:r>
            <a:r>
              <a:rPr dirty="0" sz="1150" spc="25">
                <a:latin typeface="Malgun Gothic"/>
                <a:cs typeface="Malgun Gothic"/>
              </a:rPr>
              <a:t> 취득)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취득금액은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수탁자산취득금액을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차감한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순현금지출액입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30">
                <a:latin typeface="Malgun Gothic"/>
                <a:cs typeface="Malgun Gothic"/>
              </a:rPr>
              <a:t>(2)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당기와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수탁자산의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취득에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감가상각누계액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취득보조금의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7608" y="5090254"/>
            <a:ext cx="306705" cy="16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-40">
                <a:latin typeface="Malgun Gothic"/>
                <a:cs typeface="Malgun Gothic"/>
              </a:rPr>
              <a:t>(</a:t>
            </a:r>
            <a:r>
              <a:rPr dirty="0" sz="950" spc="-155">
                <a:latin typeface="Malgun Gothic"/>
                <a:cs typeface="Malgun Gothic"/>
              </a:rPr>
              <a:t>당기</a:t>
            </a:r>
            <a:r>
              <a:rPr dirty="0" sz="950" spc="65">
                <a:latin typeface="Malgun Gothic"/>
                <a:cs typeface="Malgun Gothic"/>
              </a:rPr>
              <a:t>)</a:t>
            </a:r>
            <a:endParaRPr sz="9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26328" y="5090254"/>
            <a:ext cx="474345" cy="16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-40">
                <a:latin typeface="Malgun Gothic"/>
                <a:cs typeface="Malgun Gothic"/>
              </a:rPr>
              <a:t>(</a:t>
            </a:r>
            <a:r>
              <a:rPr dirty="0" sz="950" spc="-155">
                <a:latin typeface="Malgun Gothic"/>
                <a:cs typeface="Malgun Gothic"/>
              </a:rPr>
              <a:t>단</a:t>
            </a:r>
            <a:r>
              <a:rPr dirty="0" sz="950" spc="-145">
                <a:latin typeface="Malgun Gothic"/>
                <a:cs typeface="Malgun Gothic"/>
              </a:rPr>
              <a:t>위</a:t>
            </a:r>
            <a:r>
              <a:rPr dirty="0" sz="950" spc="105">
                <a:latin typeface="Malgun Gothic"/>
                <a:cs typeface="Malgun Gothic"/>
              </a:rPr>
              <a:t>:</a:t>
            </a:r>
            <a:r>
              <a:rPr dirty="0" sz="950" spc="-140">
                <a:latin typeface="Malgun Gothic"/>
                <a:cs typeface="Malgun Gothic"/>
              </a:rPr>
              <a:t> </a:t>
            </a:r>
            <a:r>
              <a:rPr dirty="0" sz="950" spc="-155">
                <a:latin typeface="Malgun Gothic"/>
                <a:cs typeface="Malgun Gothic"/>
              </a:rPr>
              <a:t>원</a:t>
            </a:r>
            <a:r>
              <a:rPr dirty="0" sz="950" spc="65">
                <a:latin typeface="Malgun Gothic"/>
                <a:cs typeface="Malgun Gothic"/>
              </a:rPr>
              <a:t>)</a:t>
            </a:r>
            <a:endParaRPr sz="950">
              <a:latin typeface="Malgun Gothic"/>
              <a:cs typeface="Malgun Gothic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12018" y="5337904"/>
          <a:ext cx="5487670" cy="115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315"/>
                <a:gridCol w="743585"/>
                <a:gridCol w="660400"/>
                <a:gridCol w="743585"/>
                <a:gridCol w="660400"/>
                <a:gridCol w="660400"/>
                <a:gridCol w="737235"/>
                <a:gridCol w="660400"/>
              </a:tblGrid>
              <a:tr h="19202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76530">
                        <a:lnSpc>
                          <a:spcPct val="100000"/>
                        </a:lnSpc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류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80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85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02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각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보조금수입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각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차량운반구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39,142,602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21,952,999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61,095,601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12,956,538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42,998,690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(21,952,999)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34,002,229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비품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2,391,383,917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11,065,616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2,402,449,533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235,845,888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143,885,350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(11,065,616)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368,665,622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시설장치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1,909,556,685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41,543,006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1,951,099,691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55,330,179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8,589,120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(41,543,006)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22,376,293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4,340,083,204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74,561,621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4,414,644,825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304,132,605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195,473,160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(74,561,621)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425,044,144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927608" y="6836757"/>
            <a:ext cx="306705" cy="16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-40">
                <a:latin typeface="Malgun Gothic"/>
                <a:cs typeface="Malgun Gothic"/>
              </a:rPr>
              <a:t>(</a:t>
            </a:r>
            <a:r>
              <a:rPr dirty="0" sz="950" spc="-155">
                <a:latin typeface="Malgun Gothic"/>
                <a:cs typeface="Malgun Gothic"/>
              </a:rPr>
              <a:t>전기</a:t>
            </a:r>
            <a:r>
              <a:rPr dirty="0" sz="950" spc="65">
                <a:latin typeface="Malgun Gothic"/>
                <a:cs typeface="Malgun Gothic"/>
              </a:rPr>
              <a:t>)</a:t>
            </a:r>
            <a:endParaRPr sz="950">
              <a:latin typeface="Malgun Gothic"/>
              <a:cs typeface="Malgun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26328" y="6836757"/>
            <a:ext cx="474345" cy="16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950" spc="-40">
                <a:latin typeface="Malgun Gothic"/>
                <a:cs typeface="Malgun Gothic"/>
              </a:rPr>
              <a:t>(</a:t>
            </a:r>
            <a:r>
              <a:rPr dirty="0" sz="950" spc="-155">
                <a:latin typeface="Malgun Gothic"/>
                <a:cs typeface="Malgun Gothic"/>
              </a:rPr>
              <a:t>단</a:t>
            </a:r>
            <a:r>
              <a:rPr dirty="0" sz="950" spc="-145">
                <a:latin typeface="Malgun Gothic"/>
                <a:cs typeface="Malgun Gothic"/>
              </a:rPr>
              <a:t>위</a:t>
            </a:r>
            <a:r>
              <a:rPr dirty="0" sz="950" spc="105">
                <a:latin typeface="Malgun Gothic"/>
                <a:cs typeface="Malgun Gothic"/>
              </a:rPr>
              <a:t>:</a:t>
            </a:r>
            <a:r>
              <a:rPr dirty="0" sz="950" spc="-140">
                <a:latin typeface="Malgun Gothic"/>
                <a:cs typeface="Malgun Gothic"/>
              </a:rPr>
              <a:t> </a:t>
            </a:r>
            <a:r>
              <a:rPr dirty="0" sz="950" spc="-155">
                <a:latin typeface="Malgun Gothic"/>
                <a:cs typeface="Malgun Gothic"/>
              </a:rPr>
              <a:t>원</a:t>
            </a:r>
            <a:r>
              <a:rPr dirty="0" sz="950" spc="65">
                <a:latin typeface="Malgun Gothic"/>
                <a:cs typeface="Malgun Gothic"/>
              </a:rPr>
              <a:t>)</a:t>
            </a:r>
            <a:endParaRPr sz="950">
              <a:latin typeface="Malgun Gothic"/>
              <a:cs typeface="Malgun Gothic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912018" y="7084409"/>
          <a:ext cx="5487670" cy="115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315"/>
                <a:gridCol w="743585"/>
                <a:gridCol w="660400"/>
                <a:gridCol w="743585"/>
                <a:gridCol w="660400"/>
                <a:gridCol w="660400"/>
                <a:gridCol w="737235"/>
                <a:gridCol w="660400"/>
              </a:tblGrid>
              <a:tr h="19202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76530">
                        <a:lnSpc>
                          <a:spcPct val="100000"/>
                        </a:lnSpc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류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80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85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02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각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보조금수입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각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5">
                          <a:latin typeface="Malgun Gothic"/>
                          <a:cs typeface="Malgun Gothic"/>
                        </a:rPr>
                        <a:t>차량운반구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28,498,893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10,643,709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39,142,602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23,600,247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(10,643,709)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12,956,538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비품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2,244,762,651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146,621,266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2,391,383,917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274,175,624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(146,621,266)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235,845,888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시설장치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1,842,834,948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66,721,737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1,909,556,685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122,051,916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latin typeface="Malgun Gothic"/>
                          <a:cs typeface="Malgun Gothic"/>
                        </a:rPr>
                        <a:t>-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latin typeface="Malgun Gothic"/>
                          <a:cs typeface="Malgun Gothic"/>
                        </a:rPr>
                        <a:t>(66,721,737)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55,330,179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3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4,116,096,492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223,986,712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4,340,083,204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419,827,787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108,291,530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(223,986,712)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304,132,605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16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370649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7.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무형자산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당기와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무형자산의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변동내역은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5227" y="1962698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당기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5264" y="1962698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56282"/>
          <a:ext cx="5492115" cy="49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530"/>
                <a:gridCol w="1077595"/>
                <a:gridCol w="1077595"/>
                <a:gridCol w="1069339"/>
                <a:gridCol w="1069339"/>
              </a:tblGrid>
              <a:tr h="246887">
                <a:tc>
                  <a:txBody>
                    <a:bodyPr/>
                    <a:lstStyle/>
                    <a:p>
                      <a:pPr algn="r" marR="4095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득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0">
                          <a:latin typeface="Malgun Gothic"/>
                          <a:cs typeface="Malgun Gothic"/>
                        </a:rPr>
                        <a:t>무형자산상각비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689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r" marR="431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5">
                          <a:latin typeface="Malgun Gothic"/>
                          <a:cs typeface="Malgun Gothic"/>
                        </a:rPr>
                        <a:t>개발비(대행)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35227" y="3361730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전기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95264" y="3361730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12018" y="3655314"/>
          <a:ext cx="5492115" cy="4991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530"/>
                <a:gridCol w="1077595"/>
                <a:gridCol w="1077595"/>
                <a:gridCol w="1069339"/>
                <a:gridCol w="1069339"/>
              </a:tblGrid>
              <a:tr h="246887">
                <a:tc>
                  <a:txBody>
                    <a:bodyPr/>
                    <a:lstStyle/>
                    <a:p>
                      <a:pPr algn="r" marR="4095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득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0">
                          <a:latin typeface="Malgun Gothic"/>
                          <a:cs typeface="Malgun Gothic"/>
                        </a:rPr>
                        <a:t>무형자산상각비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689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r" marR="431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75">
                          <a:latin typeface="Malgun Gothic"/>
                          <a:cs typeface="Malgun Gothic"/>
                        </a:rPr>
                        <a:t>개발비(대행)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901700" y="4722320"/>
            <a:ext cx="5496560" cy="1016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8.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미지급금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55">
                <a:latin typeface="Malgun Gothic"/>
                <a:cs typeface="Malgun Gothic"/>
              </a:rPr>
              <a:t>미지급비용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미지급금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미지급비용의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  <a:p>
            <a:pPr algn="r" marR="5080">
              <a:lnSpc>
                <a:spcPct val="100000"/>
              </a:lnSpc>
              <a:spcBef>
                <a:spcPts val="944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912018" y="5822536"/>
          <a:ext cx="5492115" cy="992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6650"/>
                <a:gridCol w="1383664"/>
                <a:gridCol w="1449705"/>
                <a:gridCol w="1515745"/>
              </a:tblGrid>
              <a:tr h="246888">
                <a:tc>
                  <a:txBody>
                    <a:bodyPr/>
                    <a:lstStyle/>
                    <a:p>
                      <a:pPr marL="3213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계정과목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dirty="0" sz="1100" spc="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당기말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전기말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미지급금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잡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익</a:t>
                      </a:r>
                      <a:r>
                        <a:rPr dirty="0" sz="1100" spc="-2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반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5,907,235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2,251,990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미지급비용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0">
                          <a:latin typeface="Malgun Gothic"/>
                          <a:cs typeface="Malgun Gothic"/>
                        </a:rPr>
                        <a:t>일반미지급비용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225,478,075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133,935,000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 gridSpan="2"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231,385,310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136,186,990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17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370649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5">
                <a:latin typeface="Malgun Gothic"/>
                <a:cs typeface="Malgun Gothic"/>
              </a:rPr>
              <a:t>9.</a:t>
            </a:r>
            <a:r>
              <a:rPr dirty="0" sz="1150" spc="80">
                <a:latin typeface="Malgun Gothic"/>
                <a:cs typeface="Malgun Gothic"/>
              </a:rPr>
              <a:t> </a:t>
            </a:r>
            <a:r>
              <a:rPr dirty="0" sz="1150" spc="45">
                <a:latin typeface="Malgun Gothic"/>
                <a:cs typeface="Malgun Gothic"/>
              </a:rPr>
              <a:t>예수금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보고기간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예수금의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4" y="1706665"/>
            <a:ext cx="60261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2018" y="2000250"/>
          <a:ext cx="5494020" cy="992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6195"/>
                <a:gridCol w="1906905"/>
                <a:gridCol w="1141729"/>
                <a:gridCol w="1133475"/>
              </a:tblGrid>
              <a:tr h="246887"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요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당기말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전기말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징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세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외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dirty="0" sz="1100" spc="-135">
                          <a:latin typeface="Malgun Gothic"/>
                          <a:cs typeface="Malgun Gothic"/>
                        </a:rPr>
                        <a:t>별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100" spc="-1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금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946,158,889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606,557,630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직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천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징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수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20">
                          <a:latin typeface="Malgun Gothic"/>
                          <a:cs typeface="Malgun Gothic"/>
                        </a:rPr>
                        <a:t>4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100" spc="-11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천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득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세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419,592,339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354,326,579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 gridSpan="2"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1,365,751,228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960,884,209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01700" y="3561032"/>
            <a:ext cx="5496560" cy="1016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Malgun Gothic"/>
                <a:cs typeface="Malgun Gothic"/>
              </a:rPr>
              <a:t>10. </a:t>
            </a:r>
            <a:r>
              <a:rPr dirty="0" sz="1150" spc="60">
                <a:latin typeface="Malgun Gothic"/>
                <a:cs typeface="Malgun Gothic"/>
              </a:rPr>
              <a:t>퇴직급여충당부채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당기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퇴직급여충당부채의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변동내역은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  <a:p>
            <a:pPr algn="r" marR="5080">
              <a:lnSpc>
                <a:spcPct val="100000"/>
              </a:lnSpc>
              <a:spcBef>
                <a:spcPts val="944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65">
                <a:latin typeface="Malgun Gothic"/>
                <a:cs typeface="Malgun Gothic"/>
              </a:rPr>
              <a:t>단</a:t>
            </a:r>
            <a:r>
              <a:rPr dirty="0" sz="1200" spc="-180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65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12018" y="4661153"/>
          <a:ext cx="5494020" cy="1733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3275"/>
                <a:gridCol w="1711325"/>
                <a:gridCol w="1703070"/>
              </a:tblGrid>
              <a:tr h="246888"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기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기초잔액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2,230,349,452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1,248,175,401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당기설정액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1,196,822,171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1,123,125,495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기중지급액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(80,493,295)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(140,951,444)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기말잔액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3,346,678,328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2,230,349,452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직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말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잔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액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(3,346,678,328)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(2,230,349,452)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85">
                          <a:latin typeface="Malgun Gothic"/>
                          <a:cs typeface="Malgun Gothic"/>
                        </a:rPr>
                        <a:t>순부채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901700" y="6962600"/>
            <a:ext cx="5516245" cy="9696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Malgun Gothic"/>
                <a:cs typeface="Malgun Gothic"/>
              </a:rPr>
              <a:t>11.</a:t>
            </a:r>
            <a:r>
              <a:rPr dirty="0" sz="1150" spc="6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자본금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자본금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전액은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노원구에서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출자한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자본은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35">
                <a:latin typeface="Malgun Gothic"/>
                <a:cs typeface="Malgun Gothic"/>
              </a:rPr>
              <a:t>45 </a:t>
            </a:r>
            <a:r>
              <a:rPr dirty="0" sz="1150" spc="-38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0,000,000원입니다.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48788" y="1927272"/>
            <a:ext cx="272415" cy="321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50" spc="-10">
                <a:solidFill>
                  <a:srgbClr val="0000FF"/>
                </a:solidFill>
                <a:latin typeface="Malgun Gothic"/>
                <a:cs typeface="Malgun Gothic"/>
              </a:rPr>
              <a:t>목</a:t>
            </a:r>
            <a:endParaRPr sz="19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82459" y="1927272"/>
            <a:ext cx="272415" cy="321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50" spc="-10">
                <a:solidFill>
                  <a:srgbClr val="0000FF"/>
                </a:solidFill>
                <a:latin typeface="Malgun Gothic"/>
                <a:cs typeface="Malgun Gothic"/>
              </a:rPr>
              <a:t>차</a:t>
            </a:r>
            <a:endParaRPr sz="19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2765504"/>
            <a:ext cx="5305425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0">
                <a:latin typeface="Malgun Gothic"/>
                <a:cs typeface="Malgun Gothic"/>
              </a:rPr>
              <a:t>Ⅰ.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독립된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감사인의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감사보고서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</a:t>
            </a:r>
            <a:r>
              <a:rPr dirty="0" sz="1150" spc="-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1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3533600"/>
            <a:ext cx="5350510" cy="2761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0">
                <a:latin typeface="Malgun Gothic"/>
                <a:cs typeface="Malgun Gothic"/>
              </a:rPr>
              <a:t>Ⅱ.</a:t>
            </a:r>
            <a:r>
              <a:rPr dirty="0" sz="1150" spc="-7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40665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재무상태표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.......................................................................................</a:t>
            </a:r>
            <a:r>
              <a:rPr dirty="0" sz="115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5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40665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손익계산서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.......................................................................................</a:t>
            </a:r>
            <a:r>
              <a:rPr dirty="0" sz="115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7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40665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자본변동표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.......................................................................................</a:t>
            </a:r>
            <a:r>
              <a:rPr dirty="0" sz="115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9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40665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1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현금흐름표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......................................................................................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10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240665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주석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05">
                <a:latin typeface="Malgun Gothic"/>
                <a:cs typeface="Malgun Gothic"/>
              </a:rPr>
              <a:t>.......................................................................</a:t>
            </a:r>
            <a:r>
              <a:rPr dirty="0" sz="1150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11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6862016"/>
            <a:ext cx="535051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0">
                <a:latin typeface="Malgun Gothic"/>
                <a:cs typeface="Malgun Gothic"/>
              </a:rPr>
              <a:t>Ⅲ.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회계감사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기본요구사항에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의견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0">
                <a:latin typeface="Malgun Gothic"/>
                <a:cs typeface="Malgun Gothic"/>
              </a:rPr>
              <a:t>설명............................................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22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18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442849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Malgun Gothic"/>
                <a:cs typeface="Malgun Gothic"/>
              </a:rPr>
              <a:t>12.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5">
                <a:latin typeface="Malgun Gothic"/>
                <a:cs typeface="Malgun Gothic"/>
              </a:rPr>
              <a:t>대행사업관련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수입금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당기와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대행사업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수입의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종류와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내역은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같습니다.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5227" y="1962698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당기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5264" y="1962698"/>
            <a:ext cx="60134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단</a:t>
            </a:r>
            <a:r>
              <a:rPr dirty="0" sz="1200" spc="-165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80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56282"/>
          <a:ext cx="5493385" cy="6424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214"/>
                <a:gridCol w="1176020"/>
                <a:gridCol w="1167765"/>
                <a:gridCol w="1167764"/>
              </a:tblGrid>
              <a:tr h="246887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총사업수익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0">
                          <a:latin typeface="Malgun Gothic"/>
                          <a:cs typeface="Malgun Gothic"/>
                        </a:rPr>
                        <a:t>정산반환금등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327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사업수익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단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본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4,409,915,000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(116,538,158)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4,293,376,842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중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3,703,858,000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(1,129,118,034)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2,574,739,966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4,040,560,000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(195,405,212)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3,845,154,788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919,821,000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(13,423,004)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906,397,996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210,175,000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(5,891,800)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204,283,200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외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108,027,000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(17,397,150)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90,629,850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358,032,000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(38,661,779)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319,370,221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412,649,000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(31,723,313)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380,925,687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암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917,107,000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(34,815,912)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882,291,088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교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262,437,000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(44,754,110)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217,682,890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크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273,777,000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(17,490,935)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256,286,065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화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988,870,000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(52,560,120)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936,309,880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808,715,000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(44,566,825)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764,148,175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도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링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822,290,000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(12,314,650)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809,975,350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3,848,000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(1,556,220)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2,291,780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배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드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284,359,000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(24,463,089)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259,895,911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핑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410,604,000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(13,542,541)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397,061,459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더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숲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322,398,000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(14,217,689)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308,180,311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월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3,113,498,000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(528,415,698)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2,585,082,302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154,330,000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(34,084,260)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120,245,740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락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302,458,000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(214,093,125)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88,364,875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선급비용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(118,552,030)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(118,552,030)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5956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22,827,728,000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(2,703,585,654)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20,124,142,346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자산취득비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196,450,000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(976,840)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195,473,160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168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4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득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23,024,178,000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(2,704,562,494)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20,319,615,506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393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19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35227" y="938570"/>
            <a:ext cx="386080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전기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95264" y="938570"/>
            <a:ext cx="601345" cy="2101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-40">
                <a:latin typeface="Malgun Gothic"/>
                <a:cs typeface="Malgun Gothic"/>
              </a:rPr>
              <a:t>(</a:t>
            </a:r>
            <a:r>
              <a:rPr dirty="0" sz="1200" spc="-180">
                <a:latin typeface="Malgun Gothic"/>
                <a:cs typeface="Malgun Gothic"/>
              </a:rPr>
              <a:t>단</a:t>
            </a:r>
            <a:r>
              <a:rPr dirty="0" sz="1200" spc="-165">
                <a:latin typeface="Malgun Gothic"/>
                <a:cs typeface="Malgun Gothic"/>
              </a:rPr>
              <a:t>위</a:t>
            </a:r>
            <a:r>
              <a:rPr dirty="0" sz="1200" spc="140">
                <a:latin typeface="Malgun Gothic"/>
                <a:cs typeface="Malgun Gothic"/>
              </a:rPr>
              <a:t>:</a:t>
            </a:r>
            <a:r>
              <a:rPr dirty="0" sz="1200" spc="-175">
                <a:latin typeface="Malgun Gothic"/>
                <a:cs typeface="Malgun Gothic"/>
              </a:rPr>
              <a:t> </a:t>
            </a:r>
            <a:r>
              <a:rPr dirty="0" sz="1200" spc="-180">
                <a:latin typeface="Malgun Gothic"/>
                <a:cs typeface="Malgun Gothic"/>
              </a:rPr>
              <a:t>원</a:t>
            </a:r>
            <a:r>
              <a:rPr dirty="0" sz="1200" spc="90">
                <a:latin typeface="Malgun Gothic"/>
                <a:cs typeface="Malgun Gothic"/>
              </a:rPr>
              <a:t>)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12018" y="1232058"/>
          <a:ext cx="5493385" cy="6918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4214"/>
                <a:gridCol w="1176020"/>
                <a:gridCol w="1167765"/>
                <a:gridCol w="1167764"/>
              </a:tblGrid>
              <a:tr h="246887"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2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20">
                          <a:latin typeface="Malgun Gothic"/>
                          <a:cs typeface="Malgun Gothic"/>
                        </a:rPr>
                        <a:t>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총사업수익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10">
                          <a:latin typeface="Malgun Gothic"/>
                          <a:cs typeface="Malgun Gothic"/>
                        </a:rPr>
                        <a:t>정산반환금등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3327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사업수익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단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본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4,310,479,000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(663,736,868)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3,646,742,132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중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4,120,316,000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(2,248,126,559)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1,872,189,441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3,971,163,000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(84,308,334)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3,886,854,666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579,003,000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(18,412,908)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560,590,092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402,074,000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(6,502,470)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395,571,530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185,436,000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(25,597,110)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159,838,890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외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98,072,000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(16,680,520)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81,391,480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358,849,000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(35,612,611)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323,236,389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369,644,000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(55,314,611)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314,329,389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암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타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운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856,569,000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(103,794,036)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752,774,964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교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246,517,000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(11,047,850)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235,469,150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크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250,601,000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(14,063,530)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236,537,470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화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936,093,000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(34,136,190)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901,956,810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619,456,000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(11,325,384)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608,130,616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983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도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링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772,517,000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(22,819,400)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749,697,600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5,048,000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0">
                          <a:latin typeface="Malgun Gothic"/>
                          <a:cs typeface="Malgun Gothic"/>
                        </a:rPr>
                        <a:t>(3,171,166)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1,876,834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숲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속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집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63,869,000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(49,614,730)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14,254,270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배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드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256,538,000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(92,900,424)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163,637,576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캠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핑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390,913,000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(35,142,670)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355,770,330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더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어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숲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303,332,000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(76,192,302)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227,139,698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월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육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센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터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3,072,691,000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(1,461,380,861)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1,611,310,139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성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100" spc="-2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50,626,000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(18,569,830)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32,056,170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훈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행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업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142,821,000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(25,877,150)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116,943,850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95">
                          <a:latin typeface="Malgun Gothic"/>
                          <a:cs typeface="Malgun Gothic"/>
                        </a:rPr>
                        <a:t>선급비용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-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(106,407,080)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(106,407,080)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5956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5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22,362,627,000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(5,220,734,594)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17,141,892,406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105">
                          <a:latin typeface="Malgun Gothic"/>
                          <a:cs typeface="Malgun Gothic"/>
                        </a:rPr>
                        <a:t>자산취득비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108,600,000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0">
                          <a:latin typeface="Malgun Gothic"/>
                          <a:cs typeface="Malgun Gothic"/>
                        </a:rPr>
                        <a:t>(308,470)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50">
                          <a:latin typeface="Malgun Gothic"/>
                          <a:cs typeface="Malgun Gothic"/>
                        </a:rPr>
                        <a:t>108,291,530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marL="316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dirty="0" sz="1100" spc="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dirty="0" sz="1100" spc="-4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산취</a:t>
                      </a:r>
                      <a:r>
                        <a:rPr dirty="0" sz="1100" spc="-160">
                          <a:latin typeface="Malgun Gothic"/>
                          <a:cs typeface="Malgun Gothic"/>
                        </a:rPr>
                        <a:t>득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10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00" spc="-150">
                          <a:latin typeface="Malgun Gothic"/>
                          <a:cs typeface="Malgun Gothic"/>
                        </a:rPr>
                        <a:t>포함</a:t>
                      </a:r>
                      <a:r>
                        <a:rPr dirty="0" sz="1100">
                          <a:latin typeface="Malgun Gothic"/>
                          <a:cs typeface="Malgun Gothic"/>
                        </a:rPr>
                        <a:t>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22,471,227,000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35">
                          <a:latin typeface="Malgun Gothic"/>
                          <a:cs typeface="Malgun Gothic"/>
                        </a:rPr>
                        <a:t>(5,221,043,064)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100" spc="-45">
                          <a:latin typeface="Malgun Gothic"/>
                          <a:cs typeface="Malgun Gothic"/>
                        </a:rPr>
                        <a:t>17,250,183,936</a:t>
                      </a:r>
                      <a:endParaRPr sz="1100">
                        <a:latin typeface="Malgun Gothic"/>
                        <a:cs typeface="Malgun Gothic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20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9696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Malgun Gothic"/>
                <a:cs typeface="Malgun Gothic"/>
              </a:rPr>
              <a:t>13. </a:t>
            </a:r>
            <a:r>
              <a:rPr dirty="0" sz="1150" spc="55">
                <a:latin typeface="Malgun Gothic"/>
                <a:cs typeface="Malgun Gothic"/>
              </a:rPr>
              <a:t>유형자산관리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노원구의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일반회계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대행수입으로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취득한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사업장의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자산취득비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시설비는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구청소관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자산으로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부외관리하고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434796"/>
            <a:ext cx="5511165" cy="17392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75">
                <a:latin typeface="Malgun Gothic"/>
                <a:cs typeface="Malgun Gothic"/>
              </a:rPr>
              <a:t>14.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운영</a:t>
            </a:r>
            <a:r>
              <a:rPr dirty="0" sz="1150" spc="7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8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자금관리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공단은 서울특별시 노원구청과 공영주차장관리 등 대행사업에 대하여 위수탁관리계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약을 체결하고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>
                <a:latin typeface="Malgun Gothic"/>
                <a:cs typeface="Malgun Gothic"/>
              </a:rPr>
              <a:t>사업시행에 따른 수입금은 </a:t>
            </a:r>
            <a:r>
              <a:rPr dirty="0" sz="1150" spc="-5">
                <a:latin typeface="Malgun Gothic"/>
                <a:cs typeface="Malgun Gothic"/>
              </a:rPr>
              <a:t>서울특별시 </a:t>
            </a:r>
            <a:r>
              <a:rPr dirty="0" sz="1150">
                <a:latin typeface="Malgun Gothic"/>
                <a:cs typeface="Malgun Gothic"/>
              </a:rPr>
              <a:t>노원구청에 전액 납부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또한,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노원구청으로부터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받은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위탁대행사업비는세입예산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공단운영사업비를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세출예산으로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편성하고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있으며,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사업연도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정산하여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잔액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발생이자는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서울특별시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노원구청에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반납하고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21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313180" y="898580"/>
            <a:ext cx="454152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u="sng" sz="1700" spc="75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회계감사</a:t>
            </a:r>
            <a:r>
              <a:rPr dirty="0" u="sng" sz="1700" spc="110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700" spc="85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기본요구사항에</a:t>
            </a:r>
            <a:r>
              <a:rPr dirty="0" u="sng" sz="1700" spc="95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700" spc="60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대한</a:t>
            </a:r>
            <a:r>
              <a:rPr dirty="0" u="sng" sz="1700" spc="100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700" spc="70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의견</a:t>
            </a:r>
            <a:r>
              <a:rPr dirty="0" u="sng" sz="1700" spc="95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700" spc="25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및</a:t>
            </a:r>
            <a:r>
              <a:rPr dirty="0" u="sng" sz="1700" spc="114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700" spc="60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설명</a:t>
            </a:r>
            <a:endParaRPr sz="17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531067"/>
            <a:ext cx="5511165" cy="18014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  <a:p>
            <a:pPr algn="ctr" marR="1905">
              <a:lnSpc>
                <a:spcPct val="100000"/>
              </a:lnSpc>
              <a:spcBef>
                <a:spcPts val="900"/>
              </a:spcBef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60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Malgun Gothic"/>
                <a:cs typeface="Malgun Gothic"/>
              </a:rPr>
              <a:t>서울특별시노원구서비스공단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본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회계감사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기본요구사항에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의견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설명은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행정안전부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결산지침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에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준거하여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작성한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것입니다.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3899360"/>
            <a:ext cx="5511165" cy="4811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25">
                <a:latin typeface="Malgun Gothic"/>
                <a:cs typeface="Malgun Gothic"/>
              </a:rPr>
              <a:t>A.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회계관리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123189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지방공기업법령에서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규정한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회계처리방법과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다른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방법으로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처리한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경우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처리내용과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영향은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어떠한가?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서울특별시노원구서비스공단(이하 </a:t>
            </a:r>
            <a:r>
              <a:rPr dirty="0" sz="1150" spc="-35">
                <a:latin typeface="Malgun Gothic"/>
                <a:cs typeface="Malgun Gothic"/>
              </a:rPr>
              <a:t>"공단"이라 </a:t>
            </a:r>
            <a:r>
              <a:rPr dirty="0" sz="1150">
                <a:latin typeface="Malgun Gothic"/>
                <a:cs typeface="Malgun Gothic"/>
              </a:rPr>
              <a:t>한다)은 지방공기업법의 규정에 의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한 회계제도와 행정안전부의 지방공기업 </a:t>
            </a:r>
            <a:r>
              <a:rPr dirty="0" sz="1150" spc="-5">
                <a:latin typeface="Malgun Gothic"/>
                <a:cs typeface="Malgun Gothic"/>
              </a:rPr>
              <a:t>결산지침 </a:t>
            </a:r>
            <a:r>
              <a:rPr dirty="0" sz="1150">
                <a:latin typeface="Malgun Gothic"/>
                <a:cs typeface="Malgun Gothic"/>
              </a:rPr>
              <a:t>및 일반기업회계기준을 준용하여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동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부속명세서를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작성하였습니다.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비치ㆍ관리하고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장표는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무엇이며,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장표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기장관리는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적정한가?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 spc="15">
                <a:latin typeface="Malgun Gothic"/>
                <a:cs typeface="Malgun Gothic"/>
              </a:rPr>
              <a:t>총계정원장, </a:t>
            </a:r>
            <a:r>
              <a:rPr dirty="0" sz="1150" spc="10">
                <a:latin typeface="Malgun Gothic"/>
                <a:cs typeface="Malgun Gothic"/>
              </a:rPr>
              <a:t>수입예산정리부, </a:t>
            </a:r>
            <a:r>
              <a:rPr dirty="0" sz="1150" spc="5">
                <a:latin typeface="Malgun Gothic"/>
                <a:cs typeface="Malgun Gothic"/>
              </a:rPr>
              <a:t>지출예산통제원장, </a:t>
            </a:r>
            <a:r>
              <a:rPr dirty="0" sz="1150" spc="10">
                <a:latin typeface="Malgun Gothic"/>
                <a:cs typeface="Malgun Gothic"/>
              </a:rPr>
              <a:t>자금수입기록부, </a:t>
            </a:r>
            <a:r>
              <a:rPr dirty="0" sz="1150">
                <a:latin typeface="Malgun Gothic"/>
                <a:cs typeface="Malgun Gothic"/>
              </a:rPr>
              <a:t>자금지출기록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부, </a:t>
            </a:r>
            <a:r>
              <a:rPr dirty="0" sz="1150" spc="20">
                <a:latin typeface="Malgun Gothic"/>
                <a:cs typeface="Malgun Gothic"/>
              </a:rPr>
              <a:t>분개장, </a:t>
            </a:r>
            <a:r>
              <a:rPr dirty="0" sz="1150">
                <a:latin typeface="Malgun Gothic"/>
                <a:cs typeface="Malgun Gothic"/>
              </a:rPr>
              <a:t>각종 </a:t>
            </a:r>
            <a:r>
              <a:rPr dirty="0" sz="1150" spc="-5">
                <a:latin typeface="Malgun Gothic"/>
                <a:cs typeface="Malgun Gothic"/>
              </a:rPr>
              <a:t>보조부 </a:t>
            </a:r>
            <a:r>
              <a:rPr dirty="0" sz="1150">
                <a:latin typeface="Malgun Gothic"/>
                <a:cs typeface="Malgun Gothic"/>
              </a:rPr>
              <a:t>및 보조원장을 </a:t>
            </a:r>
            <a:r>
              <a:rPr dirty="0" sz="1150" spc="-5">
                <a:latin typeface="Malgun Gothic"/>
                <a:cs typeface="Malgun Gothic"/>
              </a:rPr>
              <a:t>관리하고 있으며 </a:t>
            </a:r>
            <a:r>
              <a:rPr dirty="0" sz="1150">
                <a:latin typeface="Malgun Gothic"/>
                <a:cs typeface="Malgun Gothic"/>
              </a:rPr>
              <a:t>장표의 기장관리는 적정하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이루어지고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보유하고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모든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은행구좌는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재무제표에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계상되었는지?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당기말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예금잔액은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재무제표에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계상되어</a:t>
            </a:r>
            <a:r>
              <a:rPr dirty="0" sz="1150" spc="20">
                <a:latin typeface="Malgun Gothic"/>
                <a:cs typeface="Malgun Gothic"/>
              </a:rPr>
              <a:t> 있으며,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예금잔액은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은행조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잔액증명서와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일치합니다.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22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18195"/>
            <a:ext cx="5511165" cy="3355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33350">
              <a:lnSpc>
                <a:spcPct val="146100"/>
              </a:lnSpc>
              <a:spcBef>
                <a:spcPts val="100"/>
              </a:spcBef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회계관리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전산화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정착되어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관련업무에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전산화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실태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향후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계획은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어떠한가?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업무별로 </a:t>
            </a:r>
            <a:r>
              <a:rPr dirty="0" sz="1150" spc="-5">
                <a:latin typeface="Malgun Gothic"/>
                <a:cs typeface="Malgun Gothic"/>
              </a:rPr>
              <a:t>회계관리 </a:t>
            </a:r>
            <a:r>
              <a:rPr dirty="0" sz="1150">
                <a:latin typeface="Malgun Gothic"/>
                <a:cs typeface="Malgun Gothic"/>
              </a:rPr>
              <a:t>전산체제가 구축되어 </a:t>
            </a:r>
            <a:r>
              <a:rPr dirty="0" sz="1150" spc="-5">
                <a:latin typeface="Malgun Gothic"/>
                <a:cs typeface="Malgun Gothic"/>
              </a:rPr>
              <a:t>원활한 </a:t>
            </a:r>
            <a:r>
              <a:rPr dirty="0" sz="1150">
                <a:latin typeface="Malgun Gothic"/>
                <a:cs typeface="Malgun Gothic"/>
              </a:rPr>
              <a:t>운영이 이루어지고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회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계전산화 범위는 각종 공문 및 회계자료의 </a:t>
            </a:r>
            <a:r>
              <a:rPr dirty="0" sz="1150" spc="20">
                <a:latin typeface="Malgun Gothic"/>
                <a:cs typeface="Malgun Gothic"/>
              </a:rPr>
              <a:t>작성, </a:t>
            </a:r>
            <a:r>
              <a:rPr dirty="0" sz="1150">
                <a:latin typeface="Malgun Gothic"/>
                <a:cs typeface="Malgun Gothic"/>
              </a:rPr>
              <a:t>데이터 저장 등에 사용하고 있으며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회계장부는 (주)더존디지털웨어에서 </a:t>
            </a:r>
            <a:r>
              <a:rPr dirty="0" sz="1150" spc="-5">
                <a:latin typeface="Malgun Gothic"/>
                <a:cs typeface="Malgun Gothic"/>
              </a:rPr>
              <a:t>개발한 </a:t>
            </a:r>
            <a:r>
              <a:rPr dirty="0" sz="1150" spc="35">
                <a:latin typeface="Malgun Gothic"/>
                <a:cs typeface="Malgun Gothic"/>
              </a:rPr>
              <a:t>G20 </a:t>
            </a:r>
            <a:r>
              <a:rPr dirty="0" sz="1150">
                <a:latin typeface="Malgun Gothic"/>
                <a:cs typeface="Malgun Gothic"/>
              </a:rPr>
              <a:t>회계프로그램을 이용하여 전산화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자금일보를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작성하고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자금일보와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예금잔고증명은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일치하고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통장 잔액과 장부상 잔액을 매일 대조 </a:t>
            </a:r>
            <a:r>
              <a:rPr dirty="0" sz="1150" spc="-5">
                <a:latin typeface="Malgun Gothic"/>
                <a:cs typeface="Malgun Gothic"/>
              </a:rPr>
              <a:t>확인하고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>
                <a:latin typeface="Malgun Gothic"/>
                <a:cs typeface="Malgun Gothic"/>
              </a:rPr>
              <a:t>매월 결산 시 예금잔고증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명을 은행에서 수령하여 장부와 대조 확인하고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그리고 외부감사인이 결산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장부상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잔액과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예금통장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은행조회서를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확인하고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740608"/>
            <a:ext cx="5511165" cy="4299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70">
                <a:latin typeface="Malgun Gothic"/>
                <a:cs typeface="Malgun Gothic"/>
              </a:rPr>
              <a:t>B.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예산관리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수입예산은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조사결정,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지출예산은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채무확정에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기장하고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세입예산은</a:t>
            </a:r>
            <a:r>
              <a:rPr dirty="0" sz="1150" spc="17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예산배정기준,</a:t>
            </a:r>
            <a:r>
              <a:rPr dirty="0" sz="1150" spc="1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세출예산은</a:t>
            </a:r>
            <a:r>
              <a:rPr dirty="0" sz="1150" spc="17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채무확정기준에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17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기록하고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예산전용과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예비비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사용은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적법하게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집행되었는가?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83185">
              <a:lnSpc>
                <a:spcPct val="1461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예산전용은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인건</a:t>
            </a:r>
            <a:r>
              <a:rPr dirty="0" sz="1150" spc="-15">
                <a:latin typeface="Malgun Gothic"/>
                <a:cs typeface="Malgun Gothic"/>
              </a:rPr>
              <a:t>비</a:t>
            </a:r>
            <a:r>
              <a:rPr dirty="0" sz="1150">
                <a:latin typeface="Malgun Gothic"/>
                <a:cs typeface="Malgun Gothic"/>
              </a:rPr>
              <a:t>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항목에서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전용사유에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집행되었고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202</a:t>
            </a:r>
            <a:r>
              <a:rPr dirty="0" sz="1150" spc="40">
                <a:latin typeface="Malgun Gothic"/>
                <a:cs typeface="Malgun Gothic"/>
              </a:rPr>
              <a:t>2  </a:t>
            </a:r>
            <a:r>
              <a:rPr dirty="0" sz="1150">
                <a:latin typeface="Malgun Gothic"/>
                <a:cs typeface="Malgun Gothic"/>
              </a:rPr>
              <a:t>회계연도에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예비비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없었습니다.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이월은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이월되고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전기에서의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이월분은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적법하게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집행되었는가?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전기 예산 이월액 </a:t>
            </a:r>
            <a:r>
              <a:rPr dirty="0" sz="1150" spc="15">
                <a:latin typeface="Malgun Gothic"/>
                <a:cs typeface="Malgun Gothic"/>
              </a:rPr>
              <a:t>5,940천원은 </a:t>
            </a:r>
            <a:r>
              <a:rPr dirty="0" sz="1150">
                <a:latin typeface="Malgun Gothic"/>
                <a:cs typeface="Malgun Gothic"/>
              </a:rPr>
              <a:t>야외체육시설 조명등 교체 부품 수급 지연에 따른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것으로 당기 중 전액 </a:t>
            </a:r>
            <a:r>
              <a:rPr dirty="0" sz="1150" spc="10">
                <a:latin typeface="Malgun Gothic"/>
                <a:cs typeface="Malgun Gothic"/>
              </a:rPr>
              <a:t>집행되었으며, </a:t>
            </a:r>
            <a:r>
              <a:rPr dirty="0" sz="1150" spc="-5">
                <a:latin typeface="Malgun Gothic"/>
                <a:cs typeface="Malgun Gothic"/>
              </a:rPr>
              <a:t>당기의 </a:t>
            </a:r>
            <a:r>
              <a:rPr dirty="0" sz="1150">
                <a:latin typeface="Malgun Gothic"/>
                <a:cs typeface="Malgun Gothic"/>
              </a:rPr>
              <a:t>예산 이월액 </a:t>
            </a:r>
            <a:r>
              <a:rPr dirty="0" sz="1150" spc="25">
                <a:latin typeface="Malgun Gothic"/>
                <a:cs typeface="Malgun Gothic"/>
              </a:rPr>
              <a:t>111,117,500원은 </a:t>
            </a:r>
            <a:r>
              <a:rPr dirty="0" sz="1150">
                <a:latin typeface="Malgun Gothic"/>
                <a:cs typeface="Malgun Gothic"/>
              </a:rPr>
              <a:t>월계구민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체육센터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출입구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포장공사,</a:t>
            </a:r>
            <a:r>
              <a:rPr dirty="0" sz="1150" spc="1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수영장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벽면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타일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교체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줄눈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시공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더불어숲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체험시설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23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2446655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보수공사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일정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조정에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따른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것입니다.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24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6347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예산액과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집행액의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원인을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분석하고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32384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분기별로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예산액과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집행액의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차이를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분석하고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연도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예산안  </a:t>
            </a:r>
            <a:r>
              <a:rPr dirty="0" sz="1150">
                <a:latin typeface="Malgun Gothic"/>
                <a:cs typeface="Malgun Gothic"/>
              </a:rPr>
              <a:t>편성시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기초자료로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활용하고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예산의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과대집행은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없는가?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예산집행과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지출원인행위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지출부서를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분리하여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운영함으로써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과대집행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을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방지하는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내부통제절차가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마련되어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관리하고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공시설의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규모와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감안할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과대집행은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판단됩니다.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6.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임차보증금,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퇴직예치금,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대여금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예산에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임차보증금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대여금은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금액이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없으며,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퇴직연금(확정급여형)의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불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입은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예산금액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범위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내에서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7.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예산편성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예정재무상태표,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예정손익계산서를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작성하고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algn="just"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작성하고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762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8.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지방공기업법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제36조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규정에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의한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매월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결산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일계표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작성을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실행하고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결산결과를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지방자치단체장에게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보고하고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78105">
              <a:lnSpc>
                <a:spcPct val="1461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세외수입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납부를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지방자치단체장에게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</a:t>
            </a:r>
            <a:r>
              <a:rPr dirty="0" sz="1150" spc="-15">
                <a:latin typeface="Malgun Gothic"/>
                <a:cs typeface="Malgun Gothic"/>
              </a:rPr>
              <a:t>고</a:t>
            </a:r>
            <a:r>
              <a:rPr dirty="0" sz="1150">
                <a:latin typeface="Malgun Gothic"/>
                <a:cs typeface="Malgun Gothic"/>
              </a:rPr>
              <a:t>하며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집행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내역도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보고  </a:t>
            </a:r>
            <a:r>
              <a:rPr dirty="0" sz="1150">
                <a:latin typeface="Malgun Gothic"/>
                <a:cs typeface="Malgun Gothic"/>
              </a:rPr>
              <a:t>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25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1735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40">
                <a:latin typeface="Malgun Gothic"/>
                <a:cs typeface="Malgun Gothic"/>
              </a:rPr>
              <a:t>C.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재무제표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분석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1. </a:t>
            </a:r>
            <a:r>
              <a:rPr dirty="0" sz="1150">
                <a:latin typeface="Malgun Gothic"/>
                <a:cs typeface="Malgun Gothic"/>
              </a:rPr>
              <a:t>손익계산서를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전기사업연도와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비교하여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손익변동사항이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경우에는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원인을 </a:t>
            </a:r>
            <a:r>
              <a:rPr dirty="0" sz="1150" spc="15">
                <a:latin typeface="Malgun Gothic"/>
                <a:cs typeface="Malgun Gothic"/>
              </a:rPr>
              <a:t>계정과목별, </a:t>
            </a:r>
            <a:r>
              <a:rPr dirty="0" sz="1150">
                <a:latin typeface="Malgun Gothic"/>
                <a:cs typeface="Malgun Gothic"/>
              </a:rPr>
              <a:t>사항별로 비교분석하여 </a:t>
            </a:r>
            <a:r>
              <a:rPr dirty="0" sz="1150" spc="-5">
                <a:latin typeface="Malgun Gothic"/>
                <a:cs typeface="Malgun Gothic"/>
              </a:rPr>
              <a:t>보았을 </a:t>
            </a:r>
            <a:r>
              <a:rPr dirty="0" sz="1150" spc="40">
                <a:latin typeface="Malgun Gothic"/>
                <a:cs typeface="Malgun Gothic"/>
              </a:rPr>
              <a:t>때, </a:t>
            </a:r>
            <a:r>
              <a:rPr dirty="0" sz="1150">
                <a:latin typeface="Malgun Gothic"/>
                <a:cs typeface="Malgun Gothic"/>
              </a:rPr>
              <a:t>그 결과가 내부 경영관리의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양호,</a:t>
            </a:r>
            <a:r>
              <a:rPr dirty="0" sz="1150" spc="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불량에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기인하고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아니면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다른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외부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원인(요금,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물가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등)에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기인하고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는가?</a:t>
            </a:r>
            <a:endParaRPr sz="1150">
              <a:latin typeface="Malgun Gothic"/>
              <a:cs typeface="Malgun Gothic"/>
            </a:endParaRPr>
          </a:p>
          <a:p>
            <a:pPr algn="r" marR="16510">
              <a:lnSpc>
                <a:spcPct val="100000"/>
              </a:lnSpc>
              <a:spcBef>
                <a:spcPts val="860"/>
              </a:spcBef>
            </a:pPr>
            <a:r>
              <a:rPr dirty="0" sz="950" spc="-40">
                <a:latin typeface="Malgun Gothic"/>
                <a:cs typeface="Malgun Gothic"/>
              </a:rPr>
              <a:t>(</a:t>
            </a:r>
            <a:r>
              <a:rPr dirty="0" sz="950" spc="-155">
                <a:latin typeface="Malgun Gothic"/>
                <a:cs typeface="Malgun Gothic"/>
              </a:rPr>
              <a:t>단</a:t>
            </a:r>
            <a:r>
              <a:rPr dirty="0" sz="950" spc="-145">
                <a:latin typeface="Malgun Gothic"/>
                <a:cs typeface="Malgun Gothic"/>
              </a:rPr>
              <a:t>위</a:t>
            </a:r>
            <a:r>
              <a:rPr dirty="0" sz="950" spc="105">
                <a:latin typeface="Malgun Gothic"/>
                <a:cs typeface="Malgun Gothic"/>
              </a:rPr>
              <a:t>:</a:t>
            </a:r>
            <a:r>
              <a:rPr dirty="0" sz="950" spc="-140">
                <a:latin typeface="Malgun Gothic"/>
                <a:cs typeface="Malgun Gothic"/>
              </a:rPr>
              <a:t> </a:t>
            </a:r>
            <a:r>
              <a:rPr dirty="0" sz="950" spc="-155">
                <a:latin typeface="Malgun Gothic"/>
                <a:cs typeface="Malgun Gothic"/>
              </a:rPr>
              <a:t>원</a:t>
            </a:r>
            <a:r>
              <a:rPr dirty="0" sz="950" spc="65">
                <a:latin typeface="Malgun Gothic"/>
                <a:cs typeface="Malgun Gothic"/>
              </a:rPr>
              <a:t>)</a:t>
            </a:r>
            <a:endParaRPr sz="95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2018" y="2713482"/>
          <a:ext cx="5493385" cy="17011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0119"/>
                <a:gridCol w="876934"/>
                <a:gridCol w="876935"/>
                <a:gridCol w="876935"/>
                <a:gridCol w="1894839"/>
              </a:tblGrid>
              <a:tr h="192024"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목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기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감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2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850" spc="3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20">
                          <a:latin typeface="Malgun Gothic"/>
                          <a:cs typeface="Malgun Gothic"/>
                        </a:rPr>
                        <a:t>유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486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850" spc="-60">
                          <a:latin typeface="Malgun Gothic"/>
                          <a:cs typeface="Malgun Gothic"/>
                        </a:rPr>
                        <a:t>매출액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508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20,124,142,346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81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17,141,892,406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508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2,982,249,940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 marR="144145">
                        <a:lnSpc>
                          <a:spcPct val="114100"/>
                        </a:lnSpc>
                        <a:spcBef>
                          <a:spcPts val="95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코로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나</a:t>
                      </a:r>
                      <a:r>
                        <a:rPr dirty="0" sz="850" spc="-9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9</a:t>
                      </a:r>
                      <a:r>
                        <a:rPr dirty="0" sz="850" spc="-1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련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방역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침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완화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사 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정상운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확대실시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신규사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장 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위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수탁으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매출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함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20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65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매출원가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508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17,310,113,510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81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14,549,437,326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508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2,760,676,184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 marR="144145">
                        <a:lnSpc>
                          <a:spcPct val="113500"/>
                        </a:lnSpc>
                        <a:spcBef>
                          <a:spcPts val="110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상기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유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지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출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으  며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위</a:t>
                      </a:r>
                      <a:r>
                        <a:rPr dirty="0" sz="850" spc="-7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수탁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따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른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채용으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로 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인건비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폭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것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함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202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85">
                          <a:latin typeface="Malgun Gothic"/>
                          <a:cs typeface="Malgun Gothic"/>
                        </a:rPr>
                        <a:t>판매및일반관리비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2,814,028,836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0">
                          <a:latin typeface="Malgun Gothic"/>
                          <a:cs typeface="Malgun Gothic"/>
                        </a:rPr>
                        <a:t>2,592,455,080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221,573,756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상동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91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dirty="0" sz="850" spc="-70">
                          <a:latin typeface="Malgun Gothic"/>
                          <a:cs typeface="Malgun Gothic"/>
                        </a:rPr>
                        <a:t>이자수익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5715">
                        <a:lnSpc>
                          <a:spcPct val="100000"/>
                        </a:lnSpc>
                      </a:pPr>
                      <a:r>
                        <a:rPr dirty="0" sz="850" spc="-40">
                          <a:latin typeface="Malgun Gothic"/>
                          <a:cs typeface="Malgun Gothic"/>
                        </a:rPr>
                        <a:t>160,992,884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4445">
                        <a:lnSpc>
                          <a:spcPct val="100000"/>
                        </a:lnSpc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66,780,081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4445">
                        <a:lnSpc>
                          <a:spcPct val="100000"/>
                        </a:lnSpc>
                      </a:pPr>
                      <a:r>
                        <a:rPr dirty="0" sz="850" spc="-35">
                          <a:latin typeface="Malgun Gothic"/>
                          <a:cs typeface="Malgun Gothic"/>
                        </a:rPr>
                        <a:t>94,212,803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 marR="150495">
                        <a:lnSpc>
                          <a:spcPct val="114100"/>
                        </a:lnSpc>
                        <a:spcBef>
                          <a:spcPts val="105"/>
                        </a:spcBef>
                      </a:pPr>
                      <a:r>
                        <a:rPr dirty="0" sz="850" spc="-114">
                          <a:latin typeface="Malgun Gothic"/>
                          <a:cs typeface="Malgun Gothic"/>
                        </a:rPr>
                        <a:t>운영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모</a:t>
                      </a:r>
                      <a:r>
                        <a:rPr dirty="0" sz="8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중금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리</a:t>
                      </a:r>
                      <a:r>
                        <a:rPr dirty="0" sz="8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850" spc="-12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850" spc="-114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dirty="0" sz="850">
                          <a:latin typeface="Malgun Gothic"/>
                          <a:cs typeface="Malgun Gothic"/>
                        </a:rPr>
                        <a:t>에  </a:t>
                      </a:r>
                      <a:r>
                        <a:rPr dirty="0" sz="850" spc="-60">
                          <a:latin typeface="Malgun Gothic"/>
                          <a:cs typeface="Malgun Gothic"/>
                        </a:rPr>
                        <a:t>기인함</a:t>
                      </a:r>
                      <a:endParaRPr sz="850">
                        <a:latin typeface="Malgun Gothic"/>
                        <a:cs typeface="Malgun Gothic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01700" y="4641910"/>
            <a:ext cx="5511165" cy="184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 spc="20">
                <a:latin typeface="Malgun Gothic"/>
                <a:cs typeface="Malgun Gothic"/>
              </a:rPr>
              <a:t>그리고,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이러한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변동원인은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내부경영의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양호,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불량과는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무관한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것이며,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또한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요금,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물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외부원인에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기인한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아닙니다.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2. </a:t>
            </a:r>
            <a:r>
              <a:rPr dirty="0" sz="1150">
                <a:latin typeface="Malgun Gothic"/>
                <a:cs typeface="Malgun Gothic"/>
              </a:rPr>
              <a:t>전기재무상태표와 당기재무상태표를 비교분석 할 때 전년도에 비하여 현저한 변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화를 가져온 부분이 </a:t>
            </a:r>
            <a:r>
              <a:rPr dirty="0" sz="1150" spc="10">
                <a:latin typeface="Malgun Gothic"/>
                <a:cs typeface="Malgun Gothic"/>
              </a:rPr>
              <a:t>있는가? </a:t>
            </a:r>
            <a:r>
              <a:rPr dirty="0" sz="1150">
                <a:latin typeface="Malgun Gothic"/>
                <a:cs typeface="Malgun Gothic"/>
              </a:rPr>
              <a:t>만일 변화가 있다면 그 원인과 그것이 재무구조에 미친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영향은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어떤지?</a:t>
            </a:r>
            <a:endParaRPr sz="1150">
              <a:latin typeface="Malgun Gothic"/>
              <a:cs typeface="Malgun Gothic"/>
            </a:endParaRPr>
          </a:p>
          <a:p>
            <a:pPr algn="r" marR="17780">
              <a:lnSpc>
                <a:spcPct val="100000"/>
              </a:lnSpc>
              <a:spcBef>
                <a:spcPts val="925"/>
              </a:spcBef>
            </a:pPr>
            <a:r>
              <a:rPr dirty="0" sz="1050" spc="-35">
                <a:latin typeface="Malgun Gothic"/>
                <a:cs typeface="Malgun Gothic"/>
              </a:rPr>
              <a:t>(</a:t>
            </a:r>
            <a:r>
              <a:rPr dirty="0" sz="1050" spc="-145">
                <a:latin typeface="Malgun Gothic"/>
                <a:cs typeface="Malgun Gothic"/>
              </a:rPr>
              <a:t>단</a:t>
            </a:r>
            <a:r>
              <a:rPr dirty="0" sz="1050" spc="-135">
                <a:latin typeface="Malgun Gothic"/>
                <a:cs typeface="Malgun Gothic"/>
              </a:rPr>
              <a:t>위</a:t>
            </a:r>
            <a:r>
              <a:rPr dirty="0" sz="1050" spc="125">
                <a:latin typeface="Malgun Gothic"/>
                <a:cs typeface="Malgun Gothic"/>
              </a:rPr>
              <a:t>:</a:t>
            </a:r>
            <a:r>
              <a:rPr dirty="0" sz="1050" spc="-150">
                <a:latin typeface="Malgun Gothic"/>
                <a:cs typeface="Malgun Gothic"/>
              </a:rPr>
              <a:t> </a:t>
            </a:r>
            <a:r>
              <a:rPr dirty="0" sz="1050" spc="-135">
                <a:latin typeface="Malgun Gothic"/>
                <a:cs typeface="Malgun Gothic"/>
              </a:rPr>
              <a:t>원</a:t>
            </a:r>
            <a:r>
              <a:rPr dirty="0" sz="1050" spc="80">
                <a:latin typeface="Malgun Gothic"/>
                <a:cs typeface="Malgun Gothic"/>
              </a:rPr>
              <a:t>)</a:t>
            </a:r>
            <a:endParaRPr sz="105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6563200"/>
          <a:ext cx="5493385" cy="1387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4415"/>
                <a:gridCol w="829945"/>
                <a:gridCol w="829944"/>
                <a:gridCol w="822324"/>
                <a:gridCol w="1971039"/>
              </a:tblGrid>
              <a:tr h="219456">
                <a:tc>
                  <a:txBody>
                    <a:bodyPr/>
                    <a:lstStyle/>
                    <a:p>
                      <a:pPr algn="ctr" marL="165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5">
                          <a:latin typeface="Malgun Gothic"/>
                          <a:cs typeface="Malgun Gothic"/>
                        </a:rPr>
                        <a:t>당기말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5">
                          <a:latin typeface="Malgun Gothic"/>
                          <a:cs typeface="Malgun Gothic"/>
                        </a:rPr>
                        <a:t>전기말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유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</a:tr>
              <a:tr h="3877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미지급금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76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5,907,235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7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2,251,990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69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3,655,245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160020">
                        <a:lnSpc>
                          <a:spcPct val="110000"/>
                        </a:lnSpc>
                        <a:spcBef>
                          <a:spcPts val="150"/>
                        </a:spcBef>
                      </a:pPr>
                      <a:r>
                        <a:rPr dirty="0" sz="1000" spc="-145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산반환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금</a:t>
                      </a:r>
                      <a:r>
                        <a:rPr dirty="0" sz="1000" spc="-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미반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납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의 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증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기인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함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6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dirty="0" sz="1000" spc="-114">
                          <a:latin typeface="Malgun Gothic"/>
                          <a:cs typeface="Malgun Gothic"/>
                        </a:rPr>
                        <a:t>미지급비용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6985">
                        <a:lnSpc>
                          <a:spcPct val="100000"/>
                        </a:lnSpc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225,478,075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5715">
                        <a:lnSpc>
                          <a:spcPct val="100000"/>
                        </a:lnSpc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133,935,000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91,543,075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123189">
                        <a:lnSpc>
                          <a:spcPct val="111000"/>
                        </a:lnSpc>
                        <a:spcBef>
                          <a:spcPts val="130"/>
                        </a:spcBef>
                      </a:pPr>
                      <a:r>
                        <a:rPr dirty="0" sz="1000" spc="-145">
                          <a:latin typeface="Malgun Gothic"/>
                          <a:cs typeface="Malgun Gothic"/>
                        </a:rPr>
                        <a:t>연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유급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휴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련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비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고 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월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액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함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762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000" spc="-95">
                          <a:latin typeface="Malgun Gothic"/>
                          <a:cs typeface="Malgun Gothic"/>
                        </a:rPr>
                        <a:t>예수금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1,365,751,228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960,884,209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404,867,019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1366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123189">
                        <a:lnSpc>
                          <a:spcPct val="110000"/>
                        </a:lnSpc>
                        <a:spcBef>
                          <a:spcPts val="150"/>
                        </a:spcBef>
                      </a:pPr>
                      <a:r>
                        <a:rPr dirty="0" sz="1000" spc="-145">
                          <a:latin typeface="Malgun Gothic"/>
                          <a:cs typeface="Malgun Gothic"/>
                        </a:rPr>
                        <a:t>연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유급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휴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련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익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주  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함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26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18195"/>
            <a:ext cx="5511165" cy="2075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 spc="45">
                <a:latin typeface="Malgun Gothic"/>
                <a:cs typeface="Malgun Gothic"/>
              </a:rPr>
              <a:t>3. </a:t>
            </a:r>
            <a:r>
              <a:rPr dirty="0" sz="1150">
                <a:latin typeface="Malgun Gothic"/>
                <a:cs typeface="Malgun Gothic"/>
              </a:rPr>
              <a:t>재무제표의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계정과목별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계상액은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과목별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예산집행액과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동액이어야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하는데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그렇지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않는 경우 그 원인은 </a:t>
            </a:r>
            <a:r>
              <a:rPr dirty="0" sz="1150" spc="10">
                <a:latin typeface="Malgun Gothic"/>
                <a:cs typeface="Malgun Gothic"/>
              </a:rPr>
              <a:t>무엇인가? </a:t>
            </a:r>
            <a:r>
              <a:rPr dirty="0" sz="1150">
                <a:latin typeface="Malgun Gothic"/>
                <a:cs typeface="Malgun Gothic"/>
              </a:rPr>
              <a:t>채무부담으로 </a:t>
            </a:r>
            <a:r>
              <a:rPr dirty="0" sz="1150" spc="-5">
                <a:latin typeface="Malgun Gothic"/>
                <a:cs typeface="Malgun Gothic"/>
              </a:rPr>
              <a:t>집행한 </a:t>
            </a:r>
            <a:r>
              <a:rPr dirty="0" sz="1150">
                <a:latin typeface="Malgun Gothic"/>
                <a:cs typeface="Malgun Gothic"/>
              </a:rPr>
              <a:t>사업비의 자산 및 부채계정 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상여부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확인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4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예산집행액과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재무제표계정의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차이는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발생주의에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항목(비예산항목)의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거래가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발생하였기 때문이며 이에 대한 내용은 </a:t>
            </a:r>
            <a:r>
              <a:rPr dirty="0" sz="1150" spc="-5">
                <a:latin typeface="Malgun Gothic"/>
                <a:cs typeface="Malgun Gothic"/>
              </a:rPr>
              <a:t>재무제표와 </a:t>
            </a:r>
            <a:r>
              <a:rPr dirty="0" sz="1150">
                <a:latin typeface="Malgun Gothic"/>
                <a:cs typeface="Malgun Gothic"/>
              </a:rPr>
              <a:t>예산결산서 차이명세서에서 설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명하고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있으나,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금액은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없습니다.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그리고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채무부담은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3460448"/>
            <a:ext cx="141224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95">
                <a:latin typeface="Malgun Gothic"/>
                <a:cs typeface="Malgun Gothic"/>
              </a:rPr>
              <a:t>D.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총괄원가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분석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4740608"/>
            <a:ext cx="5516245" cy="4299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75">
                <a:latin typeface="Malgun Gothic"/>
                <a:cs typeface="Malgun Gothic"/>
              </a:rPr>
              <a:t>E.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자금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45">
                <a:latin typeface="Malgun Gothic"/>
                <a:cs typeface="Malgun Gothic"/>
              </a:rPr>
              <a:t>미수금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유휴자금은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어떠한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방법으로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효율적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유휴자금은 공공기관 운영 자금의 안전성을 우선 고려하여 시중은행의 정기예금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등에 예치하고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단 상대적으로 높은 </a:t>
            </a:r>
            <a:r>
              <a:rPr dirty="0" sz="1150" spc="-5">
                <a:latin typeface="Malgun Gothic"/>
                <a:cs typeface="Malgun Gothic"/>
              </a:rPr>
              <a:t>이율을 </a:t>
            </a:r>
            <a:r>
              <a:rPr dirty="0" sz="1150">
                <a:latin typeface="Malgun Gothic"/>
                <a:cs typeface="Malgun Gothic"/>
              </a:rPr>
              <a:t>적용받기 위하여 </a:t>
            </a:r>
            <a:r>
              <a:rPr dirty="0" sz="1150" spc="-5">
                <a:latin typeface="Malgun Gothic"/>
                <a:cs typeface="Malgun Gothic"/>
              </a:rPr>
              <a:t>일반적으로 </a:t>
            </a:r>
            <a:r>
              <a:rPr dirty="0" sz="1150" spc="50">
                <a:latin typeface="Malgun Gothic"/>
                <a:cs typeface="Malgun Gothic"/>
              </a:rPr>
              <a:t>7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개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시중은행의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금리를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참고하고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있으나,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계속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거래하고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국민은행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중계동지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점의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제시금리가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제일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높아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동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은행들에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예치하고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수입지출외현금은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회계처리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방법은?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계속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예수금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미지급금으로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계상하고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5244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발생연도별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금액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관리상황,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과거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3년간의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회수실적을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기초로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하여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확실시되는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부분과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의문시되는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부분을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구분관리하고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대부분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감가상각비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등으로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지방자치단체(노원구청)로부터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27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2762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778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수취할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것이므로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회수가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의문시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거의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발생하지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않습니다.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3개월이상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체납된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미수금은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얼마이며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회수대책은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수립되어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(체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납월수별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미수금현황)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특성상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일반적으로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3</a:t>
            </a:r>
            <a:r>
              <a:rPr dirty="0" sz="1150">
                <a:latin typeface="Malgun Gothic"/>
                <a:cs typeface="Malgun Gothic"/>
              </a:rPr>
              <a:t>개월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체납된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미수금은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자금수급계획은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수립,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운영(수시조정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등)하고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월별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자금계획을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수립하여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운용하고</a:t>
            </a:r>
            <a:r>
              <a:rPr dirty="0" sz="1150" spc="20">
                <a:latin typeface="Malgun Gothic"/>
                <a:cs typeface="Malgun Gothic"/>
              </a:rPr>
              <a:t> 있으며,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차이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사항은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수시로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조정하고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있습니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228544"/>
            <a:ext cx="141224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50">
                <a:latin typeface="Malgun Gothic"/>
                <a:cs typeface="Malgun Gothic"/>
              </a:rPr>
              <a:t>F.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재고자산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5508704"/>
            <a:ext cx="5511165" cy="3531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05">
                <a:latin typeface="Malgun Gothic"/>
                <a:cs typeface="Malgun Gothic"/>
              </a:rPr>
              <a:t>G.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고정자산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취득설비자산의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취득원가는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적정히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평가되어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 </a:t>
            </a:r>
            <a:r>
              <a:rPr dirty="0" sz="1150">
                <a:latin typeface="Malgun Gothic"/>
                <a:cs typeface="Malgun Gothic"/>
              </a:rPr>
              <a:t>자산의 취득가격에 취득부대비용을 가산한 </a:t>
            </a:r>
            <a:r>
              <a:rPr dirty="0" sz="1150" spc="-10">
                <a:latin typeface="Malgun Gothic"/>
                <a:cs typeface="Malgun Gothic"/>
              </a:rPr>
              <a:t>금액으로 </a:t>
            </a:r>
            <a:r>
              <a:rPr dirty="0" sz="1150">
                <a:latin typeface="Malgun Gothic"/>
                <a:cs typeface="Malgun Gothic"/>
              </a:rPr>
              <a:t>계상하고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그리고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매년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1회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재물조사를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실시하여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손상차손으로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처리해야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자산들이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확인하고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2. </a:t>
            </a:r>
            <a:r>
              <a:rPr dirty="0" sz="1150">
                <a:latin typeface="Malgun Gothic"/>
                <a:cs typeface="Malgun Gothic"/>
              </a:rPr>
              <a:t>사업에 필요한 </a:t>
            </a:r>
            <a:r>
              <a:rPr dirty="0" sz="1150" spc="-5">
                <a:latin typeface="Malgun Gothic"/>
                <a:cs typeface="Malgun Gothic"/>
              </a:rPr>
              <a:t>자산을 </a:t>
            </a:r>
            <a:r>
              <a:rPr dirty="0" sz="1150">
                <a:latin typeface="Malgun Gothic"/>
                <a:cs typeface="Malgun Gothic"/>
              </a:rPr>
              <a:t>국고 및 타 회계로부터 관리전환 받았을 경우 당해 계정에 </a:t>
            </a:r>
            <a:r>
              <a:rPr dirty="0" sz="1150" spc="5">
                <a:latin typeface="Malgun Gothic"/>
                <a:cs typeface="Malgun Gothic"/>
              </a:rPr>
              <a:t> 계상하였는가?</a:t>
            </a:r>
            <a:endParaRPr sz="1150">
              <a:latin typeface="Malgun Gothic"/>
              <a:cs typeface="Malgun Gothic"/>
            </a:endParaRPr>
          </a:p>
          <a:p>
            <a:pPr algn="just" marL="57785" marR="5080" indent="-45720">
              <a:lnSpc>
                <a:spcPts val="2030"/>
              </a:lnSpc>
              <a:spcBef>
                <a:spcPts val="160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지방자치단체(노원구청)로부터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수탁받은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자산에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적절히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계상하고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Malgun Gothic"/>
              <a:cs typeface="Malgun Gothic"/>
            </a:endParaRPr>
          </a:p>
          <a:p>
            <a:pPr algn="just"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유형자산처분이익은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적정처리(영업외손익)되고</a:t>
            </a:r>
            <a:r>
              <a:rPr dirty="0" sz="1150" spc="-7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 algn="just" marL="12700">
              <a:lnSpc>
                <a:spcPct val="100000"/>
              </a:lnSpc>
              <a:spcBef>
                <a:spcPts val="640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2</a:t>
            </a:r>
            <a:r>
              <a:rPr dirty="0" sz="1150" spc="5">
                <a:latin typeface="Malgun Gothic"/>
                <a:cs typeface="Malgun Gothic"/>
              </a:rPr>
              <a:t>022</a:t>
            </a:r>
            <a:r>
              <a:rPr dirty="0" sz="1150">
                <a:latin typeface="Malgun Gothic"/>
                <a:cs typeface="Malgun Gothic"/>
              </a:rPr>
              <a:t>회계연도에는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유형자산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건이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없었</a:t>
            </a:r>
            <a:r>
              <a:rPr dirty="0" sz="1150" spc="-15">
                <a:latin typeface="Malgun Gothic"/>
                <a:cs typeface="Malgun Gothic"/>
              </a:rPr>
              <a:t>습</a:t>
            </a:r>
            <a:r>
              <a:rPr dirty="0" sz="1150">
                <a:latin typeface="Malgun Gothic"/>
                <a:cs typeface="Malgun Gothic"/>
              </a:rPr>
              <a:t>니다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1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91004" y="898580"/>
            <a:ext cx="292354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70">
                <a:solidFill>
                  <a:srgbClr val="0000FF"/>
                </a:solidFill>
                <a:latin typeface="Malgun Gothic"/>
                <a:cs typeface="Malgun Gothic"/>
              </a:rPr>
              <a:t>독립된</a:t>
            </a:r>
            <a:r>
              <a:rPr dirty="0" sz="1700" spc="85">
                <a:solidFill>
                  <a:srgbClr val="0000FF"/>
                </a:solidFill>
                <a:latin typeface="Malgun Gothic"/>
                <a:cs typeface="Malgun Gothic"/>
              </a:rPr>
              <a:t> </a:t>
            </a:r>
            <a:r>
              <a:rPr dirty="0" sz="1700" spc="75">
                <a:solidFill>
                  <a:srgbClr val="0000FF"/>
                </a:solidFill>
                <a:latin typeface="Malgun Gothic"/>
                <a:cs typeface="Malgun Gothic"/>
              </a:rPr>
              <a:t>감사인의</a:t>
            </a:r>
            <a:r>
              <a:rPr dirty="0" sz="1700" spc="90">
                <a:solidFill>
                  <a:srgbClr val="0000FF"/>
                </a:solidFill>
                <a:latin typeface="Malgun Gothic"/>
                <a:cs typeface="Malgun Gothic"/>
              </a:rPr>
              <a:t> </a:t>
            </a:r>
            <a:r>
              <a:rPr dirty="0" sz="1700" spc="80">
                <a:solidFill>
                  <a:srgbClr val="0000FF"/>
                </a:solidFill>
                <a:latin typeface="Malgun Gothic"/>
                <a:cs typeface="Malgun Gothic"/>
              </a:rPr>
              <a:t>감사보고서</a:t>
            </a:r>
            <a:endParaRPr sz="17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275" y="1558499"/>
            <a:ext cx="18091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275" y="1832819"/>
            <a:ext cx="75755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이사장</a:t>
            </a:r>
            <a:r>
              <a:rPr dirty="0" sz="1050" spc="-9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귀중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5015" y="1832819"/>
            <a:ext cx="104140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>
                <a:latin typeface="Malgun Gothic"/>
                <a:cs typeface="Malgun Gothic"/>
              </a:rPr>
              <a:t>2023년</a:t>
            </a:r>
            <a:r>
              <a:rPr dirty="0" sz="1050" spc="-40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2월</a:t>
            </a:r>
            <a:r>
              <a:rPr dirty="0" sz="1050" spc="-45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21일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2566221"/>
            <a:ext cx="5511165" cy="232981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35"/>
              </a:spcBef>
            </a:pPr>
            <a:r>
              <a:rPr dirty="0" sz="1150" spc="50">
                <a:latin typeface="Malgun Gothic"/>
                <a:cs typeface="Malgun Gothic"/>
              </a:rPr>
              <a:t>감사의견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우리는 서울특별시노원구서비스공단(이하 </a:t>
            </a:r>
            <a:r>
              <a:rPr dirty="0" sz="1150" spc="-25">
                <a:latin typeface="Malgun Gothic"/>
                <a:cs typeface="Malgun Gothic"/>
              </a:rPr>
              <a:t>"공단" </a:t>
            </a:r>
            <a:r>
              <a:rPr dirty="0" sz="1150">
                <a:latin typeface="Malgun Gothic"/>
                <a:cs typeface="Malgun Gothic"/>
              </a:rPr>
              <a:t>이라 </a:t>
            </a:r>
            <a:r>
              <a:rPr dirty="0" sz="1150" spc="5">
                <a:latin typeface="Malgun Gothic"/>
                <a:cs typeface="Malgun Gothic"/>
              </a:rPr>
              <a:t>함)의 </a:t>
            </a:r>
            <a:r>
              <a:rPr dirty="0" sz="1150">
                <a:latin typeface="Malgun Gothic"/>
                <a:cs typeface="Malgun Gothic"/>
              </a:rPr>
              <a:t>재무제표를 감사하였습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니다.</a:t>
            </a:r>
            <a:r>
              <a:rPr dirty="0" sz="1150" spc="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재무제표는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2022년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12월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31일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현재의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재무상태표,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동일로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기간의 </a:t>
            </a:r>
            <a:r>
              <a:rPr dirty="0" sz="1150" spc="15">
                <a:latin typeface="Malgun Gothic"/>
                <a:cs typeface="Malgun Gothic"/>
              </a:rPr>
              <a:t>손익계산서, 자본변동표, </a:t>
            </a:r>
            <a:r>
              <a:rPr dirty="0" sz="1150" spc="-5">
                <a:latin typeface="Malgun Gothic"/>
                <a:cs typeface="Malgun Gothic"/>
              </a:rPr>
              <a:t>현금흐름표 그리고 </a:t>
            </a:r>
            <a:r>
              <a:rPr dirty="0" sz="1150">
                <a:latin typeface="Malgun Gothic"/>
                <a:cs typeface="Malgun Gothic"/>
              </a:rPr>
              <a:t>유의적인 회계정책의 요약을 포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함한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주석으로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구성되어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우리의 의견으로는 별첨된 공단의 </a:t>
            </a:r>
            <a:r>
              <a:rPr dirty="0" sz="1150" spc="-5">
                <a:latin typeface="Malgun Gothic"/>
                <a:cs typeface="Malgun Gothic"/>
              </a:rPr>
              <a:t>재무제표는 공단의 </a:t>
            </a:r>
            <a:r>
              <a:rPr dirty="0" sz="1150" spc="5">
                <a:latin typeface="Malgun Gothic"/>
                <a:cs typeface="Malgun Gothic"/>
              </a:rPr>
              <a:t>2022년 12월 31일</a:t>
            </a:r>
            <a:r>
              <a:rPr dirty="0" sz="1150" spc="1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현재의 재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무상태와 동일로 종료되는 보고기간의 재무성과 및 현금흐름을 일반기업회계기준에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따라,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중요성의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관점에서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표시하고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5382574"/>
            <a:ext cx="5511165" cy="181800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35"/>
              </a:spcBef>
            </a:pPr>
            <a:r>
              <a:rPr dirty="0" sz="1150" spc="50">
                <a:latin typeface="Malgun Gothic"/>
                <a:cs typeface="Malgun Gothic"/>
              </a:rPr>
              <a:t>감사의견</a:t>
            </a:r>
            <a:r>
              <a:rPr dirty="0" sz="1150" spc="10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근거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우리는 대한민국의 회계감사기준에 따라 감사를 </a:t>
            </a:r>
            <a:r>
              <a:rPr dirty="0" sz="1150" spc="10">
                <a:latin typeface="Malgun Gothic"/>
                <a:cs typeface="Malgun Gothic"/>
              </a:rPr>
              <a:t>수행하였습니다. </a:t>
            </a:r>
            <a:r>
              <a:rPr dirty="0" sz="1150">
                <a:latin typeface="Malgun Gothic"/>
                <a:cs typeface="Malgun Gothic"/>
              </a:rPr>
              <a:t>이 </a:t>
            </a:r>
            <a:r>
              <a:rPr dirty="0" sz="1150" spc="-5">
                <a:latin typeface="Malgun Gothic"/>
                <a:cs typeface="Malgun Gothic"/>
              </a:rPr>
              <a:t>기준에 </a:t>
            </a:r>
            <a:r>
              <a:rPr dirty="0" sz="1150">
                <a:latin typeface="Malgun Gothic"/>
                <a:cs typeface="Malgun Gothic"/>
              </a:rPr>
              <a:t>따른 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리의 책임은 이 감사보고서의 재무제표감사에 </a:t>
            </a:r>
            <a:r>
              <a:rPr dirty="0" sz="1150" spc="-10">
                <a:latin typeface="Malgun Gothic"/>
                <a:cs typeface="Malgun Gothic"/>
              </a:rPr>
              <a:t>대한 </a:t>
            </a:r>
            <a:r>
              <a:rPr dirty="0" sz="1150">
                <a:latin typeface="Malgun Gothic"/>
                <a:cs typeface="Malgun Gothic"/>
              </a:rPr>
              <a:t>감사인의 책임 단락에 기술되어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우리는 재무제표감사와 관련된 </a:t>
            </a:r>
            <a:r>
              <a:rPr dirty="0" sz="1150" spc="-5">
                <a:latin typeface="Malgun Gothic"/>
                <a:cs typeface="Malgun Gothic"/>
              </a:rPr>
              <a:t>대한민국의 </a:t>
            </a:r>
            <a:r>
              <a:rPr dirty="0" sz="1150">
                <a:latin typeface="Malgun Gothic"/>
                <a:cs typeface="Malgun Gothic"/>
              </a:rPr>
              <a:t>윤리적 요구사항에 따라 공단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으로부터 </a:t>
            </a:r>
            <a:r>
              <a:rPr dirty="0" sz="1150" spc="10">
                <a:latin typeface="Malgun Gothic"/>
                <a:cs typeface="Malgun Gothic"/>
              </a:rPr>
              <a:t>독립적이며, </a:t>
            </a:r>
            <a:r>
              <a:rPr dirty="0" sz="1150">
                <a:latin typeface="Malgun Gothic"/>
                <a:cs typeface="Malgun Gothic"/>
              </a:rPr>
              <a:t>그러한 요구사항에 따른 기타의 윤리적 책임들을 이행하였습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니다. </a:t>
            </a:r>
            <a:r>
              <a:rPr dirty="0" sz="1150">
                <a:latin typeface="Malgun Gothic"/>
                <a:cs typeface="Malgun Gothic"/>
              </a:rPr>
              <a:t>우리가 입수한 감사증거가 감사의견을 위한 </a:t>
            </a:r>
            <a:r>
              <a:rPr dirty="0" sz="1150" spc="-5">
                <a:latin typeface="Malgun Gothic"/>
                <a:cs typeface="Malgun Gothic"/>
              </a:rPr>
              <a:t>근거로서 </a:t>
            </a:r>
            <a:r>
              <a:rPr dirty="0" sz="1150">
                <a:latin typeface="Malgun Gothic"/>
                <a:cs typeface="Malgun Gothic"/>
              </a:rPr>
              <a:t>충분하고 적합하다고 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리는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믿습니다.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7685337"/>
            <a:ext cx="5511165" cy="105283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45"/>
              </a:spcBef>
            </a:pPr>
            <a:r>
              <a:rPr dirty="0" sz="1150" spc="55">
                <a:latin typeface="Malgun Gothic"/>
                <a:cs typeface="Malgun Gothic"/>
              </a:rPr>
              <a:t>재무제표에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대한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경영진의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책임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15"/>
              </a:spcBef>
            </a:pPr>
            <a:r>
              <a:rPr dirty="0" sz="1150">
                <a:latin typeface="Malgun Gothic"/>
                <a:cs typeface="Malgun Gothic"/>
              </a:rPr>
              <a:t>경영진은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일반기업회계기준에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재무제표를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작성하고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표시할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책임이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>
                <a:latin typeface="Malgun Gothic"/>
                <a:cs typeface="Malgun Gothic"/>
              </a:rPr>
              <a:t>부정이나 오류로 인한 중요한 왜곡표시가 없는 재무제표를 작성하는데 필요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하다고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결정한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내부통제에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대해서도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책임이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28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18195"/>
            <a:ext cx="5511165" cy="2331720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감가상각은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계속성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있게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소정방식에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계산되고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차량운반구,</a:t>
            </a:r>
            <a:r>
              <a:rPr dirty="0" sz="1150" spc="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공기구비품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시설장치는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5년의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내용연수에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정률법에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감가상각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비를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계산하고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123189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유형자산관리대장은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자산별로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비치하고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있으며,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이에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유형자산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처분,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망실,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훼손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변동사항을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정리하고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유형자산대장을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계정별,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사업부문별로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비치,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기록,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유지하고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관리번호를</a:t>
            </a:r>
            <a:endParaRPr sz="1150">
              <a:latin typeface="Malgun Gothic"/>
              <a:cs typeface="Malgun Gothic"/>
            </a:endParaRPr>
          </a:p>
          <a:p>
            <a:pPr marL="12700" marR="41275">
              <a:lnSpc>
                <a:spcPct val="146100"/>
              </a:lnSpc>
              <a:spcBef>
                <a:spcPts val="15"/>
              </a:spcBef>
            </a:pPr>
            <a:r>
              <a:rPr dirty="0" sz="1150">
                <a:latin typeface="Malgun Gothic"/>
                <a:cs typeface="Malgun Gothic"/>
              </a:rPr>
              <a:t>부여하여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12월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기준으로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재물조사를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시행하고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있으며,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변동사항을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정리하고 </a:t>
            </a:r>
            <a:r>
              <a:rPr dirty="0" sz="1150" spc="-38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3716480"/>
            <a:ext cx="5511165" cy="4811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20">
                <a:latin typeface="Malgun Gothic"/>
                <a:cs typeface="Malgun Gothic"/>
              </a:rPr>
              <a:t>H.</a:t>
            </a:r>
            <a:r>
              <a:rPr dirty="0" sz="1150" spc="6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채무관리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고정부채로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구분되어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지방채,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재정자금,</a:t>
            </a:r>
            <a:r>
              <a:rPr dirty="0" sz="1150" spc="1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차입금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외국차관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장기차입금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유동성대체는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이루어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졌는가?</a:t>
            </a:r>
            <a:r>
              <a:rPr dirty="0" sz="1150" spc="20">
                <a:latin typeface="Malgun Gothic"/>
                <a:cs typeface="Malgun Gothic"/>
              </a:rPr>
              <a:t> 또한,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자체사업수익으로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가능한가</a:t>
            </a:r>
            <a:endParaRPr sz="11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150" spc="45">
                <a:latin typeface="Malgun Gothic"/>
                <a:cs typeface="Malgun Gothic"/>
              </a:rPr>
              <a:t>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재정자금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차입이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지연된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사례는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없는가?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발행과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적정처리되고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차입금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지연으로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연체이자를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부담한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사례는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없는가?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29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32753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반환금은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계상되었으며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상환할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재원은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확충되었는가?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당기말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반환금은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재무상태표상에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적정하게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계상되어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재원은 </a:t>
            </a:r>
            <a:r>
              <a:rPr dirty="0" sz="1150" spc="-3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확보되어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  <a:spcBef>
                <a:spcPts val="5"/>
              </a:spcBef>
            </a:pPr>
            <a:r>
              <a:rPr dirty="0" sz="1150" spc="45">
                <a:latin typeface="Malgun Gothic"/>
                <a:cs typeface="Malgun Gothic"/>
              </a:rPr>
              <a:t>6. </a:t>
            </a:r>
            <a:r>
              <a:rPr dirty="0" sz="1150">
                <a:latin typeface="Malgun Gothic"/>
                <a:cs typeface="Malgun Gothic"/>
              </a:rPr>
              <a:t>전기미지급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반환금은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당기에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전액이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상환되었으며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전기분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잔액이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되지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않은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이유는?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상환되었습</a:t>
            </a:r>
            <a:r>
              <a:rPr dirty="0" sz="1150" spc="-15">
                <a:latin typeface="Malgun Gothic"/>
                <a:cs typeface="Malgun Gothic"/>
              </a:rPr>
              <a:t>니</a:t>
            </a:r>
            <a:r>
              <a:rPr dirty="0" sz="1150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7.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외상매입금,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미지급금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부채는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전액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망라되어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있으며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채무확정액은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적정한지?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외상매입금은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</a:t>
            </a:r>
            <a:r>
              <a:rPr dirty="0" sz="1150" spc="-15">
                <a:latin typeface="Malgun Gothic"/>
                <a:cs typeface="Malgun Gothic"/>
              </a:rPr>
              <a:t>으</a:t>
            </a:r>
            <a:r>
              <a:rPr dirty="0" sz="1150">
                <a:latin typeface="Malgun Gothic"/>
                <a:cs typeface="Malgun Gothic"/>
              </a:rPr>
              <a:t>며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미지급금과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예수금은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15">
                <a:latin typeface="Malgun Gothic"/>
                <a:cs typeface="Malgun Gothic"/>
              </a:rPr>
              <a:t>전</a:t>
            </a:r>
            <a:r>
              <a:rPr dirty="0" sz="1150">
                <a:latin typeface="Malgun Gothic"/>
                <a:cs typeface="Malgun Gothic"/>
              </a:rPr>
              <a:t>액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계상되어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15">
                <a:latin typeface="Malgun Gothic"/>
                <a:cs typeface="Malgun Gothic"/>
              </a:rPr>
              <a:t>있</a:t>
            </a:r>
            <a:r>
              <a:rPr dirty="0" sz="1150">
                <a:latin typeface="Malgun Gothic"/>
                <a:cs typeface="Malgun Gothic"/>
              </a:rPr>
              <a:t>습니다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740608"/>
            <a:ext cx="5511165" cy="4299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6530" indent="-164465">
              <a:lnSpc>
                <a:spcPct val="100000"/>
              </a:lnSpc>
              <a:spcBef>
                <a:spcPts val="100"/>
              </a:spcBef>
              <a:buAutoNum type="romanUcPeriod"/>
              <a:tabLst>
                <a:tab pos="177165" algn="l"/>
              </a:tabLst>
            </a:pPr>
            <a:r>
              <a:rPr dirty="0" sz="1150" spc="60">
                <a:latin typeface="Malgun Gothic"/>
                <a:cs typeface="Malgun Gothic"/>
              </a:rPr>
              <a:t>기타회계관리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algun Gothic"/>
              <a:buAutoNum type="romanUcPeriod"/>
            </a:pPr>
            <a:endParaRPr sz="1100">
              <a:latin typeface="Malgun Gothic"/>
              <a:cs typeface="Malgun Gothic"/>
            </a:endParaRPr>
          </a:p>
          <a:p>
            <a:pPr algn="just" lvl="1" marL="12700" marR="5080">
              <a:lnSpc>
                <a:spcPct val="146100"/>
              </a:lnSpc>
              <a:buAutoNum type="arabicPeriod"/>
              <a:tabLst>
                <a:tab pos="196215" algn="l"/>
              </a:tabLst>
            </a:pPr>
            <a:r>
              <a:rPr dirty="0" sz="1150">
                <a:latin typeface="Malgun Gothic"/>
                <a:cs typeface="Malgun Gothic"/>
              </a:rPr>
              <a:t>급수공사비의 부과방법은 </a:t>
            </a:r>
            <a:r>
              <a:rPr dirty="0" sz="1150" spc="15">
                <a:latin typeface="Malgun Gothic"/>
                <a:cs typeface="Malgun Gothic"/>
              </a:rPr>
              <a:t>무엇이며, </a:t>
            </a:r>
            <a:r>
              <a:rPr dirty="0" sz="1150">
                <a:latin typeface="Malgun Gothic"/>
                <a:cs typeface="Malgun Gothic"/>
              </a:rPr>
              <a:t>실액제를 </a:t>
            </a:r>
            <a:r>
              <a:rPr dirty="0" sz="1150" spc="-5">
                <a:latin typeface="Malgun Gothic"/>
                <a:cs typeface="Malgun Gothic"/>
              </a:rPr>
              <a:t>채택하고 </a:t>
            </a:r>
            <a:r>
              <a:rPr dirty="0" sz="1150">
                <a:latin typeface="Malgun Gothic"/>
                <a:cs typeface="Malgun Gothic"/>
              </a:rPr>
              <a:t>있는 경우 급수공사 수익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급수공사비는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동액으로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계상되어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있으며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기부채납재산은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처리하고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2.</a:t>
            </a:r>
            <a:r>
              <a:rPr dirty="0" sz="1150" spc="-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부담이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명확히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구분되어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있는가?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3.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전년대비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과대증가하고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비용은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없는가?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경우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원인은?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4.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영업비용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</a:t>
            </a:r>
            <a:r>
              <a:rPr dirty="0" sz="1150" spc="10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동력비,</a:t>
            </a:r>
            <a:r>
              <a:rPr dirty="0" sz="1150" spc="12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수선비,</a:t>
            </a:r>
            <a:r>
              <a:rPr dirty="0" sz="1150" spc="12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약품비,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관리비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절감요소는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없는가?(전년대비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분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pc="220"/>
              <a:t>-</a:t>
            </a:r>
            <a:r>
              <a:rPr dirty="0" spc="-50"/>
              <a:t> </a:t>
            </a:r>
            <a:r>
              <a:rPr dirty="0" spc="25"/>
              <a:t>30</a:t>
            </a:r>
            <a:r>
              <a:rPr dirty="0" spc="-50"/>
              <a:t> </a:t>
            </a:r>
            <a:r>
              <a:rPr dirty="0" spc="220"/>
              <a:t>-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1700" y="898604"/>
            <a:ext cx="5511165" cy="3019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40">
                <a:latin typeface="Malgun Gothic"/>
                <a:cs typeface="Malgun Gothic"/>
              </a:rPr>
              <a:t>석,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전국평균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대비분석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지원)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5.</a:t>
            </a:r>
            <a:r>
              <a:rPr dirty="0" sz="1150" spc="18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이익잉여금의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처분은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지방공기업법령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사업설치조례에</a:t>
            </a:r>
            <a:r>
              <a:rPr dirty="0" sz="1150" spc="1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의하여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처분하고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특성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일반적으로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이익잉여금의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처분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사항은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발생하지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않습니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45">
                <a:latin typeface="Malgun Gothic"/>
                <a:cs typeface="Malgun Gothic"/>
              </a:rPr>
              <a:t>6.</a:t>
            </a:r>
            <a:r>
              <a:rPr dirty="0" sz="1150" spc="-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지방공기업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경영상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개선을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요하는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사항과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대책방안은?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484576"/>
            <a:ext cx="5511165" cy="1737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20">
                <a:latin typeface="Malgun Gothic"/>
                <a:cs typeface="Malgun Gothic"/>
              </a:rPr>
              <a:t>J.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 spc="55">
                <a:latin typeface="Malgun Gothic"/>
                <a:cs typeface="Malgun Gothic"/>
              </a:rPr>
              <a:t>통합경영공시</a:t>
            </a:r>
            <a:r>
              <a:rPr dirty="0" sz="1150" spc="80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운영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 spc="45">
                <a:latin typeface="Malgun Gothic"/>
                <a:cs typeface="Malgun Gothic"/>
              </a:rPr>
              <a:t>1.</a:t>
            </a:r>
            <a:r>
              <a:rPr dirty="0" sz="1150" spc="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통합경영공시는</a:t>
            </a:r>
            <a:r>
              <a:rPr dirty="0" sz="1150" spc="95">
                <a:latin typeface="Malgun Gothic"/>
                <a:cs typeface="Malgun Gothic"/>
              </a:rPr>
              <a:t> </a:t>
            </a:r>
            <a:r>
              <a:rPr dirty="0" sz="1150" spc="495">
                <a:latin typeface="Malgun Gothic"/>
                <a:cs typeface="Malgun Gothic"/>
              </a:rPr>
              <a:t>「</a:t>
            </a:r>
            <a:r>
              <a:rPr dirty="0" sz="1150">
                <a:latin typeface="Malgun Gothic"/>
                <a:cs typeface="Malgun Gothic"/>
              </a:rPr>
              <a:t>지방공기업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통합경영공시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매뉴얼</a:t>
            </a:r>
            <a:r>
              <a:rPr dirty="0" sz="1150" spc="495">
                <a:latin typeface="Malgun Gothic"/>
                <a:cs typeface="Malgun Gothic"/>
              </a:rPr>
              <a:t>」</a:t>
            </a:r>
            <a:r>
              <a:rPr dirty="0" sz="1150">
                <a:latin typeface="Malgun Gothic"/>
                <a:cs typeface="Malgun Gothic"/>
              </a:rPr>
              <a:t>에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이루어지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고 </a:t>
            </a:r>
            <a:r>
              <a:rPr dirty="0" sz="1150" spc="10">
                <a:latin typeface="Malgun Gothic"/>
                <a:cs typeface="Malgun Gothic"/>
              </a:rPr>
              <a:t>있는가?(공시담당자 </a:t>
            </a:r>
            <a:r>
              <a:rPr dirty="0" sz="1150" spc="45">
                <a:latin typeface="Malgun Gothic"/>
                <a:cs typeface="Malgun Gothic"/>
              </a:rPr>
              <a:t>지정· </a:t>
            </a:r>
            <a:r>
              <a:rPr dirty="0" sz="1150">
                <a:latin typeface="Malgun Gothic"/>
                <a:cs typeface="Malgun Gothic"/>
              </a:rPr>
              <a:t>공시 </a:t>
            </a:r>
            <a:r>
              <a:rPr dirty="0" sz="1150" spc="25">
                <a:latin typeface="Malgun Gothic"/>
                <a:cs typeface="Malgun Gothic"/>
              </a:rPr>
              <a:t>여부, </a:t>
            </a:r>
            <a:r>
              <a:rPr dirty="0" sz="1150" spc="-5">
                <a:latin typeface="Malgun Gothic"/>
                <a:cs typeface="Malgun Gothic"/>
              </a:rPr>
              <a:t>공시자료의 </a:t>
            </a:r>
            <a:r>
              <a:rPr dirty="0" sz="1150">
                <a:latin typeface="Malgun Gothic"/>
                <a:cs typeface="Malgun Gothic"/>
              </a:rPr>
              <a:t>적정성에 대해 </a:t>
            </a:r>
            <a:r>
              <a:rPr dirty="0" sz="1150" spc="10">
                <a:latin typeface="Malgun Gothic"/>
                <a:cs typeface="Malgun Gothic"/>
              </a:rPr>
              <a:t>단계별(담당자, 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감독자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확인자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r>
              <a:rPr dirty="0" sz="1150" spc="-114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검토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문서화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여부</a:t>
            </a:r>
            <a:r>
              <a:rPr dirty="0" sz="1150" spc="80">
                <a:latin typeface="Malgun Gothic"/>
                <a:cs typeface="Malgun Gothic"/>
              </a:rPr>
              <a:t>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</a:t>
            </a:r>
            <a:r>
              <a:rPr dirty="0" sz="1150" spc="-15">
                <a:latin typeface="Malgun Gothic"/>
                <a:cs typeface="Malgun Gothic"/>
              </a:rPr>
              <a:t>자</a:t>
            </a:r>
            <a:r>
              <a:rPr dirty="0" sz="1150">
                <a:latin typeface="Malgun Gothic"/>
                <a:cs typeface="Malgun Gothic"/>
              </a:rPr>
              <a:t>료의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부실공시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여부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등</a:t>
            </a:r>
            <a:r>
              <a:rPr dirty="0" sz="1150" spc="80">
                <a:latin typeface="Malgun Gothic"/>
                <a:cs typeface="Malgun Gothic"/>
              </a:rPr>
              <a:t>)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관련규정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매뉴얼에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통합경영공시가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15">
                <a:latin typeface="Malgun Gothic"/>
                <a:cs typeface="Malgun Gothic"/>
              </a:rPr>
              <a:t>적</a:t>
            </a:r>
            <a:r>
              <a:rPr dirty="0" sz="1150">
                <a:latin typeface="Malgun Gothic"/>
                <a:cs typeface="Malgun Gothic"/>
              </a:rPr>
              <a:t>절하게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이루어지고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있습니다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6788863"/>
            <a:ext cx="141224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65">
                <a:latin typeface="Malgun Gothic"/>
                <a:cs typeface="Malgun Gothic"/>
              </a:rPr>
              <a:t>K.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5">
                <a:latin typeface="Malgun Gothic"/>
                <a:cs typeface="Malgun Gothic"/>
              </a:rPr>
              <a:t>공영개발사업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8070548"/>
            <a:ext cx="147002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60">
                <a:latin typeface="Malgun Gothic"/>
                <a:cs typeface="Malgun Gothic"/>
              </a:rPr>
              <a:t>L.</a:t>
            </a:r>
            <a:r>
              <a:rPr dirty="0" sz="1150" spc="50">
                <a:latin typeface="Malgun Gothic"/>
                <a:cs typeface="Malgun Gothic"/>
              </a:rPr>
              <a:t> </a:t>
            </a:r>
            <a:r>
              <a:rPr dirty="0" sz="1150" spc="60">
                <a:latin typeface="Malgun Gothic"/>
                <a:cs typeface="Malgun Gothic"/>
              </a:rPr>
              <a:t>지역개발기금사업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Malgun Gothic"/>
              <a:cs typeface="Malgun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50" spc="245">
                <a:latin typeface="Malgun Gothic"/>
                <a:cs typeface="Malgun Gothic"/>
              </a:rPr>
              <a:t>-</a:t>
            </a:r>
            <a:r>
              <a:rPr dirty="0" sz="1150" spc="-1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해당사항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없습니</a:t>
            </a:r>
            <a:r>
              <a:rPr dirty="0" sz="1150" spc="-15">
                <a:latin typeface="Malgun Gothic"/>
                <a:cs typeface="Malgun Gothic"/>
              </a:rPr>
              <a:t>다</a:t>
            </a:r>
            <a:r>
              <a:rPr dirty="0" sz="1150" spc="80">
                <a:latin typeface="Malgun Gothic"/>
                <a:cs typeface="Malgun Gothic"/>
              </a:rPr>
              <a:t>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2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1700" y="818195"/>
            <a:ext cx="5511165" cy="1049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경영진은 재무제표를 작성할 </a:t>
            </a:r>
            <a:r>
              <a:rPr dirty="0" sz="1150" spc="40">
                <a:latin typeface="Malgun Gothic"/>
                <a:cs typeface="Malgun Gothic"/>
              </a:rPr>
              <a:t>때, </a:t>
            </a:r>
            <a:r>
              <a:rPr dirty="0" sz="1150">
                <a:latin typeface="Malgun Gothic"/>
                <a:cs typeface="Malgun Gothic"/>
              </a:rPr>
              <a:t>공단의 계속기업으로서의 존속능력을 평가하고 해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당되는 </a:t>
            </a:r>
            <a:r>
              <a:rPr dirty="0" sz="1150" spc="25">
                <a:latin typeface="Malgun Gothic"/>
                <a:cs typeface="Malgun Gothic"/>
              </a:rPr>
              <a:t>경우, </a:t>
            </a:r>
            <a:r>
              <a:rPr dirty="0" sz="1150" spc="-5">
                <a:latin typeface="Malgun Gothic"/>
                <a:cs typeface="Malgun Gothic"/>
              </a:rPr>
              <a:t>계속기업 </a:t>
            </a:r>
            <a:r>
              <a:rPr dirty="0" sz="1150">
                <a:latin typeface="Malgun Gothic"/>
                <a:cs typeface="Malgun Gothic"/>
              </a:rPr>
              <a:t>관련 사항을 </a:t>
            </a:r>
            <a:r>
              <a:rPr dirty="0" sz="1150" spc="-5">
                <a:latin typeface="Malgun Gothic"/>
                <a:cs typeface="Malgun Gothic"/>
              </a:rPr>
              <a:t>공시할 책임이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그리고 경영진이 기업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을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청산하거나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영업을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중단할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의도가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없는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한,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회계의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계속기업전제의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사용에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대해서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도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책임이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2352862"/>
            <a:ext cx="5511165" cy="105283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45"/>
              </a:spcBef>
            </a:pPr>
            <a:r>
              <a:rPr dirty="0" sz="1150" spc="50">
                <a:latin typeface="Malgun Gothic"/>
                <a:cs typeface="Malgun Gothic"/>
              </a:rPr>
              <a:t>기타사항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15"/>
              </a:spcBef>
            </a:pPr>
            <a:r>
              <a:rPr dirty="0" sz="1150">
                <a:latin typeface="Malgun Gothic"/>
                <a:cs typeface="Malgun Gothic"/>
              </a:rPr>
              <a:t>비교표시된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3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2021년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12월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5">
                <a:latin typeface="Malgun Gothic"/>
                <a:cs typeface="Malgun Gothic"/>
              </a:rPr>
              <a:t>31일로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종료된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보고기간의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타감사인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사하였으며, </a:t>
            </a:r>
            <a:r>
              <a:rPr dirty="0" sz="1150">
                <a:latin typeface="Malgun Gothic"/>
                <a:cs typeface="Malgun Gothic"/>
              </a:rPr>
              <a:t>이 감사인의 </a:t>
            </a:r>
            <a:r>
              <a:rPr dirty="0" sz="1150" spc="5">
                <a:latin typeface="Malgun Gothic"/>
                <a:cs typeface="Malgun Gothic"/>
              </a:rPr>
              <a:t>2022년 2월 23일자 </a:t>
            </a:r>
            <a:r>
              <a:rPr dirty="0" sz="1150">
                <a:latin typeface="Malgun Gothic"/>
                <a:cs typeface="Malgun Gothic"/>
              </a:rPr>
              <a:t>감사보고서에는 해당 재무제표에 대하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적정의견이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표명되었습니다.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3892102"/>
            <a:ext cx="5511165" cy="514794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735"/>
              </a:spcBef>
            </a:pPr>
            <a:r>
              <a:rPr dirty="0" sz="1150" spc="55">
                <a:latin typeface="Malgun Gothic"/>
                <a:cs typeface="Malgun Gothic"/>
              </a:rPr>
              <a:t>재무제표에</a:t>
            </a:r>
            <a:r>
              <a:rPr dirty="0" sz="1150" spc="85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대한</a:t>
            </a:r>
            <a:r>
              <a:rPr dirty="0" sz="1150" spc="75">
                <a:latin typeface="Malgun Gothic"/>
                <a:cs typeface="Malgun Gothic"/>
              </a:rPr>
              <a:t> </a:t>
            </a:r>
            <a:r>
              <a:rPr dirty="0" sz="1150" spc="50">
                <a:latin typeface="Malgun Gothic"/>
                <a:cs typeface="Malgun Gothic"/>
              </a:rPr>
              <a:t>감사인의</a:t>
            </a:r>
            <a:r>
              <a:rPr dirty="0" sz="1150" spc="90">
                <a:latin typeface="Malgun Gothic"/>
                <a:cs typeface="Malgun Gothic"/>
              </a:rPr>
              <a:t> </a:t>
            </a:r>
            <a:r>
              <a:rPr dirty="0" sz="1150" spc="30">
                <a:latin typeface="Malgun Gothic"/>
                <a:cs typeface="Malgun Gothic"/>
              </a:rPr>
              <a:t>책임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우리의 목적은 공단의 재무제표에 </a:t>
            </a:r>
            <a:r>
              <a:rPr dirty="0" sz="1150" spc="-5">
                <a:latin typeface="Malgun Gothic"/>
                <a:cs typeface="Malgun Gothic"/>
              </a:rPr>
              <a:t>전체적으로 부정이나 </a:t>
            </a:r>
            <a:r>
              <a:rPr dirty="0" sz="1150">
                <a:latin typeface="Malgun Gothic"/>
                <a:cs typeface="Malgun Gothic"/>
              </a:rPr>
              <a:t>오류로 인한 중요한 왜곡표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시가 없는지에 대하여 합리적인 확신을 얻어 </a:t>
            </a:r>
            <a:r>
              <a:rPr dirty="0" sz="1150" spc="-5">
                <a:latin typeface="Malgun Gothic"/>
                <a:cs typeface="Malgun Gothic"/>
              </a:rPr>
              <a:t>우리의 의견이 </a:t>
            </a:r>
            <a:r>
              <a:rPr dirty="0" sz="1150">
                <a:latin typeface="Malgun Gothic"/>
                <a:cs typeface="Malgun Gothic"/>
              </a:rPr>
              <a:t>포함된 감사보고서를 발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행하는데</a:t>
            </a:r>
            <a:r>
              <a:rPr dirty="0" sz="1150" spc="2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합리적인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확신은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높은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수준의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확신을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의미하나,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감사기준에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따라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수행된 감사가 항상 중요한 왜곡표시를 </a:t>
            </a:r>
            <a:r>
              <a:rPr dirty="0" sz="1150" spc="-5">
                <a:latin typeface="Malgun Gothic"/>
                <a:cs typeface="Malgun Gothic"/>
              </a:rPr>
              <a:t>발견한다는 </a:t>
            </a:r>
            <a:r>
              <a:rPr dirty="0" sz="1150">
                <a:latin typeface="Malgun Gothic"/>
                <a:cs typeface="Malgun Gothic"/>
              </a:rPr>
              <a:t>것을 보장하지는 </a:t>
            </a:r>
            <a:r>
              <a:rPr dirty="0" sz="1150" spc="15">
                <a:latin typeface="Malgun Gothic"/>
                <a:cs typeface="Malgun Gothic"/>
              </a:rPr>
              <a:t>않습니다. </a:t>
            </a:r>
            <a:r>
              <a:rPr dirty="0" sz="1150">
                <a:latin typeface="Malgun Gothic"/>
                <a:cs typeface="Malgun Gothic"/>
              </a:rPr>
              <a:t>왜곡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표시는 부정이나 오류로부터 발생할 수 </a:t>
            </a:r>
            <a:r>
              <a:rPr dirty="0" sz="1150" spc="20">
                <a:latin typeface="Malgun Gothic"/>
                <a:cs typeface="Malgun Gothic"/>
              </a:rPr>
              <a:t>있으며, </a:t>
            </a:r>
            <a:r>
              <a:rPr dirty="0" sz="1150" spc="-5">
                <a:latin typeface="Malgun Gothic"/>
                <a:cs typeface="Malgun Gothic"/>
              </a:rPr>
              <a:t>왜곡표시가 </a:t>
            </a:r>
            <a:r>
              <a:rPr dirty="0" sz="1150">
                <a:latin typeface="Malgun Gothic"/>
                <a:cs typeface="Malgun Gothic"/>
              </a:rPr>
              <a:t>재무제표를 근거로 하는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이용자의 경제적 의사결정에 개별적으로 또는 </a:t>
            </a:r>
            <a:r>
              <a:rPr dirty="0" sz="1150" spc="-5">
                <a:latin typeface="Malgun Gothic"/>
                <a:cs typeface="Malgun Gothic"/>
              </a:rPr>
              <a:t>집합적으로 </a:t>
            </a:r>
            <a:r>
              <a:rPr dirty="0" sz="1150">
                <a:latin typeface="Malgun Gothic"/>
                <a:cs typeface="Malgun Gothic"/>
              </a:rPr>
              <a:t>영향을 미칠 것이 합리적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으로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예상되면,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왜곡표시는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중요하다고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간주됩니다.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감사기준에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따른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감사의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일부로서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우리는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감사의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과정에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걸쳐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전문가적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판단을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행하고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전문가적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의구심을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유지하고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또한,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우리는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부정이나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오류로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중요왜곡표시위험을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식별하고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평가하며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그러한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위험에 대응하는 감사절차를 설계하고 </a:t>
            </a:r>
            <a:r>
              <a:rPr dirty="0" sz="1150" spc="10">
                <a:latin typeface="Malgun Gothic"/>
                <a:cs typeface="Malgun Gothic"/>
              </a:rPr>
              <a:t>수행합니다. </a:t>
            </a:r>
            <a:r>
              <a:rPr dirty="0" sz="1150">
                <a:latin typeface="Malgun Gothic"/>
                <a:cs typeface="Malgun Gothic"/>
              </a:rPr>
              <a:t>그리고 감사의견의 근거로서 충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분하고 적합한 감사증거를 </a:t>
            </a:r>
            <a:r>
              <a:rPr dirty="0" sz="1150" spc="15">
                <a:latin typeface="Malgun Gothic"/>
                <a:cs typeface="Malgun Gothic"/>
              </a:rPr>
              <a:t>입수합니다. </a:t>
            </a:r>
            <a:r>
              <a:rPr dirty="0" sz="1150">
                <a:latin typeface="Malgun Gothic"/>
                <a:cs typeface="Malgun Gothic"/>
              </a:rPr>
              <a:t>부정은 </a:t>
            </a:r>
            <a:r>
              <a:rPr dirty="0" sz="1150" spc="20">
                <a:latin typeface="Malgun Gothic"/>
                <a:cs typeface="Malgun Gothic"/>
              </a:rPr>
              <a:t>공모, </a:t>
            </a:r>
            <a:r>
              <a:rPr dirty="0" sz="1150" spc="25">
                <a:latin typeface="Malgun Gothic"/>
                <a:cs typeface="Malgun Gothic"/>
              </a:rPr>
              <a:t>위조, </a:t>
            </a:r>
            <a:r>
              <a:rPr dirty="0" sz="1150">
                <a:latin typeface="Malgun Gothic"/>
                <a:cs typeface="Malgun Gothic"/>
              </a:rPr>
              <a:t>의도적인 </a:t>
            </a:r>
            <a:r>
              <a:rPr dirty="0" sz="1150" spc="20">
                <a:latin typeface="Malgun Gothic"/>
                <a:cs typeface="Malgun Gothic"/>
              </a:rPr>
              <a:t>누락, </a:t>
            </a:r>
            <a:r>
              <a:rPr dirty="0" sz="1150">
                <a:latin typeface="Malgun Gothic"/>
                <a:cs typeface="Malgun Gothic"/>
              </a:rPr>
              <a:t>허위진술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또는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내부통제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무력화가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개입될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때문에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부정으로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중요한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왜곡표시를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발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견하지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못할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위험은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오류로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위험보다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큽니다.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10"/>
              </a:spcBef>
            </a:pPr>
            <a:r>
              <a:rPr dirty="0" sz="1150">
                <a:latin typeface="Malgun Gothic"/>
                <a:cs typeface="Malgun Gothic"/>
              </a:rPr>
              <a:t>㉡ 상황에 적합한 감사절차를 </a:t>
            </a:r>
            <a:r>
              <a:rPr dirty="0" sz="1150" spc="-5">
                <a:latin typeface="Malgun Gothic"/>
                <a:cs typeface="Malgun Gothic"/>
              </a:rPr>
              <a:t>설계하기 </a:t>
            </a:r>
            <a:r>
              <a:rPr dirty="0" sz="1150">
                <a:latin typeface="Malgun Gothic"/>
                <a:cs typeface="Malgun Gothic"/>
              </a:rPr>
              <a:t>위하여 </a:t>
            </a:r>
            <a:r>
              <a:rPr dirty="0" sz="1150" spc="-5">
                <a:latin typeface="Malgun Gothic"/>
                <a:cs typeface="Malgun Gothic"/>
              </a:rPr>
              <a:t>감사와 </a:t>
            </a:r>
            <a:r>
              <a:rPr dirty="0" sz="1150">
                <a:latin typeface="Malgun Gothic"/>
                <a:cs typeface="Malgun Gothic"/>
              </a:rPr>
              <a:t>관련된 내부통제를 이해합니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 spc="40">
                <a:latin typeface="Malgun Gothic"/>
                <a:cs typeface="Malgun Gothic"/>
              </a:rPr>
              <a:t>다.</a:t>
            </a:r>
            <a:r>
              <a:rPr dirty="0" sz="1150" spc="-3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그러나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내부통제의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효과성에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의견을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표명하기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위한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아닙니다.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㉢ 재무제표를 작성하기 위하여 </a:t>
            </a:r>
            <a:r>
              <a:rPr dirty="0" sz="1150" spc="-5">
                <a:latin typeface="Malgun Gothic"/>
                <a:cs typeface="Malgun Gothic"/>
              </a:rPr>
              <a:t>경영진이 </a:t>
            </a:r>
            <a:r>
              <a:rPr dirty="0" sz="1150">
                <a:latin typeface="Malgun Gothic"/>
                <a:cs typeface="Malgun Gothic"/>
              </a:rPr>
              <a:t>적용한 </a:t>
            </a:r>
            <a:r>
              <a:rPr dirty="0" sz="1150" spc="-5">
                <a:latin typeface="Malgun Gothic"/>
                <a:cs typeface="Malgun Gothic"/>
              </a:rPr>
              <a:t>회계정책의 </a:t>
            </a:r>
            <a:r>
              <a:rPr dirty="0" sz="1150">
                <a:latin typeface="Malgun Gothic"/>
                <a:cs typeface="Malgun Gothic"/>
              </a:rPr>
              <a:t>적합성과 경영진이 도 </a:t>
            </a:r>
            <a:r>
              <a:rPr dirty="0" sz="1150" spc="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출한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회계추정치와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공시의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합리성에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대하여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평가합니다.</a:t>
            </a:r>
            <a:endParaRPr sz="11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3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1700" y="818195"/>
            <a:ext cx="5511165" cy="3611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6100"/>
              </a:lnSpc>
              <a:spcBef>
                <a:spcPts val="100"/>
              </a:spcBef>
            </a:pPr>
            <a:r>
              <a:rPr dirty="0" sz="1150">
                <a:latin typeface="Malgun Gothic"/>
                <a:cs typeface="Malgun Gothic"/>
              </a:rPr>
              <a:t>㉣ 경영진이 사용한 회계의 계속기업전제의 </a:t>
            </a:r>
            <a:r>
              <a:rPr dirty="0" sz="1150" spc="15">
                <a:latin typeface="Malgun Gothic"/>
                <a:cs typeface="Malgun Gothic"/>
              </a:rPr>
              <a:t>적절성과, </a:t>
            </a:r>
            <a:r>
              <a:rPr dirty="0" sz="1150">
                <a:latin typeface="Malgun Gothic"/>
                <a:cs typeface="Malgun Gothic"/>
              </a:rPr>
              <a:t>입수한 감사증거를 근거로 계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속기업으로서의 존속능력에 대하여 유의적 </a:t>
            </a:r>
            <a:r>
              <a:rPr dirty="0" sz="1150" spc="-5">
                <a:latin typeface="Malgun Gothic"/>
                <a:cs typeface="Malgun Gothic"/>
              </a:rPr>
              <a:t>의문을 </a:t>
            </a:r>
            <a:r>
              <a:rPr dirty="0" sz="1150">
                <a:latin typeface="Malgun Gothic"/>
                <a:cs typeface="Malgun Gothic"/>
              </a:rPr>
              <a:t>초래할 수 있는 </a:t>
            </a:r>
            <a:r>
              <a:rPr dirty="0" sz="1150" spc="15">
                <a:latin typeface="Malgun Gothic"/>
                <a:cs typeface="Malgun Gothic"/>
              </a:rPr>
              <a:t>사건이나, </a:t>
            </a:r>
            <a:r>
              <a:rPr dirty="0" sz="1150">
                <a:latin typeface="Malgun Gothic"/>
                <a:cs typeface="Malgun Gothic"/>
              </a:rPr>
              <a:t>상황과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관련된 중요한 불확실성이 존재하는지 여부에 </a:t>
            </a:r>
            <a:r>
              <a:rPr dirty="0" sz="1150" spc="-5">
                <a:latin typeface="Malgun Gothic"/>
                <a:cs typeface="Malgun Gothic"/>
              </a:rPr>
              <a:t>대하여 </a:t>
            </a:r>
            <a:r>
              <a:rPr dirty="0" sz="1150">
                <a:latin typeface="Malgun Gothic"/>
                <a:cs typeface="Malgun Gothic"/>
              </a:rPr>
              <a:t>결론을 </a:t>
            </a:r>
            <a:r>
              <a:rPr dirty="0" sz="1150" spc="15">
                <a:latin typeface="Malgun Gothic"/>
                <a:cs typeface="Malgun Gothic"/>
              </a:rPr>
              <a:t>내립니다. </a:t>
            </a:r>
            <a:r>
              <a:rPr dirty="0" sz="1150">
                <a:latin typeface="Malgun Gothic"/>
                <a:cs typeface="Malgun Gothic"/>
              </a:rPr>
              <a:t>중요한 불확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실성이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존재한다고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결론을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내리는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25">
                <a:latin typeface="Malgun Gothic"/>
                <a:cs typeface="Malgun Gothic"/>
              </a:rPr>
              <a:t>경우,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우리는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관련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공시에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대하여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감사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보고서에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주의를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0">
                <a:latin typeface="Malgun Gothic"/>
                <a:cs typeface="Malgun Gothic"/>
              </a:rPr>
              <a:t>환기시키고,</a:t>
            </a:r>
            <a:r>
              <a:rPr dirty="0" sz="1150" spc="-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이들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부적절한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경우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의견을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변형시킬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것을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요구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받고 </a:t>
            </a:r>
            <a:r>
              <a:rPr dirty="0" sz="1150" spc="15">
                <a:latin typeface="Malgun Gothic"/>
                <a:cs typeface="Malgun Gothic"/>
              </a:rPr>
              <a:t>있습니다. </a:t>
            </a:r>
            <a:r>
              <a:rPr dirty="0" sz="1150">
                <a:latin typeface="Malgun Gothic"/>
                <a:cs typeface="Malgun Gothic"/>
              </a:rPr>
              <a:t>우리의 결론은 감사보고서일까지 입수된 감사증거에 </a:t>
            </a:r>
            <a:r>
              <a:rPr dirty="0" sz="1150" spc="15">
                <a:latin typeface="Malgun Gothic"/>
                <a:cs typeface="Malgun Gothic"/>
              </a:rPr>
              <a:t>기초하나, </a:t>
            </a:r>
            <a:r>
              <a:rPr dirty="0" sz="1150">
                <a:latin typeface="Malgun Gothic"/>
                <a:cs typeface="Malgun Gothic"/>
              </a:rPr>
              <a:t>미래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사건이나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상황이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공단의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계속기업으로서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-5">
                <a:latin typeface="Malgun Gothic"/>
                <a:cs typeface="Malgun Gothic"/>
              </a:rPr>
              <a:t>존속을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중단시킬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있습니다.</a:t>
            </a:r>
            <a:endParaRPr sz="115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  <a:spcBef>
                <a:spcPts val="10"/>
              </a:spcBef>
            </a:pPr>
            <a:r>
              <a:rPr dirty="0" sz="1150">
                <a:latin typeface="Malgun Gothic"/>
                <a:cs typeface="Malgun Gothic"/>
              </a:rPr>
              <a:t>㉤</a:t>
            </a:r>
            <a:r>
              <a:rPr dirty="0" sz="1150" spc="1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공시를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포함한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재무제표의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전반적인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표시와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 spc="-10">
                <a:latin typeface="Malgun Gothic"/>
                <a:cs typeface="Malgun Gothic"/>
              </a:rPr>
              <a:t>구조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및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내용을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평가하고,</a:t>
            </a:r>
            <a:r>
              <a:rPr dirty="0" sz="1150" spc="-3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재무제표의 </a:t>
            </a:r>
            <a:r>
              <a:rPr dirty="0" sz="1150" spc="-39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기초가</a:t>
            </a:r>
            <a:r>
              <a:rPr dirty="0" sz="1150" spc="2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되는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거래와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사건을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재무제표가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공정한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방식으로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표시하고</a:t>
            </a:r>
            <a:r>
              <a:rPr dirty="0" sz="1150" spc="-4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있는지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여부를</a:t>
            </a:r>
            <a:r>
              <a:rPr dirty="0" sz="1150" spc="-5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평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가합니다.</a:t>
            </a:r>
            <a:endParaRPr sz="115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Malgun Gothic"/>
              <a:cs typeface="Malgun Gothic"/>
            </a:endParaRPr>
          </a:p>
          <a:p>
            <a:pPr algn="just" marL="12700" marR="5080">
              <a:lnSpc>
                <a:spcPct val="146100"/>
              </a:lnSpc>
            </a:pPr>
            <a:r>
              <a:rPr dirty="0" sz="1150">
                <a:latin typeface="Malgun Gothic"/>
                <a:cs typeface="Malgun Gothic"/>
              </a:rPr>
              <a:t>우리는 여러 가지 사항들 중에서 계획된 </a:t>
            </a:r>
            <a:r>
              <a:rPr dirty="0" sz="1150" spc="-5">
                <a:latin typeface="Malgun Gothic"/>
                <a:cs typeface="Malgun Gothic"/>
              </a:rPr>
              <a:t>감사범위와 </a:t>
            </a:r>
            <a:r>
              <a:rPr dirty="0" sz="1150">
                <a:latin typeface="Malgun Gothic"/>
                <a:cs typeface="Malgun Gothic"/>
              </a:rPr>
              <a:t>시기 그리고 감사 중 식별된 유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의적 내부통제 미비점 등 유의적인 감사의 </a:t>
            </a:r>
            <a:r>
              <a:rPr dirty="0" sz="1150" spc="-5">
                <a:latin typeface="Malgun Gothic"/>
                <a:cs typeface="Malgun Gothic"/>
              </a:rPr>
              <a:t>발견사항에 </a:t>
            </a:r>
            <a:r>
              <a:rPr dirty="0" sz="1150">
                <a:latin typeface="Malgun Gothic"/>
                <a:cs typeface="Malgun Gothic"/>
              </a:rPr>
              <a:t>대하여 지배기구와 커뮤니케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이션합니다.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74084" y="5298392"/>
            <a:ext cx="2411095" cy="768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150" spc="-5">
                <a:latin typeface="Malgun Gothic"/>
                <a:cs typeface="Malgun Gothic"/>
              </a:rPr>
              <a:t>서울시</a:t>
            </a:r>
            <a:r>
              <a:rPr dirty="0" sz="1150" spc="-7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금천구</a:t>
            </a:r>
            <a:r>
              <a:rPr dirty="0" sz="1150" spc="-7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디지털로</a:t>
            </a:r>
            <a:r>
              <a:rPr dirty="0" sz="1150" spc="-70">
                <a:latin typeface="Malgun Gothic"/>
                <a:cs typeface="Malgun Gothic"/>
              </a:rPr>
              <a:t> </a:t>
            </a:r>
            <a:r>
              <a:rPr dirty="0" sz="1150" spc="15">
                <a:latin typeface="Malgun Gothic"/>
                <a:cs typeface="Malgun Gothic"/>
              </a:rPr>
              <a:t>130(가산동)</a:t>
            </a:r>
            <a:endParaRPr sz="1150">
              <a:latin typeface="Malgun Gothic"/>
              <a:cs typeface="Malgun Gothic"/>
            </a:endParaRPr>
          </a:p>
          <a:p>
            <a:pPr algn="r" marL="605155" marR="13970" indent="493395">
              <a:lnSpc>
                <a:spcPct val="161700"/>
              </a:lnSpc>
            </a:pPr>
            <a:r>
              <a:rPr dirty="0" sz="1150">
                <a:latin typeface="Malgun Gothic"/>
                <a:cs typeface="Malgun Gothic"/>
              </a:rPr>
              <a:t>이</a:t>
            </a:r>
            <a:r>
              <a:rPr dirty="0" sz="1150" spc="2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산</a:t>
            </a:r>
            <a:r>
              <a:rPr dirty="0" sz="1150" spc="3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회</a:t>
            </a:r>
            <a:r>
              <a:rPr dirty="0" sz="1150" spc="2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계</a:t>
            </a:r>
            <a:r>
              <a:rPr dirty="0" sz="1150" spc="30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법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인 </a:t>
            </a:r>
            <a:r>
              <a:rPr dirty="0" sz="1150" spc="-39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대</a:t>
            </a:r>
            <a:r>
              <a:rPr dirty="0" sz="1150" spc="-6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표</a:t>
            </a:r>
            <a:r>
              <a:rPr dirty="0" sz="1150" spc="-60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이</a:t>
            </a:r>
            <a:r>
              <a:rPr dirty="0" sz="1150" spc="-5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사</a:t>
            </a:r>
            <a:r>
              <a:rPr dirty="0" sz="1150" spc="290">
                <a:latin typeface="Malgun Gothic"/>
                <a:cs typeface="Malgun Gothic"/>
              </a:rPr>
              <a:t> </a:t>
            </a:r>
            <a:r>
              <a:rPr dirty="0" sz="1150" spc="20">
                <a:latin typeface="Malgun Gothic"/>
                <a:cs typeface="Malgun Gothic"/>
              </a:rPr>
              <a:t>권혁태,</a:t>
            </a:r>
            <a:r>
              <a:rPr dirty="0" sz="1150" spc="-45">
                <a:latin typeface="Malgun Gothic"/>
                <a:cs typeface="Malgun Gothic"/>
              </a:rPr>
              <a:t> </a:t>
            </a:r>
            <a:r>
              <a:rPr dirty="0" sz="1150">
                <a:latin typeface="Malgun Gothic"/>
                <a:cs typeface="Malgun Gothic"/>
              </a:rPr>
              <a:t>김진태</a:t>
            </a:r>
            <a:endParaRPr sz="11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209" y="6960584"/>
            <a:ext cx="5485765" cy="768350"/>
          </a:xfrm>
          <a:prstGeom prst="rect">
            <a:avLst/>
          </a:prstGeom>
          <a:ln w="4762">
            <a:solidFill>
              <a:srgbClr val="000000"/>
            </a:solidFill>
          </a:ln>
        </p:spPr>
        <p:txBody>
          <a:bodyPr wrap="square" lIns="0" tIns="12065" rIns="0" bIns="0" rtlCol="0" vert="horz">
            <a:spAutoFit/>
          </a:bodyPr>
          <a:lstStyle/>
          <a:p>
            <a:pPr algn="just" marL="36195" marR="46355" indent="45085">
              <a:lnSpc>
                <a:spcPts val="1660"/>
              </a:lnSpc>
              <a:spcBef>
                <a:spcPts val="95"/>
              </a:spcBef>
            </a:pPr>
            <a:r>
              <a:rPr dirty="0" sz="1050" spc="30">
                <a:latin typeface="Malgun Gothic"/>
                <a:cs typeface="Malgun Gothic"/>
              </a:rPr>
              <a:t>이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감사보고서는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감사보고서일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현재로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유효한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45">
                <a:latin typeface="Malgun Gothic"/>
                <a:cs typeface="Malgun Gothic"/>
              </a:rPr>
              <a:t>것입니다.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따라서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감사보고서일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이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보 </a:t>
            </a:r>
            <a:r>
              <a:rPr dirty="0" sz="1050" spc="-35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고서를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열람하는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시점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사이에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첨부된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공단의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25">
                <a:latin typeface="Malgun Gothic"/>
                <a:cs typeface="Malgun Gothic"/>
              </a:rPr>
              <a:t>재무제표에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중대한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영향을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미칠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수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있는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사 </a:t>
            </a:r>
            <a:r>
              <a:rPr dirty="0" sz="1050" spc="-35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건이나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상황이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발생할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수도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있으며,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이로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인하여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이</a:t>
            </a:r>
            <a:r>
              <a:rPr dirty="0" sz="1050" spc="-3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감사보고서가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수정될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수도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0">
                <a:latin typeface="Malgun Gothic"/>
                <a:cs typeface="Malgun Gothic"/>
              </a:rPr>
              <a:t>있습니다.</a:t>
            </a:r>
            <a:endParaRPr sz="10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4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757932" y="898580"/>
            <a:ext cx="17799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65">
                <a:solidFill>
                  <a:srgbClr val="0000FF"/>
                </a:solidFill>
                <a:latin typeface="Malgun Gothic"/>
                <a:cs typeface="Malgun Gothic"/>
              </a:rPr>
              <a:t>(첨부)재</a:t>
            </a:r>
            <a:r>
              <a:rPr dirty="0" sz="1700" spc="95">
                <a:solidFill>
                  <a:srgbClr val="0000FF"/>
                </a:solidFill>
                <a:latin typeface="Malgun Gothic"/>
                <a:cs typeface="Malgun Gothic"/>
              </a:rPr>
              <a:t> </a:t>
            </a:r>
            <a:r>
              <a:rPr dirty="0" sz="1700" spc="25">
                <a:solidFill>
                  <a:srgbClr val="0000FF"/>
                </a:solidFill>
                <a:latin typeface="Malgun Gothic"/>
                <a:cs typeface="Malgun Gothic"/>
              </a:rPr>
              <a:t>무</a:t>
            </a:r>
            <a:r>
              <a:rPr dirty="0" sz="1700" spc="85">
                <a:solidFill>
                  <a:srgbClr val="0000FF"/>
                </a:solidFill>
                <a:latin typeface="Malgun Gothic"/>
                <a:cs typeface="Malgun Gothic"/>
              </a:rPr>
              <a:t> </a:t>
            </a:r>
            <a:r>
              <a:rPr dirty="0" sz="1700" spc="25">
                <a:solidFill>
                  <a:srgbClr val="0000FF"/>
                </a:solidFill>
                <a:latin typeface="Malgun Gothic"/>
                <a:cs typeface="Malgun Gothic"/>
              </a:rPr>
              <a:t>제</a:t>
            </a:r>
            <a:r>
              <a:rPr dirty="0" sz="1700" spc="85">
                <a:solidFill>
                  <a:srgbClr val="0000FF"/>
                </a:solidFill>
                <a:latin typeface="Malgun Gothic"/>
                <a:cs typeface="Malgun Gothic"/>
              </a:rPr>
              <a:t> </a:t>
            </a:r>
            <a:r>
              <a:rPr dirty="0" sz="1700" spc="25">
                <a:solidFill>
                  <a:srgbClr val="0000FF"/>
                </a:solidFill>
                <a:latin typeface="Malgun Gothic"/>
                <a:cs typeface="Malgun Gothic"/>
              </a:rPr>
              <a:t>표</a:t>
            </a:r>
            <a:endParaRPr sz="170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56180" y="1837379"/>
            <a:ext cx="2392680" cy="2343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350" spc="80">
                <a:latin typeface="Malgun Gothic"/>
                <a:cs typeface="Malgun Gothic"/>
              </a:rPr>
              <a:t>서울특별시노원구서비스공단</a:t>
            </a:r>
            <a:endParaRPr sz="13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04235" y="3274511"/>
            <a:ext cx="1459865" cy="7708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36830">
              <a:lnSpc>
                <a:spcPct val="100000"/>
              </a:lnSpc>
              <a:spcBef>
                <a:spcPts val="114"/>
              </a:spcBef>
            </a:pPr>
            <a:r>
              <a:rPr dirty="0" sz="1350" spc="15">
                <a:latin typeface="Malgun Gothic"/>
                <a:cs typeface="Malgun Gothic"/>
              </a:rPr>
              <a:t>제</a:t>
            </a:r>
            <a:r>
              <a:rPr dirty="0" sz="1350" spc="-40">
                <a:latin typeface="Malgun Gothic"/>
                <a:cs typeface="Malgun Gothic"/>
              </a:rPr>
              <a:t> </a:t>
            </a:r>
            <a:r>
              <a:rPr dirty="0" sz="1350" spc="5">
                <a:latin typeface="Malgun Gothic"/>
                <a:cs typeface="Malgun Gothic"/>
              </a:rPr>
              <a:t>(</a:t>
            </a:r>
            <a:r>
              <a:rPr dirty="0" sz="1350" spc="15">
                <a:latin typeface="Malgun Gothic"/>
                <a:cs typeface="Malgun Gothic"/>
              </a:rPr>
              <a:t>당</a:t>
            </a:r>
            <a:r>
              <a:rPr dirty="0" sz="1350" spc="20">
                <a:latin typeface="Malgun Gothic"/>
                <a:cs typeface="Malgun Gothic"/>
              </a:rPr>
              <a:t>)</a:t>
            </a:r>
            <a:r>
              <a:rPr dirty="0" sz="1350" spc="-35">
                <a:latin typeface="Malgun Gothic"/>
                <a:cs typeface="Malgun Gothic"/>
              </a:rPr>
              <a:t>1</a:t>
            </a:r>
            <a:r>
              <a:rPr dirty="0" sz="1350" spc="70">
                <a:latin typeface="Malgun Gothic"/>
                <a:cs typeface="Malgun Gothic"/>
              </a:rPr>
              <a:t>6</a:t>
            </a:r>
            <a:r>
              <a:rPr dirty="0" sz="1350" spc="-145">
                <a:latin typeface="Malgun Gothic"/>
                <a:cs typeface="Malgun Gothic"/>
              </a:rPr>
              <a:t> </a:t>
            </a:r>
            <a:r>
              <a:rPr dirty="0" sz="1350" spc="15">
                <a:latin typeface="Malgun Gothic"/>
                <a:cs typeface="Malgun Gothic"/>
              </a:rPr>
              <a:t>기</a:t>
            </a:r>
            <a:endParaRPr sz="13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01월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01일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부터</a:t>
            </a:r>
            <a:endParaRPr sz="10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31일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04235" y="4719263"/>
            <a:ext cx="1459865" cy="7708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ctr" marL="36830">
              <a:lnSpc>
                <a:spcPct val="100000"/>
              </a:lnSpc>
              <a:spcBef>
                <a:spcPts val="114"/>
              </a:spcBef>
            </a:pPr>
            <a:r>
              <a:rPr dirty="0" sz="1350" spc="15">
                <a:latin typeface="Malgun Gothic"/>
                <a:cs typeface="Malgun Gothic"/>
              </a:rPr>
              <a:t>제</a:t>
            </a:r>
            <a:r>
              <a:rPr dirty="0" sz="1350" spc="-40">
                <a:latin typeface="Malgun Gothic"/>
                <a:cs typeface="Malgun Gothic"/>
              </a:rPr>
              <a:t> </a:t>
            </a:r>
            <a:r>
              <a:rPr dirty="0" sz="1350" spc="5">
                <a:latin typeface="Malgun Gothic"/>
                <a:cs typeface="Malgun Gothic"/>
              </a:rPr>
              <a:t>(</a:t>
            </a:r>
            <a:r>
              <a:rPr dirty="0" sz="1350" spc="15">
                <a:latin typeface="Malgun Gothic"/>
                <a:cs typeface="Malgun Gothic"/>
              </a:rPr>
              <a:t>전</a:t>
            </a:r>
            <a:r>
              <a:rPr dirty="0" sz="1350" spc="20">
                <a:latin typeface="Malgun Gothic"/>
                <a:cs typeface="Malgun Gothic"/>
              </a:rPr>
              <a:t>)</a:t>
            </a:r>
            <a:r>
              <a:rPr dirty="0" sz="1350" spc="-35">
                <a:latin typeface="Malgun Gothic"/>
                <a:cs typeface="Malgun Gothic"/>
              </a:rPr>
              <a:t>1</a:t>
            </a:r>
            <a:r>
              <a:rPr dirty="0" sz="1350" spc="70">
                <a:latin typeface="Malgun Gothic"/>
                <a:cs typeface="Malgun Gothic"/>
              </a:rPr>
              <a:t>5</a:t>
            </a:r>
            <a:r>
              <a:rPr dirty="0" sz="1350" spc="-145">
                <a:latin typeface="Malgun Gothic"/>
                <a:cs typeface="Malgun Gothic"/>
              </a:rPr>
              <a:t> </a:t>
            </a:r>
            <a:r>
              <a:rPr dirty="0" sz="1350" spc="15">
                <a:latin typeface="Malgun Gothic"/>
                <a:cs typeface="Malgun Gothic"/>
              </a:rPr>
              <a:t>기</a:t>
            </a:r>
            <a:endParaRPr sz="13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01월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01일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부터</a:t>
            </a:r>
            <a:endParaRPr sz="1050">
              <a:latin typeface="Malgun Gothic"/>
              <a:cs typeface="Malgun Gothic"/>
            </a:endParaRPr>
          </a:p>
          <a:p>
            <a:pPr algn="ctr">
              <a:lnSpc>
                <a:spcPct val="100000"/>
              </a:lnSpc>
              <a:spcBef>
                <a:spcPts val="900"/>
              </a:spcBef>
            </a:pP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31일</a:t>
            </a:r>
            <a:r>
              <a:rPr dirty="0" sz="1050" spc="16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54427" y="6671519"/>
            <a:ext cx="3002280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dirty="0" sz="1050" spc="5">
                <a:latin typeface="Malgun Gothic"/>
                <a:cs typeface="Malgun Gothic"/>
              </a:rPr>
              <a:t>"첨부된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25">
                <a:latin typeface="Malgun Gothic"/>
                <a:cs typeface="Malgun Gothic"/>
              </a:rPr>
              <a:t>재무제표는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당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공단이</a:t>
            </a:r>
            <a:r>
              <a:rPr dirty="0" sz="1050" spc="-4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작성한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40">
                <a:latin typeface="Malgun Gothic"/>
                <a:cs typeface="Malgun Gothic"/>
              </a:rPr>
              <a:t>것입니다."</a:t>
            </a:r>
            <a:endParaRPr sz="1050">
              <a:latin typeface="Malgun Gothic"/>
              <a:cs typeface="Malgun Gothic"/>
            </a:endParaRPr>
          </a:p>
          <a:p>
            <a:pPr algn="ctr" marL="3175">
              <a:lnSpc>
                <a:spcPct val="100000"/>
              </a:lnSpc>
              <a:spcBef>
                <a:spcPts val="90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r>
              <a:rPr dirty="0" sz="1050" spc="29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이사장</a:t>
            </a:r>
            <a:r>
              <a:rPr dirty="0" sz="1050" spc="-4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김치환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6563" y="7549343"/>
            <a:ext cx="3851910" cy="46609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  <a:tabLst>
                <a:tab pos="950594" algn="l"/>
                <a:tab pos="1883410" algn="l"/>
              </a:tabLst>
            </a:pPr>
            <a:r>
              <a:rPr dirty="0" sz="1050" spc="30">
                <a:latin typeface="Malgun Gothic"/>
                <a:cs typeface="Malgun Gothic"/>
              </a:rPr>
              <a:t>본점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소재지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30">
                <a:latin typeface="Malgun Gothic"/>
                <a:cs typeface="Malgun Gothic"/>
              </a:rPr>
              <a:t>:	</a:t>
            </a:r>
            <a:r>
              <a:rPr dirty="0" sz="1050" spc="45">
                <a:latin typeface="Malgun Gothic"/>
                <a:cs typeface="Malgun Gothic"/>
              </a:rPr>
              <a:t>(도로명주소)	</a:t>
            </a:r>
            <a:r>
              <a:rPr dirty="0" sz="1050" spc="30">
                <a:latin typeface="Malgun Gothic"/>
                <a:cs typeface="Malgun Gothic"/>
              </a:rPr>
              <a:t>서울특별시</a:t>
            </a:r>
            <a:r>
              <a:rPr dirty="0" sz="1050" spc="-3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노원구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동일로</a:t>
            </a:r>
            <a:r>
              <a:rPr dirty="0" sz="1050" spc="-35">
                <a:latin typeface="Malgun Gothic"/>
                <a:cs typeface="Malgun Gothic"/>
              </a:rPr>
              <a:t> </a:t>
            </a:r>
            <a:r>
              <a:rPr dirty="0" sz="1050" spc="5">
                <a:latin typeface="Malgun Gothic"/>
                <a:cs typeface="Malgun Gothic"/>
              </a:rPr>
              <a:t>1229</a:t>
            </a:r>
            <a:endParaRPr sz="1050">
              <a:latin typeface="Malgun Gothic"/>
              <a:cs typeface="Malgun Gothic"/>
            </a:endParaRPr>
          </a:p>
          <a:p>
            <a:pPr algn="ctr" marL="27940">
              <a:lnSpc>
                <a:spcPct val="100000"/>
              </a:lnSpc>
              <a:spcBef>
                <a:spcPts val="910"/>
              </a:spcBef>
              <a:tabLst>
                <a:tab pos="356870" algn="l"/>
                <a:tab pos="822960" algn="l"/>
              </a:tabLst>
            </a:pPr>
            <a:r>
              <a:rPr dirty="0" sz="1050" spc="70">
                <a:latin typeface="Malgun Gothic"/>
                <a:cs typeface="Malgun Gothic"/>
              </a:rPr>
              <a:t>(전	</a:t>
            </a:r>
            <a:r>
              <a:rPr dirty="0" sz="1050" spc="55">
                <a:latin typeface="Malgun Gothic"/>
                <a:cs typeface="Malgun Gothic"/>
              </a:rPr>
              <a:t>화)	</a:t>
            </a:r>
            <a:r>
              <a:rPr dirty="0" sz="1050" spc="20">
                <a:latin typeface="Malgun Gothic"/>
                <a:cs typeface="Malgun Gothic"/>
              </a:rPr>
              <a:t>02-2289-6700</a:t>
            </a:r>
            <a:endParaRPr sz="10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5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538475" y="808745"/>
            <a:ext cx="2237105" cy="81216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50"/>
              </a:spcBef>
            </a:pPr>
            <a:r>
              <a:rPr dirty="0" sz="1050" spc="30">
                <a:latin typeface="Malgun Gothic"/>
                <a:cs typeface="Malgun Gothic"/>
              </a:rPr>
              <a:t>재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무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상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태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표</a:t>
            </a:r>
            <a:endParaRPr sz="1050">
              <a:latin typeface="Malgun Gothic"/>
              <a:cs typeface="Malgun Gothic"/>
            </a:endParaRPr>
          </a:p>
          <a:p>
            <a:pPr algn="ctr" marL="12065" marR="5080">
              <a:lnSpc>
                <a:spcPts val="2160"/>
              </a:lnSpc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31일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현재 </a:t>
            </a:r>
            <a:r>
              <a:rPr dirty="0" sz="1050" spc="-35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31일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현재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275" y="1915114"/>
            <a:ext cx="18091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1632" y="1915114"/>
            <a:ext cx="6807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55">
                <a:latin typeface="Malgun Gothic"/>
                <a:cs typeface="Malgun Gothic"/>
              </a:rPr>
              <a:t>(단위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130">
                <a:latin typeface="Malgun Gothic"/>
                <a:cs typeface="Malgun Gothic"/>
              </a:rPr>
              <a:t>: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원)</a:t>
            </a:r>
            <a:endParaRPr sz="105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28850"/>
          <a:ext cx="5490210" cy="665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4189"/>
                <a:gridCol w="932814"/>
                <a:gridCol w="925195"/>
                <a:gridCol w="925195"/>
                <a:gridCol w="925195"/>
              </a:tblGrid>
              <a:tr h="219456"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664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664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5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자산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Ⅰ.유동자산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2,047,098,538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1,547,033,199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65">
                          <a:latin typeface="Malgun Gothic"/>
                          <a:cs typeface="Malgun Gothic"/>
                        </a:rPr>
                        <a:t>(1)당좌자산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2,047,098,538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1,547,033,199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4185">
                <a:tc>
                  <a:txBody>
                    <a:bodyPr/>
                    <a:lstStyle/>
                    <a:p>
                      <a:pPr marL="300355" marR="160655" indent="-37465">
                        <a:lnSpc>
                          <a:spcPct val="110000"/>
                        </a:lnSpc>
                        <a:spcBef>
                          <a:spcPts val="15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1.현금및현금성자산(주석3) </a:t>
                      </a:r>
                      <a:r>
                        <a:rPr dirty="0" sz="1000" spc="-3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세입세출외현금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  <a:p>
                      <a:pPr marL="337185" marR="307340" indent="-37465">
                        <a:lnSpc>
                          <a:spcPts val="1330"/>
                        </a:lnSpc>
                        <a:spcBef>
                          <a:spcPts val="55"/>
                        </a:spcBef>
                      </a:pP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당기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234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631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96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원 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전기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dirty="0" sz="1000" spc="-1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8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55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3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7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1000" spc="-45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3</a:t>
                      </a:r>
                      <a:r>
                        <a:rPr dirty="0" sz="1000" spc="-114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원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635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1,829,421,032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1,312,449,964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2.미수금(주석4)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111,607,155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128,176,155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3.선급비용(주석5)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106,070,351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106,407,080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Ⅱ.비유동자산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38,000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38,000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(1)유형자산(주석6)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37,000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37,000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1.차량운반구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145,414,090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145,414,090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(145,407,090)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(145,407,090)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2.비품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148,982,820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148,982,820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(148,953,820)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(148,953,820)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3.시설장치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80,000,000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80,000,000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(79,999,000)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(79,999,000)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65">
                          <a:latin typeface="Malgun Gothic"/>
                          <a:cs typeface="Malgun Gothic"/>
                        </a:rPr>
                        <a:t>(2)수탁자산(주석6,13)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1.차량운반구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95,097,830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52,099,140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(61,095,601)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(39,142,602)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30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(34,002,229)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(12,956,538)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2.비품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2,771,115,155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2,627,229,805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(2,402,449,533)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(2,391,383,917)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30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(368,665,622)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(235,845,888)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3.시설장치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1,973,475,984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1,964,886,864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감가상각누계액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(1,951,099,691)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(1,909,556,685)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30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(22,376,293)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(55,330,179)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(3)무형자산(주석7)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1,000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1,000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65">
                          <a:latin typeface="Malgun Gothic"/>
                          <a:cs typeface="Malgun Gothic"/>
                        </a:rPr>
                        <a:t>1.개발비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35">
                          <a:latin typeface="Malgun Gothic"/>
                          <a:cs typeface="Malgun Gothic"/>
                        </a:rPr>
                        <a:t>7,000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3,673,667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algn="r" marR="4248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30">
                          <a:latin typeface="Malgun Gothic"/>
                          <a:cs typeface="Malgun Gothic"/>
                        </a:rPr>
                        <a:t>수탁자산취득보조금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30">
                          <a:latin typeface="Malgun Gothic"/>
                          <a:cs typeface="Malgun Gothic"/>
                        </a:rPr>
                        <a:t>(6,000)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35">
                          <a:latin typeface="Malgun Gothic"/>
                          <a:cs typeface="Malgun Gothic"/>
                        </a:rPr>
                        <a:t>(3,672,667)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6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2018" y="912018"/>
          <a:ext cx="5490210" cy="3955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4189"/>
                <a:gridCol w="932814"/>
                <a:gridCol w="925195"/>
                <a:gridCol w="925195"/>
                <a:gridCol w="925195"/>
              </a:tblGrid>
              <a:tr h="219456"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664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664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5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45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말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자산총계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2,047,136,538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1,547,071,199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부채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Ⅰ.유동부채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1,597,136,538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1,097,071,199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1.미지급금(주석8)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5,907,235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2,251,990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2.미지급비용(주석8)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225,478,075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133,935,000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3.예수금(주석9)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1,365,751,228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960,884,209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Ⅱ.비유동부채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5">
                          <a:latin typeface="Malgun Gothic"/>
                          <a:cs typeface="Malgun Gothic"/>
                        </a:rPr>
                        <a:t>1.퇴직급여충당부채(주석10)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3,346,678,328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2,230,349,452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3371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퇴직연금운용자산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(3,346,678,328)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(2,230,349,452)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부채총계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1,597,136,538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1,097,071,199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자본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Ⅰ.자본금(주석11)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65">
                          <a:latin typeface="Malgun Gothic"/>
                          <a:cs typeface="Malgun Gothic"/>
                        </a:rPr>
                        <a:t>1.자본금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Ⅱ.이익잉여금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5">
                          <a:latin typeface="Malgun Gothic"/>
                          <a:cs typeface="Malgun Gothic"/>
                        </a:rPr>
                        <a:t>1.미처분이익잉여금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자본총계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450,000,000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25">
                          <a:latin typeface="Malgun Gothic"/>
                          <a:cs typeface="Malgun Gothic"/>
                        </a:rPr>
                        <a:t>부채및자본총계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2,047,136,538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1,547,071,199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880107" y="4970734"/>
            <a:ext cx="3499485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별첨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재무제표에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대한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주석은</a:t>
            </a:r>
            <a:r>
              <a:rPr dirty="0" sz="1050" spc="-2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본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25">
                <a:latin typeface="Malgun Gothic"/>
                <a:cs typeface="Malgun Gothic"/>
              </a:rPr>
              <a:t>재무제표의</a:t>
            </a:r>
            <a:r>
              <a:rPr dirty="0" sz="1050" spc="-25">
                <a:latin typeface="Malgun Gothic"/>
                <a:cs typeface="Malgun Gothic"/>
              </a:rPr>
              <a:t> </a:t>
            </a:r>
            <a:r>
              <a:rPr dirty="0" sz="1050" spc="45">
                <a:latin typeface="Malgun Gothic"/>
                <a:cs typeface="Malgun Gothic"/>
              </a:rPr>
              <a:t>일부입니다.</a:t>
            </a:r>
            <a:endParaRPr sz="1050">
              <a:latin typeface="Malgun Gothic"/>
              <a:cs typeface="Malgun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480308" y="9728510"/>
            <a:ext cx="383540" cy="153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65"/>
              </a:lnSpc>
            </a:pPr>
            <a:r>
              <a:rPr dirty="0" sz="1000" spc="220">
                <a:latin typeface="Malgun Gothic"/>
                <a:cs typeface="Malgun Gothic"/>
              </a:rPr>
              <a:t>-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5">
                <a:latin typeface="Malgun Gothic"/>
                <a:cs typeface="Malgun Gothic"/>
              </a:rPr>
              <a:t>7</a:t>
            </a:r>
            <a:r>
              <a:rPr dirty="0" sz="1000" spc="-50">
                <a:latin typeface="Malgun Gothic"/>
                <a:cs typeface="Malgun Gothic"/>
              </a:rPr>
              <a:t> </a:t>
            </a:r>
            <a:r>
              <a:rPr dirty="0" sz="1000" spc="220">
                <a:latin typeface="Malgun Gothic"/>
                <a:cs typeface="Malgun Gothic"/>
              </a:rPr>
              <a:t>-</a:t>
            </a:r>
            <a:endParaRPr sz="1000">
              <a:latin typeface="Malgun Gothic"/>
              <a:cs typeface="Malgun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25827" y="808745"/>
            <a:ext cx="3453129" cy="81216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850"/>
              </a:spcBef>
            </a:pPr>
            <a:r>
              <a:rPr dirty="0" sz="1050" spc="30">
                <a:latin typeface="Malgun Gothic"/>
                <a:cs typeface="Malgun Gothic"/>
              </a:rPr>
              <a:t>손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익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계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산</a:t>
            </a:r>
            <a:r>
              <a:rPr dirty="0" sz="1050" spc="-3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서</a:t>
            </a:r>
            <a:endParaRPr sz="1050">
              <a:latin typeface="Malgun Gothic"/>
              <a:cs typeface="Malgun Gothic"/>
            </a:endParaRPr>
          </a:p>
          <a:p>
            <a:pPr algn="ctr" marL="12700" marR="5080">
              <a:lnSpc>
                <a:spcPts val="2160"/>
              </a:lnSpc>
            </a:pP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16(당)기: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2022년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 </a:t>
            </a:r>
            <a:r>
              <a:rPr dirty="0" sz="1050" spc="-350">
                <a:latin typeface="Malgun Gothic"/>
                <a:cs typeface="Malgun Gothic"/>
              </a:rPr>
              <a:t> </a:t>
            </a:r>
            <a:r>
              <a:rPr dirty="0" sz="1050" spc="30">
                <a:latin typeface="Malgun Gothic"/>
                <a:cs typeface="Malgun Gothic"/>
              </a:rPr>
              <a:t>제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15(전)기: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 spc="10">
                <a:latin typeface="Malgun Gothic"/>
                <a:cs typeface="Malgun Gothic"/>
              </a:rPr>
              <a:t>1월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20">
                <a:latin typeface="Malgun Gothic"/>
                <a:cs typeface="Malgun Gothic"/>
              </a:rPr>
              <a:t>1일부터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-5">
                <a:latin typeface="Malgun Gothic"/>
                <a:cs typeface="Malgun Gothic"/>
              </a:rPr>
              <a:t>2021년</a:t>
            </a:r>
            <a:r>
              <a:rPr dirty="0" sz="1050" spc="-15">
                <a:latin typeface="Malgun Gothic"/>
                <a:cs typeface="Malgun Gothic"/>
              </a:rPr>
              <a:t> </a:t>
            </a:r>
            <a:r>
              <a:rPr dirty="0" sz="1050">
                <a:latin typeface="Malgun Gothic"/>
                <a:cs typeface="Malgun Gothic"/>
              </a:rPr>
              <a:t>12월</a:t>
            </a:r>
            <a:r>
              <a:rPr dirty="0" sz="1050" spc="-10">
                <a:latin typeface="Malgun Gothic"/>
                <a:cs typeface="Malgun Gothic"/>
              </a:rPr>
              <a:t> </a:t>
            </a:r>
            <a:r>
              <a:rPr dirty="0" sz="1050" spc="15">
                <a:latin typeface="Malgun Gothic"/>
                <a:cs typeface="Malgun Gothic"/>
              </a:rPr>
              <a:t>31일까지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275" y="1915114"/>
            <a:ext cx="1809114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30">
                <a:latin typeface="Malgun Gothic"/>
                <a:cs typeface="Malgun Gothic"/>
              </a:rPr>
              <a:t>서울특별시노원구서비스공단</a:t>
            </a:r>
            <a:endParaRPr sz="105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91632" y="1915114"/>
            <a:ext cx="680720" cy="190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55">
                <a:latin typeface="Malgun Gothic"/>
                <a:cs typeface="Malgun Gothic"/>
              </a:rPr>
              <a:t>(단위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130">
                <a:latin typeface="Malgun Gothic"/>
                <a:cs typeface="Malgun Gothic"/>
              </a:rPr>
              <a:t>:</a:t>
            </a:r>
            <a:r>
              <a:rPr dirty="0" sz="1050" spc="-50">
                <a:latin typeface="Malgun Gothic"/>
                <a:cs typeface="Malgun Gothic"/>
              </a:rPr>
              <a:t> </a:t>
            </a:r>
            <a:r>
              <a:rPr dirty="0" sz="1050" spc="55">
                <a:latin typeface="Malgun Gothic"/>
                <a:cs typeface="Malgun Gothic"/>
              </a:rPr>
              <a:t>원)</a:t>
            </a:r>
            <a:endParaRPr sz="1050">
              <a:latin typeface="Malgun Gothic"/>
              <a:cs typeface="Malgun Gothic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2018" y="2228850"/>
          <a:ext cx="5492115" cy="680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02789"/>
                <a:gridCol w="876300"/>
                <a:gridCol w="876300"/>
                <a:gridCol w="868680"/>
                <a:gridCol w="861695"/>
              </a:tblGrid>
              <a:tr h="219456"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dirty="0" sz="1000" spc="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6832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6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당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dirty="0" sz="1000" spc="-204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spc="-105">
                          <a:latin typeface="Malgun Gothic"/>
                          <a:cs typeface="Malgun Gothic"/>
                        </a:rPr>
                        <a:t>1</a:t>
                      </a:r>
                      <a:r>
                        <a:rPr dirty="0" sz="1000" spc="-125">
                          <a:latin typeface="Malgun Gothic"/>
                          <a:cs typeface="Malgun Gothic"/>
                        </a:rPr>
                        <a:t>5</a:t>
                      </a:r>
                      <a:r>
                        <a:rPr dirty="0" sz="1000" spc="-25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dirty="0" sz="1000" spc="-135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dirty="0" sz="100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>
                          <a:latin typeface="Malgun Gothic"/>
                          <a:cs typeface="Malgun Gothic"/>
                        </a:rPr>
                        <a:t>기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Ⅰ.매출액(주석12)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20,124,142,346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17,141,892,406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5">
                          <a:latin typeface="Malgun Gothic"/>
                          <a:cs typeface="Malgun Gothic"/>
                        </a:rPr>
                        <a:t>1.대행사업수익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22,827,728,000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22,362,627,000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2.정산반환금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(2,585,033,624)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0">
                          <a:latin typeface="Malgun Gothic"/>
                          <a:cs typeface="Malgun Gothic"/>
                        </a:rPr>
                        <a:t>(5,114,327,514)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3.선급비용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(118,552,030)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(106,407,080)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5">
                          <a:latin typeface="Malgun Gothic"/>
                          <a:cs typeface="Malgun Gothic"/>
                        </a:rPr>
                        <a:t>Ⅱ.매출원가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17,310,113,510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14,549,437,326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1.보수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1,299,143,980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1,209,095,160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10">
                          <a:latin typeface="Malgun Gothic"/>
                          <a:cs typeface="Malgun Gothic"/>
                        </a:rPr>
                        <a:t>2.무기계약근로자보수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5,140,541,058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4,668,440,466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5">
                          <a:latin typeface="Malgun Gothic"/>
                          <a:cs typeface="Malgun Gothic"/>
                        </a:rPr>
                        <a:t>3.기간제근로자보수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3,262,312,330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3,119,161,860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0">
                          <a:latin typeface="Malgun Gothic"/>
                          <a:cs typeface="Malgun Gothic"/>
                        </a:rPr>
                        <a:t>4.퇴직급여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1,077,950,000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1,006,182,657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5.사회보험부담금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832,033,030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807,649,215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6.기타복리후생비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1,128,887,710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830,474,124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7.여비교통비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73,925,000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73,790,000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8.직급보조비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11,930,000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9.수선유지비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670,932,225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646,180,900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10.업무추진비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5,886,800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11.전산개발비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16,500,000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12.부서업무비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8,028,540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7,924,712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13.사무관리비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228,106,460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404,821,662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14.공공운영비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72,446,337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777,972,766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15.지급수수료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363,062,488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16.공공요금및제세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1,063,765,057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17.차량선박비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37,425,692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18.일반재료비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10,988,970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7,388,680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19.행사운영비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753,200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5">
                          <a:latin typeface="Malgun Gothic"/>
                          <a:cs typeface="Malgun Gothic"/>
                        </a:rPr>
                        <a:t>20.사회복무요원보상금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277,122,492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286,412,920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90">
                          <a:latin typeface="Malgun Gothic"/>
                          <a:cs typeface="Malgun Gothic"/>
                        </a:rPr>
                        <a:t>21.기타보상금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1,168,582,451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220,570,704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551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0">
                          <a:latin typeface="Malgun Gothic"/>
                          <a:cs typeface="Malgun Gothic"/>
                        </a:rPr>
                        <a:t>22.평가급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566,429,690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5">
                          <a:latin typeface="Malgun Gothic"/>
                          <a:cs typeface="Malgun Gothic"/>
                        </a:rPr>
                        <a:t>470,841,000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70">
                          <a:latin typeface="Malgun Gothic"/>
                          <a:cs typeface="Malgun Gothic"/>
                        </a:rPr>
                        <a:t>23.배상금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3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45">
                          <a:latin typeface="Malgun Gothic"/>
                          <a:cs typeface="Malgun Gothic"/>
                        </a:rPr>
                        <a:t>5,890,500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85">
                          <a:latin typeface="Malgun Gothic"/>
                          <a:cs typeface="Malgun Gothic"/>
                        </a:rPr>
                        <a:t>Ⅲ.매출총이익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2,814,028,836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2,592,455,080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marL="285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0">
                          <a:latin typeface="Malgun Gothic"/>
                          <a:cs typeface="Malgun Gothic"/>
                        </a:rPr>
                        <a:t>Ⅳ.판매비와관리비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2,814,028,836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50">
                          <a:latin typeface="Malgun Gothic"/>
                          <a:cs typeface="Malgun Gothic"/>
                        </a:rPr>
                        <a:t>2,592,455,080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dynam</dc:creator>
  <dc:title>xÐl˝D¤õè_2022D</dc:title>
  <dcterms:created xsi:type="dcterms:W3CDTF">2023-09-05T00:06:00Z</dcterms:created>
  <dcterms:modified xsi:type="dcterms:W3CDTF">2023-09-05T00:06:00Z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2023-02-20T00:00:00Z</vt:filetime>
  </property>
  <property fmtid="{D5CDD505-2E9C-101B-9397-08002B2CF9AE}" pid="3" name="LastSaved">
    <vt:filetime>2023-09-05T00:00:00Z</vt:filetime>
  </property>
</Properties>
</file>