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handoutMasterIdLst>
    <p:handoutMasterId r:id="rId5"/>
  </p:handoutMasterIdLst>
  <p:sldIdLst>
    <p:sldId id="256" r:id="rId2"/>
    <p:sldId id="257" r:id="rId3"/>
  </p:sldIdLst>
  <p:sldSz cx="6858000" cy="9906000" type="A4"/>
  <p:notesSz cx="9939338" cy="6807200"/>
  <p:defaultTextStyle>
    <a:defPPr>
      <a:defRPr lang="ko-KR"/>
    </a:defPPr>
    <a:lvl1pPr marL="0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1pPr>
    <a:lvl2pPr marL="269382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2pPr>
    <a:lvl3pPr marL="538764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3pPr>
    <a:lvl4pPr marL="808147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4pPr>
    <a:lvl5pPr marL="1077529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5pPr>
    <a:lvl6pPr marL="1346911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6pPr>
    <a:lvl7pPr marL="1616293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7pPr>
    <a:lvl8pPr marL="1885676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8pPr>
    <a:lvl9pPr marL="2155058" algn="l" defTabSz="538764" rtl="0" eaLnBrk="1" latinLnBrk="1" hangingPunct="1">
      <a:defRPr sz="106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246" y="-528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3A43800-04BB-4B70-BFDA-CED29B583412}" type="doc">
      <dgm:prSet loTypeId="urn:microsoft.com/office/officeart/2005/8/layout/bProcess2" loCatId="process" qsTypeId="urn:microsoft.com/office/officeart/2005/8/quickstyle/3d3" qsCatId="3D" csTypeId="urn:microsoft.com/office/officeart/2005/8/colors/accent1_2" csCatId="accent1" phldr="1"/>
      <dgm:spPr/>
    </dgm:pt>
    <dgm:pt modelId="{7F151EA0-BB7A-48D2-AA87-BA8B34B84872}">
      <dgm:prSet phldrT="[텍스트]" custT="1"/>
      <dgm:spPr/>
      <dgm:t>
        <a:bodyPr/>
        <a:lstStyle/>
        <a:p>
          <a:pPr latinLnBrk="1"/>
          <a:r>
            <a:rPr lang="ko-KR" altLang="en-US" sz="1100" b="1" dirty="0" smtClean="0">
              <a:solidFill>
                <a:schemeClr val="tx1"/>
              </a:solidFill>
              <a:latin typeface="+mn-ea"/>
            </a:rPr>
            <a:t>미 </a:t>
          </a:r>
          <a:r>
            <a:rPr lang="ko-KR" altLang="en-US" sz="1100" b="1" dirty="0" err="1" smtClean="0">
              <a:solidFill>
                <a:schemeClr val="tx1"/>
              </a:solidFill>
              <a:latin typeface="+mn-ea"/>
            </a:rPr>
            <a:t>션</a:t>
          </a:r>
          <a:r>
            <a:rPr lang="en-US" altLang="ko-KR" sz="800" b="1" dirty="0" smtClean="0">
              <a:solidFill>
                <a:schemeClr val="tx1"/>
              </a:solidFill>
              <a:latin typeface="+mn-ea"/>
            </a:rPr>
            <a:t>Mission</a:t>
          </a:r>
          <a:endParaRPr lang="ko-KR" altLang="en-US" sz="700" b="1" dirty="0"/>
        </a:p>
      </dgm:t>
    </dgm:pt>
    <dgm:pt modelId="{B02EF343-5A5E-4C6A-9754-5566D991540D}" type="par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A1997262-6F92-4BF7-989D-30E25B06B415}" type="sib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5048A0C9-A7C5-444F-AFAA-B62B9DBCA35D}" type="pres">
      <dgm:prSet presAssocID="{B3A43800-04BB-4B70-BFDA-CED29B583412}" presName="diagram" presStyleCnt="0">
        <dgm:presLayoutVars>
          <dgm:dir/>
          <dgm:resizeHandles/>
        </dgm:presLayoutVars>
      </dgm:prSet>
      <dgm:spPr/>
    </dgm:pt>
    <dgm:pt modelId="{3570EF1B-F29B-4FD6-A96B-DA432F8639C1}" type="pres">
      <dgm:prSet presAssocID="{7F151EA0-BB7A-48D2-AA87-BA8B34B84872}" presName="firstNode" presStyleLbl="node1" presStyleIdx="0" presStyleCnt="1" custLinFactX="-100000" custLinFactNeighborX="-178453" custLinFactNeighborY="5909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77261C1-12DC-40B2-A14D-050C10D797B9}" type="presOf" srcId="{7F151EA0-BB7A-48D2-AA87-BA8B34B84872}" destId="{3570EF1B-F29B-4FD6-A96B-DA432F8639C1}" srcOrd="0" destOrd="0" presId="urn:microsoft.com/office/officeart/2005/8/layout/bProcess2"/>
    <dgm:cxn modelId="{0B8570B1-E03B-4434-978F-A592D33F671B}" srcId="{B3A43800-04BB-4B70-BFDA-CED29B583412}" destId="{7F151EA0-BB7A-48D2-AA87-BA8B34B84872}" srcOrd="0" destOrd="0" parTransId="{B02EF343-5A5E-4C6A-9754-5566D991540D}" sibTransId="{A1997262-6F92-4BF7-989D-30E25B06B415}"/>
    <dgm:cxn modelId="{599277B9-DD54-4422-8630-E1D8734B9BE0}" type="presOf" srcId="{B3A43800-04BB-4B70-BFDA-CED29B583412}" destId="{5048A0C9-A7C5-444F-AFAA-B62B9DBCA35D}" srcOrd="0" destOrd="0" presId="urn:microsoft.com/office/officeart/2005/8/layout/bProcess2"/>
    <dgm:cxn modelId="{DC226966-5363-4882-A0B9-8B8B919914FC}" type="presParOf" srcId="{5048A0C9-A7C5-444F-AFAA-B62B9DBCA35D}" destId="{3570EF1B-F29B-4FD6-A96B-DA432F8639C1}" srcOrd="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3A43800-04BB-4B70-BFDA-CED29B583412}" type="doc">
      <dgm:prSet loTypeId="urn:microsoft.com/office/officeart/2005/8/layout/bProcess2" loCatId="process" qsTypeId="urn:microsoft.com/office/officeart/2005/8/quickstyle/3d3" qsCatId="3D" csTypeId="urn:microsoft.com/office/officeart/2005/8/colors/accent2_5" csCatId="accent2" phldr="1"/>
      <dgm:spPr/>
    </dgm:pt>
    <dgm:pt modelId="{7F151EA0-BB7A-48D2-AA87-BA8B34B84872}">
      <dgm:prSet phldrT="[텍스트]" custT="1"/>
      <dgm:spPr/>
      <dgm:t>
        <a:bodyPr/>
        <a:lstStyle/>
        <a:p>
          <a:pPr latinLnBrk="1"/>
          <a:r>
            <a:rPr lang="ko-KR" altLang="en-US" sz="1100" b="1" dirty="0" smtClean="0">
              <a:solidFill>
                <a:schemeClr val="tx1"/>
              </a:solidFill>
              <a:latin typeface="+mn-ea"/>
            </a:rPr>
            <a:t>비 전</a:t>
          </a:r>
          <a:r>
            <a:rPr lang="en-US" altLang="ko-KR" sz="800" b="1" dirty="0" smtClean="0">
              <a:solidFill>
                <a:schemeClr val="tx1"/>
              </a:solidFill>
              <a:latin typeface="+mn-ea"/>
            </a:rPr>
            <a:t>Vision</a:t>
          </a:r>
          <a:endParaRPr lang="ko-KR" altLang="en-US" sz="700" b="1" dirty="0">
            <a:solidFill>
              <a:schemeClr val="tx1"/>
            </a:solidFill>
          </a:endParaRPr>
        </a:p>
      </dgm:t>
    </dgm:pt>
    <dgm:pt modelId="{B02EF343-5A5E-4C6A-9754-5566D991540D}" type="par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A1997262-6F92-4BF7-989D-30E25B06B415}" type="sib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5048A0C9-A7C5-444F-AFAA-B62B9DBCA35D}" type="pres">
      <dgm:prSet presAssocID="{B3A43800-04BB-4B70-BFDA-CED29B583412}" presName="diagram" presStyleCnt="0">
        <dgm:presLayoutVars>
          <dgm:dir/>
          <dgm:resizeHandles/>
        </dgm:presLayoutVars>
      </dgm:prSet>
      <dgm:spPr/>
    </dgm:pt>
    <dgm:pt modelId="{3570EF1B-F29B-4FD6-A96B-DA432F8639C1}" type="pres">
      <dgm:prSet presAssocID="{7F151EA0-BB7A-48D2-AA87-BA8B34B84872}" presName="firstNode" presStyleLbl="node1" presStyleIdx="0" presStyleCnt="1" custLinFactX="-219060" custLinFactY="88070" custLinFactNeighborX="-300000" custLinFactNeighborY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630C261D-91C1-4254-BB97-482E17323544}" type="presOf" srcId="{B3A43800-04BB-4B70-BFDA-CED29B583412}" destId="{5048A0C9-A7C5-444F-AFAA-B62B9DBCA35D}" srcOrd="0" destOrd="0" presId="urn:microsoft.com/office/officeart/2005/8/layout/bProcess2"/>
    <dgm:cxn modelId="{0B8570B1-E03B-4434-978F-A592D33F671B}" srcId="{B3A43800-04BB-4B70-BFDA-CED29B583412}" destId="{7F151EA0-BB7A-48D2-AA87-BA8B34B84872}" srcOrd="0" destOrd="0" parTransId="{B02EF343-5A5E-4C6A-9754-5566D991540D}" sibTransId="{A1997262-6F92-4BF7-989D-30E25B06B415}"/>
    <dgm:cxn modelId="{47D73D11-7BDA-4687-A1ED-D2F4B60EAF04}" type="presOf" srcId="{7F151EA0-BB7A-48D2-AA87-BA8B34B84872}" destId="{3570EF1B-F29B-4FD6-A96B-DA432F8639C1}" srcOrd="0" destOrd="0" presId="urn:microsoft.com/office/officeart/2005/8/layout/bProcess2"/>
    <dgm:cxn modelId="{73A72DEB-E86A-42C4-8602-DFB9F9F7C91D}" type="presParOf" srcId="{5048A0C9-A7C5-444F-AFAA-B62B9DBCA35D}" destId="{3570EF1B-F29B-4FD6-A96B-DA432F8639C1}" srcOrd="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3A43800-04BB-4B70-BFDA-CED29B583412}" type="doc">
      <dgm:prSet loTypeId="urn:microsoft.com/office/officeart/2005/8/layout/bProcess2" loCatId="process" qsTypeId="urn:microsoft.com/office/officeart/2005/8/quickstyle/3d3" qsCatId="3D" csTypeId="urn:microsoft.com/office/officeart/2005/8/colors/accent1_2" csCatId="accent1" phldr="1"/>
      <dgm:spPr/>
    </dgm:pt>
    <dgm:pt modelId="{7F151EA0-BB7A-48D2-AA87-BA8B34B84872}">
      <dgm:prSet phldrT="[텍스트]" custT="1"/>
      <dgm:spPr/>
      <dgm:t>
        <a:bodyPr/>
        <a:lstStyle/>
        <a:p>
          <a:pPr latinLnBrk="1"/>
          <a:r>
            <a:rPr lang="ko-KR" altLang="en-US" sz="1100" b="1" dirty="0" smtClean="0">
              <a:solidFill>
                <a:schemeClr val="tx1"/>
              </a:solidFill>
              <a:latin typeface="+mn-ea"/>
            </a:rPr>
            <a:t>미 </a:t>
          </a:r>
          <a:r>
            <a:rPr lang="ko-KR" altLang="en-US" sz="1100" b="1" dirty="0" err="1" smtClean="0">
              <a:solidFill>
                <a:schemeClr val="tx1"/>
              </a:solidFill>
              <a:latin typeface="+mn-ea"/>
            </a:rPr>
            <a:t>션</a:t>
          </a:r>
          <a:r>
            <a:rPr lang="en-US" altLang="ko-KR" sz="800" b="1" dirty="0" smtClean="0">
              <a:solidFill>
                <a:schemeClr val="tx1"/>
              </a:solidFill>
              <a:latin typeface="+mn-ea"/>
            </a:rPr>
            <a:t>Mission</a:t>
          </a:r>
          <a:endParaRPr lang="ko-KR" altLang="en-US" sz="700" b="1" dirty="0"/>
        </a:p>
      </dgm:t>
    </dgm:pt>
    <dgm:pt modelId="{B02EF343-5A5E-4C6A-9754-5566D991540D}" type="par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A1997262-6F92-4BF7-989D-30E25B06B415}" type="sib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5048A0C9-A7C5-444F-AFAA-B62B9DBCA35D}" type="pres">
      <dgm:prSet presAssocID="{B3A43800-04BB-4B70-BFDA-CED29B583412}" presName="diagram" presStyleCnt="0">
        <dgm:presLayoutVars>
          <dgm:dir/>
          <dgm:resizeHandles/>
        </dgm:presLayoutVars>
      </dgm:prSet>
      <dgm:spPr/>
    </dgm:pt>
    <dgm:pt modelId="{3570EF1B-F29B-4FD6-A96B-DA432F8639C1}" type="pres">
      <dgm:prSet presAssocID="{7F151EA0-BB7A-48D2-AA87-BA8B34B84872}" presName="firstNode" presStyleLbl="node1" presStyleIdx="0" presStyleCnt="1" custLinFactX="-100000" custLinFactNeighborX="-178453" custLinFactNeighborY="5909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DB3728D8-D6B3-4F90-834A-28A43B273FDF}" type="presOf" srcId="{B3A43800-04BB-4B70-BFDA-CED29B583412}" destId="{5048A0C9-A7C5-444F-AFAA-B62B9DBCA35D}" srcOrd="0" destOrd="0" presId="urn:microsoft.com/office/officeart/2005/8/layout/bProcess2"/>
    <dgm:cxn modelId="{0B8570B1-E03B-4434-978F-A592D33F671B}" srcId="{B3A43800-04BB-4B70-BFDA-CED29B583412}" destId="{7F151EA0-BB7A-48D2-AA87-BA8B34B84872}" srcOrd="0" destOrd="0" parTransId="{B02EF343-5A5E-4C6A-9754-5566D991540D}" sibTransId="{A1997262-6F92-4BF7-989D-30E25B06B415}"/>
    <dgm:cxn modelId="{30D38C36-184B-4B16-88D1-7EF4270392BA}" type="presOf" srcId="{7F151EA0-BB7A-48D2-AA87-BA8B34B84872}" destId="{3570EF1B-F29B-4FD6-A96B-DA432F8639C1}" srcOrd="0" destOrd="0" presId="urn:microsoft.com/office/officeart/2005/8/layout/bProcess2"/>
    <dgm:cxn modelId="{0E52B278-16C1-4724-B76A-DCFBE8B75048}" type="presParOf" srcId="{5048A0C9-A7C5-444F-AFAA-B62B9DBCA35D}" destId="{3570EF1B-F29B-4FD6-A96B-DA432F8639C1}" srcOrd="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3A43800-04BB-4B70-BFDA-CED29B583412}" type="doc">
      <dgm:prSet loTypeId="urn:microsoft.com/office/officeart/2005/8/layout/bProcess2" loCatId="process" qsTypeId="urn:microsoft.com/office/officeart/2005/8/quickstyle/3d3" qsCatId="3D" csTypeId="urn:microsoft.com/office/officeart/2005/8/colors/accent2_5" csCatId="accent2" phldr="1"/>
      <dgm:spPr/>
    </dgm:pt>
    <dgm:pt modelId="{7F151EA0-BB7A-48D2-AA87-BA8B34B84872}">
      <dgm:prSet phldrT="[텍스트]" custT="1"/>
      <dgm:spPr/>
      <dgm:t>
        <a:bodyPr/>
        <a:lstStyle/>
        <a:p>
          <a:pPr latinLnBrk="1"/>
          <a:r>
            <a:rPr lang="ko-KR" altLang="en-US" sz="1100" b="1" dirty="0" smtClean="0">
              <a:solidFill>
                <a:schemeClr val="tx1"/>
              </a:solidFill>
              <a:latin typeface="+mn-ea"/>
            </a:rPr>
            <a:t>비 전</a:t>
          </a:r>
          <a:r>
            <a:rPr lang="en-US" altLang="ko-KR" sz="800" b="1" dirty="0" smtClean="0">
              <a:solidFill>
                <a:schemeClr val="tx1"/>
              </a:solidFill>
              <a:latin typeface="+mn-ea"/>
            </a:rPr>
            <a:t>Vision</a:t>
          </a:r>
          <a:endParaRPr lang="ko-KR" altLang="en-US" sz="700" b="1" dirty="0">
            <a:solidFill>
              <a:schemeClr val="tx1"/>
            </a:solidFill>
          </a:endParaRPr>
        </a:p>
      </dgm:t>
    </dgm:pt>
    <dgm:pt modelId="{B02EF343-5A5E-4C6A-9754-5566D991540D}" type="par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A1997262-6F92-4BF7-989D-30E25B06B415}" type="sibTrans" cxnId="{0B8570B1-E03B-4434-978F-A592D33F671B}">
      <dgm:prSet/>
      <dgm:spPr/>
      <dgm:t>
        <a:bodyPr/>
        <a:lstStyle/>
        <a:p>
          <a:pPr latinLnBrk="1"/>
          <a:endParaRPr lang="ko-KR" altLang="en-US"/>
        </a:p>
      </dgm:t>
    </dgm:pt>
    <dgm:pt modelId="{5048A0C9-A7C5-444F-AFAA-B62B9DBCA35D}" type="pres">
      <dgm:prSet presAssocID="{B3A43800-04BB-4B70-BFDA-CED29B583412}" presName="diagram" presStyleCnt="0">
        <dgm:presLayoutVars>
          <dgm:dir/>
          <dgm:resizeHandles/>
        </dgm:presLayoutVars>
      </dgm:prSet>
      <dgm:spPr/>
    </dgm:pt>
    <dgm:pt modelId="{3570EF1B-F29B-4FD6-A96B-DA432F8639C1}" type="pres">
      <dgm:prSet presAssocID="{7F151EA0-BB7A-48D2-AA87-BA8B34B84872}" presName="firstNode" presStyleLbl="node1" presStyleIdx="0" presStyleCnt="1" custLinFactX="-219060" custLinFactY="88070" custLinFactNeighborX="-300000" custLinFactNeighborY="10000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C8F12A83-E5FD-44C5-AF45-B0240A68F4DD}" type="presOf" srcId="{B3A43800-04BB-4B70-BFDA-CED29B583412}" destId="{5048A0C9-A7C5-444F-AFAA-B62B9DBCA35D}" srcOrd="0" destOrd="0" presId="urn:microsoft.com/office/officeart/2005/8/layout/bProcess2"/>
    <dgm:cxn modelId="{1E7615D5-4594-453C-91ED-7D60CACD68B0}" type="presOf" srcId="{7F151EA0-BB7A-48D2-AA87-BA8B34B84872}" destId="{3570EF1B-F29B-4FD6-A96B-DA432F8639C1}" srcOrd="0" destOrd="0" presId="urn:microsoft.com/office/officeart/2005/8/layout/bProcess2"/>
    <dgm:cxn modelId="{0B8570B1-E03B-4434-978F-A592D33F671B}" srcId="{B3A43800-04BB-4B70-BFDA-CED29B583412}" destId="{7F151EA0-BB7A-48D2-AA87-BA8B34B84872}" srcOrd="0" destOrd="0" parTransId="{B02EF343-5A5E-4C6A-9754-5566D991540D}" sibTransId="{A1997262-6F92-4BF7-989D-30E25B06B415}"/>
    <dgm:cxn modelId="{6FC3FFDC-0CA2-4A32-A3F2-C4F7FFA58286}" type="presParOf" srcId="{5048A0C9-A7C5-444F-AFAA-B62B9DBCA35D}" destId="{3570EF1B-F29B-4FD6-A96B-DA432F8639C1}" srcOrd="0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0EF1B-F29B-4FD6-A96B-DA432F8639C1}">
      <dsp:nvSpPr>
        <dsp:cNvPr id="0" name=""/>
        <dsp:cNvSpPr/>
      </dsp:nvSpPr>
      <dsp:spPr>
        <a:xfrm>
          <a:off x="0" y="461"/>
          <a:ext cx="692958" cy="692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>
              <a:solidFill>
                <a:schemeClr val="tx1"/>
              </a:solidFill>
              <a:latin typeface="+mn-ea"/>
            </a:rPr>
            <a:t>미 </a:t>
          </a:r>
          <a:r>
            <a:rPr lang="ko-KR" altLang="en-US" sz="1100" b="1" kern="1200" dirty="0" err="1" smtClean="0">
              <a:solidFill>
                <a:schemeClr val="tx1"/>
              </a:solidFill>
              <a:latin typeface="+mn-ea"/>
            </a:rPr>
            <a:t>션</a:t>
          </a:r>
          <a:r>
            <a:rPr lang="en-US" altLang="ko-KR" sz="800" b="1" kern="1200" dirty="0" smtClean="0">
              <a:solidFill>
                <a:schemeClr val="tx1"/>
              </a:solidFill>
              <a:latin typeface="+mn-ea"/>
            </a:rPr>
            <a:t>Mission</a:t>
          </a:r>
          <a:endParaRPr lang="ko-KR" altLang="en-US" sz="700" b="1" kern="1200" dirty="0"/>
        </a:p>
      </dsp:txBody>
      <dsp:txXfrm>
        <a:off x="101481" y="101942"/>
        <a:ext cx="489996" cy="48999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0EF1B-F29B-4FD6-A96B-DA432F8639C1}">
      <dsp:nvSpPr>
        <dsp:cNvPr id="0" name=""/>
        <dsp:cNvSpPr/>
      </dsp:nvSpPr>
      <dsp:spPr>
        <a:xfrm>
          <a:off x="0" y="461"/>
          <a:ext cx="692958" cy="692958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>
              <a:solidFill>
                <a:schemeClr val="tx1"/>
              </a:solidFill>
              <a:latin typeface="+mn-ea"/>
            </a:rPr>
            <a:t>비 전</a:t>
          </a:r>
          <a:r>
            <a:rPr lang="en-US" altLang="ko-KR" sz="800" b="1" kern="1200" dirty="0" smtClean="0">
              <a:solidFill>
                <a:schemeClr val="tx1"/>
              </a:solidFill>
              <a:latin typeface="+mn-ea"/>
            </a:rPr>
            <a:t>Vision</a:t>
          </a:r>
          <a:endParaRPr lang="ko-KR" altLang="en-US" sz="700" b="1" kern="1200" dirty="0">
            <a:solidFill>
              <a:schemeClr val="tx1"/>
            </a:solidFill>
          </a:endParaRPr>
        </a:p>
      </dsp:txBody>
      <dsp:txXfrm>
        <a:off x="101481" y="101942"/>
        <a:ext cx="489996" cy="48999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0EF1B-F29B-4FD6-A96B-DA432F8639C1}">
      <dsp:nvSpPr>
        <dsp:cNvPr id="0" name=""/>
        <dsp:cNvSpPr/>
      </dsp:nvSpPr>
      <dsp:spPr>
        <a:xfrm>
          <a:off x="0" y="461"/>
          <a:ext cx="692958" cy="69295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>
              <a:solidFill>
                <a:schemeClr val="tx1"/>
              </a:solidFill>
              <a:latin typeface="+mn-ea"/>
            </a:rPr>
            <a:t>미 </a:t>
          </a:r>
          <a:r>
            <a:rPr lang="ko-KR" altLang="en-US" sz="1100" b="1" kern="1200" dirty="0" err="1" smtClean="0">
              <a:solidFill>
                <a:schemeClr val="tx1"/>
              </a:solidFill>
              <a:latin typeface="+mn-ea"/>
            </a:rPr>
            <a:t>션</a:t>
          </a:r>
          <a:r>
            <a:rPr lang="en-US" altLang="ko-KR" sz="800" b="1" kern="1200" dirty="0" smtClean="0">
              <a:solidFill>
                <a:schemeClr val="tx1"/>
              </a:solidFill>
              <a:latin typeface="+mn-ea"/>
            </a:rPr>
            <a:t>Mission</a:t>
          </a:r>
          <a:endParaRPr lang="ko-KR" altLang="en-US" sz="700" b="1" kern="1200" dirty="0"/>
        </a:p>
      </dsp:txBody>
      <dsp:txXfrm>
        <a:off x="101481" y="101942"/>
        <a:ext cx="489996" cy="48999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570EF1B-F29B-4FD6-A96B-DA432F8639C1}">
      <dsp:nvSpPr>
        <dsp:cNvPr id="0" name=""/>
        <dsp:cNvSpPr/>
      </dsp:nvSpPr>
      <dsp:spPr>
        <a:xfrm>
          <a:off x="0" y="461"/>
          <a:ext cx="692958" cy="692958"/>
        </a:xfrm>
        <a:prstGeom prst="ellipse">
          <a:avLst/>
        </a:prstGeom>
        <a:solidFill>
          <a:schemeClr val="accent2">
            <a:alpha val="9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4889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100" b="1" kern="1200" dirty="0" smtClean="0">
              <a:solidFill>
                <a:schemeClr val="tx1"/>
              </a:solidFill>
              <a:latin typeface="+mn-ea"/>
            </a:rPr>
            <a:t>비 전</a:t>
          </a:r>
          <a:r>
            <a:rPr lang="en-US" altLang="ko-KR" sz="800" b="1" kern="1200" dirty="0" smtClean="0">
              <a:solidFill>
                <a:schemeClr val="tx1"/>
              </a:solidFill>
              <a:latin typeface="+mn-ea"/>
            </a:rPr>
            <a:t>Vision</a:t>
          </a:r>
          <a:endParaRPr lang="ko-KR" altLang="en-US" sz="700" b="1" kern="1200" dirty="0">
            <a:solidFill>
              <a:schemeClr val="tx1"/>
            </a:solidFill>
          </a:endParaRPr>
        </a:p>
      </dsp:txBody>
      <dsp:txXfrm>
        <a:off x="101481" y="101942"/>
        <a:ext cx="489996" cy="489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A2F4E8A9-610C-496E-A6B7-8BE0018953B1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0A6F0581-DA31-4D3D-9B14-9CFFE256D9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326378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5629587" y="0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/>
          <a:lstStyle>
            <a:lvl1pPr algn="r">
              <a:defRPr sz="1200"/>
            </a:lvl1pPr>
          </a:lstStyle>
          <a:p>
            <a:fld id="{44F5A41F-5BAD-4B7E-964B-C2F8A19CAF3C}" type="datetimeFigureOut">
              <a:rPr lang="ko-KR" altLang="en-US" smtClean="0"/>
              <a:t>2022-02-07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175125" y="849313"/>
            <a:ext cx="1590675" cy="2298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86" tIns="45743" rIns="91486" bIns="45743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995096" y="3276332"/>
            <a:ext cx="7951469" cy="2680240"/>
          </a:xfrm>
          <a:prstGeom prst="rect">
            <a:avLst/>
          </a:prstGeom>
        </p:spPr>
        <p:txBody>
          <a:bodyPr vert="horz" lIns="91486" tIns="45743" rIns="91486" bIns="4574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6465644"/>
            <a:ext cx="4307433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5629587" y="6465644"/>
            <a:ext cx="4307432" cy="341557"/>
          </a:xfrm>
          <a:prstGeom prst="rect">
            <a:avLst/>
          </a:prstGeom>
        </p:spPr>
        <p:txBody>
          <a:bodyPr vert="horz" lIns="91486" tIns="45743" rIns="91486" bIns="45743" rtlCol="0" anchor="b"/>
          <a:lstStyle>
            <a:lvl1pPr algn="r">
              <a:defRPr sz="1200"/>
            </a:lvl1pPr>
          </a:lstStyle>
          <a:p>
            <a:fld id="{5C23DB8A-E86D-4522-ACC9-6B70BEEDF1C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62157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3DB8A-E86D-4522-ACC9-6B70BEEDF1C6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80111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23DB8A-E86D-4522-ACC9-6B70BEEDF1C6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461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90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45823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989451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2313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0489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49761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522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7433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0126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34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819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6EFA9A-50BE-4667-A3B0-2B2425D554E6}" type="datetimeFigureOut">
              <a:rPr lang="ko-KR" altLang="en-US" smtClean="0"/>
              <a:pPr/>
              <a:t>2022-02-07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2E85F-D886-4304-B0D8-EB53AB79CBA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656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hyperlink" Target="http://endic.naver.com/enkrEntry.nhn?entryId=32039b5096b846e0b39797b0eddb0e01" TargetMode="External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3" Type="http://schemas.openxmlformats.org/officeDocument/2006/relationships/hyperlink" Target="http://endic.naver.com/enkrEntry.nhn?entryId=32039b5096b846e0b39797b0eddb0e01" TargetMode="External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자유형 18"/>
          <p:cNvSpPr/>
          <p:nvPr/>
        </p:nvSpPr>
        <p:spPr>
          <a:xfrm>
            <a:off x="1342420" y="2524305"/>
            <a:ext cx="166169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 rot="10800000" flipV="1">
            <a:off x="1525399" y="2656353"/>
            <a:ext cx="4617767" cy="344572"/>
          </a:xfrm>
          <a:prstGeom prst="roundRect">
            <a:avLst>
              <a:gd name="adj" fmla="val 1876"/>
            </a:avLst>
          </a:prstGeom>
          <a:solidFill>
            <a:schemeClr val="bg1"/>
          </a:solidFill>
          <a:ln w="12700" cap="rnd">
            <a:solidFill>
              <a:srgbClr val="DDDDDD"/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ko-KR" altLang="en-US" sz="1200" b="1" dirty="0" smtClean="0">
                <a:solidFill>
                  <a:schemeClr val="tx1"/>
                </a:solidFill>
              </a:rPr>
              <a:t>노원구 발전과 구민의 복리증진에 기여하는 공단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 rot="10800000" flipV="1">
            <a:off x="1525399" y="3532951"/>
            <a:ext cx="4617767" cy="344572"/>
          </a:xfrm>
          <a:prstGeom prst="roundRect">
            <a:avLst>
              <a:gd name="adj" fmla="val 1876"/>
            </a:avLst>
          </a:prstGeom>
          <a:solidFill>
            <a:schemeClr val="bg1"/>
          </a:solidFill>
          <a:ln w="12700" cap="rnd">
            <a:solidFill>
              <a:srgbClr val="DDDDDD"/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ko-KR" altLang="en-US" sz="1200" b="1" dirty="0" smtClean="0">
                <a:solidFill>
                  <a:schemeClr val="accent2"/>
                </a:solidFill>
              </a:rPr>
              <a:t>친절한 공단</a:t>
            </a:r>
            <a:r>
              <a:rPr lang="en-US" altLang="ko-KR" sz="1200" b="1" dirty="0" smtClean="0">
                <a:solidFill>
                  <a:schemeClr val="accent2"/>
                </a:solidFill>
              </a:rPr>
              <a:t>,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smtClean="0">
                <a:solidFill>
                  <a:schemeClr val="accent5"/>
                </a:solidFill>
              </a:rPr>
              <a:t>안전한 노원</a:t>
            </a:r>
            <a:r>
              <a:rPr lang="en-US" altLang="ko-KR" sz="1200" b="1" dirty="0" smtClean="0">
                <a:solidFill>
                  <a:schemeClr val="accent5"/>
                </a:solidFill>
              </a:rPr>
              <a:t>,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200" b="1" dirty="0" smtClean="0">
                <a:solidFill>
                  <a:srgbClr val="00B050"/>
                </a:solidFill>
              </a:rPr>
              <a:t>구민과 함께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  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1</a:t>
            </a:r>
            <a:r>
              <a:rPr lang="ko-KR" altLang="en-US" sz="1200" b="1" dirty="0" smtClean="0">
                <a:solidFill>
                  <a:schemeClr val="tx1"/>
                </a:solidFill>
              </a:rPr>
              <a:t>등 공기업</a:t>
            </a:r>
            <a:r>
              <a:rPr lang="en-US" altLang="ko-KR" sz="1200" b="1" dirty="0" smtClean="0">
                <a:solidFill>
                  <a:schemeClr val="tx1"/>
                </a:solidFill>
              </a:rPr>
              <a:t>!</a:t>
            </a:r>
            <a:endParaRPr lang="ko-KR" altLang="en-US" sz="1200" b="1" dirty="0">
              <a:solidFill>
                <a:schemeClr val="tx1"/>
              </a:solidFill>
            </a:endParaRPr>
          </a:p>
        </p:txBody>
      </p:sp>
      <p:sp>
        <p:nvSpPr>
          <p:cNvPr id="20" name="자유형 19"/>
          <p:cNvSpPr/>
          <p:nvPr/>
        </p:nvSpPr>
        <p:spPr>
          <a:xfrm>
            <a:off x="1342420" y="3410336"/>
            <a:ext cx="166169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TextBox 119"/>
          <p:cNvSpPr txBox="1"/>
          <p:nvPr/>
        </p:nvSpPr>
        <p:spPr>
          <a:xfrm>
            <a:off x="1162486" y="5124151"/>
            <a:ext cx="630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" b="1" dirty="0" smtClean="0"/>
              <a:t>친절</a:t>
            </a:r>
            <a:endParaRPr lang="ko-KR" altLang="en-US" sz="800" b="1" dirty="0"/>
          </a:p>
        </p:txBody>
      </p:sp>
      <p:sp>
        <p:nvSpPr>
          <p:cNvPr id="133" name="자유형 132"/>
          <p:cNvSpPr>
            <a:spLocks noChangeAspect="1"/>
          </p:cNvSpPr>
          <p:nvPr/>
        </p:nvSpPr>
        <p:spPr>
          <a:xfrm>
            <a:off x="3214870" y="4241455"/>
            <a:ext cx="1048896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solidFill>
                  <a:schemeClr val="tx1"/>
                </a:solidFill>
                <a:latin typeface="+mn-ea"/>
              </a:rPr>
              <a:t>경영 핵심가치</a:t>
            </a:r>
            <a:endParaRPr lang="en-US" altLang="ko-KR" sz="1050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en-US" altLang="ko-KR" sz="800" b="1" dirty="0" smtClean="0">
                <a:solidFill>
                  <a:schemeClr val="tx1"/>
                </a:solidFill>
                <a:latin typeface="+mn-ea"/>
              </a:rPr>
              <a:t>Core Value</a:t>
            </a:r>
            <a:endParaRPr lang="ko-KR" altLang="en-US" sz="80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39" name="자유형 138"/>
          <p:cNvSpPr/>
          <p:nvPr/>
        </p:nvSpPr>
        <p:spPr>
          <a:xfrm>
            <a:off x="1449801" y="4513792"/>
            <a:ext cx="4556175" cy="298467"/>
          </a:xfrm>
          <a:custGeom>
            <a:avLst/>
            <a:gdLst>
              <a:gd name="connsiteX0" fmla="*/ 0 w 4556175"/>
              <a:gd name="connsiteY0" fmla="*/ 1 h 298467"/>
              <a:gd name="connsiteX1" fmla="*/ 22859 w 4556175"/>
              <a:gd name="connsiteY1" fmla="*/ 1 h 298467"/>
              <a:gd name="connsiteX2" fmla="*/ 45719 w 4556175"/>
              <a:gd name="connsiteY2" fmla="*/ 1 h 298467"/>
              <a:gd name="connsiteX3" fmla="*/ 1721524 w 4556175"/>
              <a:gd name="connsiteY3" fmla="*/ 1 h 298467"/>
              <a:gd name="connsiteX4" fmla="*/ 1721524 w 4556175"/>
              <a:gd name="connsiteY4" fmla="*/ 45720 h 298467"/>
              <a:gd name="connsiteX5" fmla="*/ 45719 w 4556175"/>
              <a:gd name="connsiteY5" fmla="*/ 45720 h 298467"/>
              <a:gd name="connsiteX6" fmla="*/ 45719 w 4556175"/>
              <a:gd name="connsiteY6" fmla="*/ 298467 h 298467"/>
              <a:gd name="connsiteX7" fmla="*/ 0 w 4556175"/>
              <a:gd name="connsiteY7" fmla="*/ 298467 h 298467"/>
              <a:gd name="connsiteX8" fmla="*/ 2857510 w 4556175"/>
              <a:gd name="connsiteY8" fmla="*/ 0 h 298467"/>
              <a:gd name="connsiteX9" fmla="*/ 4556175 w 4556175"/>
              <a:gd name="connsiteY9" fmla="*/ 0 h 298467"/>
              <a:gd name="connsiteX10" fmla="*/ 4556175 w 4556175"/>
              <a:gd name="connsiteY10" fmla="*/ 1 h 298467"/>
              <a:gd name="connsiteX11" fmla="*/ 4556175 w 4556175"/>
              <a:gd name="connsiteY11" fmla="*/ 45719 h 298467"/>
              <a:gd name="connsiteX12" fmla="*/ 4556175 w 4556175"/>
              <a:gd name="connsiteY12" fmla="*/ 298467 h 298467"/>
              <a:gd name="connsiteX13" fmla="*/ 4510456 w 4556175"/>
              <a:gd name="connsiteY13" fmla="*/ 298467 h 298467"/>
              <a:gd name="connsiteX14" fmla="*/ 4510456 w 4556175"/>
              <a:gd name="connsiteY14" fmla="*/ 45719 h 298467"/>
              <a:gd name="connsiteX15" fmla="*/ 2857510 w 4556175"/>
              <a:gd name="connsiteY15" fmla="*/ 45719 h 298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56175" h="298467">
                <a:moveTo>
                  <a:pt x="0" y="1"/>
                </a:moveTo>
                <a:lnTo>
                  <a:pt x="22859" y="1"/>
                </a:lnTo>
                <a:lnTo>
                  <a:pt x="45719" y="1"/>
                </a:lnTo>
                <a:lnTo>
                  <a:pt x="1721524" y="1"/>
                </a:lnTo>
                <a:lnTo>
                  <a:pt x="1721524" y="45720"/>
                </a:lnTo>
                <a:lnTo>
                  <a:pt x="45719" y="45720"/>
                </a:lnTo>
                <a:lnTo>
                  <a:pt x="45719" y="298467"/>
                </a:lnTo>
                <a:lnTo>
                  <a:pt x="0" y="298467"/>
                </a:lnTo>
                <a:close/>
                <a:moveTo>
                  <a:pt x="2857510" y="0"/>
                </a:moveTo>
                <a:lnTo>
                  <a:pt x="4556175" y="0"/>
                </a:lnTo>
                <a:lnTo>
                  <a:pt x="4556175" y="1"/>
                </a:lnTo>
                <a:lnTo>
                  <a:pt x="4556175" y="45719"/>
                </a:lnTo>
                <a:lnTo>
                  <a:pt x="4556175" y="298467"/>
                </a:lnTo>
                <a:lnTo>
                  <a:pt x="4510456" y="298467"/>
                </a:lnTo>
                <a:lnTo>
                  <a:pt x="4510456" y="45719"/>
                </a:lnTo>
                <a:lnTo>
                  <a:pt x="2857510" y="45719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0" name="TextBox 139"/>
          <p:cNvSpPr txBox="1"/>
          <p:nvPr/>
        </p:nvSpPr>
        <p:spPr>
          <a:xfrm>
            <a:off x="477703" y="5548523"/>
            <a:ext cx="20305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latin typeface="+mn-ea"/>
              </a:rPr>
              <a:t>Environment, Social and Governance</a:t>
            </a:r>
            <a:endParaRPr lang="ko-KR" altLang="en-US" sz="800" b="1" dirty="0">
              <a:latin typeface="+mn-ea"/>
            </a:endParaRPr>
          </a:p>
          <a:p>
            <a:pPr algn="ctr"/>
            <a:endParaRPr lang="ko-KR" altLang="en-US" sz="800" b="1" dirty="0">
              <a:latin typeface="+mn-ea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3383280" y="5550331"/>
            <a:ext cx="7467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latin typeface="+mn-ea"/>
              </a:rPr>
              <a:t>Innovation</a:t>
            </a:r>
            <a:endParaRPr lang="ko-KR" altLang="en-US" sz="700" b="1" dirty="0" smtClean="0">
              <a:latin typeface="+mn-ea"/>
            </a:endParaRPr>
          </a:p>
          <a:p>
            <a:pPr algn="ctr"/>
            <a:endParaRPr lang="ko-KR" altLang="en-US" sz="700" b="1" dirty="0">
              <a:latin typeface="+mn-ea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690235" y="5522995"/>
            <a:ext cx="69342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latin typeface="+mn-ea"/>
              </a:rPr>
              <a:t>Efficiency</a:t>
            </a:r>
            <a:endParaRPr lang="ko-KR" altLang="en-US" sz="700" b="1" dirty="0">
              <a:latin typeface="+mn-ea"/>
            </a:endParaRPr>
          </a:p>
        </p:txBody>
      </p:sp>
      <p:sp>
        <p:nvSpPr>
          <p:cNvPr id="203" name="자유형 202"/>
          <p:cNvSpPr>
            <a:spLocks noChangeAspect="1"/>
          </p:cNvSpPr>
          <p:nvPr/>
        </p:nvSpPr>
        <p:spPr>
          <a:xfrm>
            <a:off x="522199" y="6007048"/>
            <a:ext cx="596979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+mn-ea"/>
              </a:rPr>
              <a:t>경영</a:t>
            </a:r>
            <a:endParaRPr lang="en-US" altLang="ko-KR" b="1" dirty="0" smtClean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  <a:latin typeface="+mn-ea"/>
              </a:rPr>
              <a:t>목표</a:t>
            </a:r>
            <a:endParaRPr lang="en-US" altLang="ko-KR" b="1" dirty="0" smtClean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33" name="직사각형 232"/>
          <p:cNvSpPr/>
          <p:nvPr/>
        </p:nvSpPr>
        <p:spPr>
          <a:xfrm>
            <a:off x="1411038" y="6017165"/>
            <a:ext cx="864541" cy="606176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2030</a:t>
            </a:r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년까지 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pPr algn="ctr"/>
            <a:r>
              <a:rPr lang="en-US" altLang="ko-KR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50% </a:t>
            </a:r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감축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에너지 사용량</a:t>
            </a:r>
            <a:endParaRPr lang="en-US" altLang="ko-KR" sz="700" b="1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온실가스</a:t>
            </a:r>
            <a:endParaRPr lang="en-US" altLang="ko-KR" sz="7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234" name="직사각형 233"/>
          <p:cNvSpPr/>
          <p:nvPr/>
        </p:nvSpPr>
        <p:spPr>
          <a:xfrm>
            <a:off x="2383244" y="6017164"/>
            <a:ext cx="883591" cy="606177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최우수 </a:t>
            </a:r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안전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공기업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중대사고 </a:t>
            </a:r>
            <a:r>
              <a:rPr lang="en-US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ZERO</a:t>
            </a: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고객만족 </a:t>
            </a:r>
            <a:r>
              <a:rPr lang="en-US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100%</a:t>
            </a:r>
            <a:endParaRPr lang="ko-KR" altLang="en-US" sz="7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235" name="직사각형 234"/>
          <p:cNvSpPr/>
          <p:nvPr/>
        </p:nvSpPr>
        <p:spPr>
          <a:xfrm>
            <a:off x="3375069" y="6020874"/>
            <a:ext cx="888154" cy="596931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윤리</a:t>
            </a:r>
            <a:r>
              <a:rPr lang="en-US" altLang="ko-KR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·</a:t>
            </a:r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인권 경영 </a:t>
            </a:r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선도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부정부패 </a:t>
            </a:r>
            <a:r>
              <a:rPr lang="en-US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ZERO</a:t>
            </a:r>
          </a:p>
          <a:p>
            <a:r>
              <a:rPr lang="ko-KR" altLang="ko-KR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•</a:t>
            </a:r>
            <a:r>
              <a:rPr lang="ko-KR" altLang="en-US" sz="700" b="1" kern="0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부패방지 최우수     </a:t>
            </a:r>
            <a:endParaRPr lang="en-US" altLang="ko-KR" sz="700" b="1" kern="0" dirty="0" smtClean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r>
              <a:rPr lang="en-US" altLang="ko-KR" sz="700" b="1" kern="0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 </a:t>
            </a:r>
            <a:r>
              <a:rPr lang="ko-KR" altLang="en-US" sz="7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공기업</a:t>
            </a:r>
            <a:endParaRPr lang="ko-KR" altLang="en-US" sz="7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236" name="직사각형 235"/>
          <p:cNvSpPr/>
          <p:nvPr/>
        </p:nvSpPr>
        <p:spPr>
          <a:xfrm>
            <a:off x="4375312" y="6021349"/>
            <a:ext cx="864541" cy="596456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혁신성과 제고</a:t>
            </a:r>
            <a:endParaRPr lang="ko-KR" altLang="en-US" sz="8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</p:txBody>
      </p:sp>
      <p:sp>
        <p:nvSpPr>
          <p:cNvPr id="237" name="직사각형 236"/>
          <p:cNvSpPr/>
          <p:nvPr/>
        </p:nvSpPr>
        <p:spPr>
          <a:xfrm>
            <a:off x="5364456" y="6017164"/>
            <a:ext cx="864541" cy="600641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경영수지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latin typeface="+mn-ea"/>
            </a:endParaRPr>
          </a:p>
          <a:p>
            <a:pPr algn="ctr"/>
            <a:r>
              <a:rPr lang="en-US" altLang="ko-KR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105% </a:t>
            </a:r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latin typeface="+mn-ea"/>
              </a:rPr>
              <a:t>달성</a:t>
            </a:r>
          </a:p>
        </p:txBody>
      </p:sp>
      <p:sp>
        <p:nvSpPr>
          <p:cNvPr id="243" name="자유형 242"/>
          <p:cNvSpPr/>
          <p:nvPr/>
        </p:nvSpPr>
        <p:spPr>
          <a:xfrm>
            <a:off x="1241545" y="6034105"/>
            <a:ext cx="166169" cy="554871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5" name="자유형 244"/>
          <p:cNvSpPr>
            <a:spLocks noChangeAspect="1"/>
          </p:cNvSpPr>
          <p:nvPr/>
        </p:nvSpPr>
        <p:spPr>
          <a:xfrm>
            <a:off x="516274" y="7181354"/>
            <a:ext cx="596979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solidFill>
            <a:srgbClr val="FF99CC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solidFill>
                  <a:schemeClr val="tx1"/>
                </a:solidFill>
                <a:latin typeface="+mn-ea"/>
              </a:rPr>
              <a:t>경영</a:t>
            </a:r>
            <a:endParaRPr lang="en-US" altLang="ko-KR" sz="1050" b="1" dirty="0"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1050" b="1" dirty="0" smtClean="0">
                <a:solidFill>
                  <a:schemeClr val="tx1"/>
                </a:solidFill>
                <a:latin typeface="+mn-ea"/>
              </a:rPr>
              <a:t>전략</a:t>
            </a:r>
            <a:endParaRPr lang="en-US" altLang="ko-KR" sz="105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57" name="자유형 256"/>
          <p:cNvSpPr/>
          <p:nvPr/>
        </p:nvSpPr>
        <p:spPr>
          <a:xfrm>
            <a:off x="1274942" y="7265222"/>
            <a:ext cx="138098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71" name="그룹 70"/>
          <p:cNvGrpSpPr/>
          <p:nvPr/>
        </p:nvGrpSpPr>
        <p:grpSpPr>
          <a:xfrm>
            <a:off x="2020319" y="1175922"/>
            <a:ext cx="3411988" cy="901559"/>
            <a:chOff x="-1423988" y="-1439939"/>
            <a:chExt cx="1423988" cy="901559"/>
          </a:xfrm>
        </p:grpSpPr>
        <p:sp>
          <p:nvSpPr>
            <p:cNvPr id="72" name="갈매기형 수장 71"/>
            <p:cNvSpPr/>
            <p:nvPr/>
          </p:nvSpPr>
          <p:spPr>
            <a:xfrm>
              <a:off x="-1423988" y="-1059080"/>
              <a:ext cx="1423988" cy="520700"/>
            </a:xfrm>
            <a:prstGeom prst="chevron">
              <a:avLst>
                <a:gd name="adj" fmla="val 30897"/>
              </a:avLst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latinLnBrk="0"/>
              <a:r>
                <a:rPr lang="ko-KR" altLang="en-US" sz="2200" b="1" dirty="0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+mj-ea"/>
                  <a:ea typeface="+mj-ea"/>
                </a:rPr>
                <a:t>경 영 전 </a:t>
              </a:r>
              <a:r>
                <a:rPr lang="ko-KR" altLang="en-US" sz="2200" b="1" dirty="0" err="1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+mj-ea"/>
                  <a:ea typeface="+mj-ea"/>
                </a:rPr>
                <a:t>략</a:t>
              </a:r>
              <a:r>
                <a:rPr lang="ko-KR" altLang="en-US" sz="2200" b="1" dirty="0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+mj-ea"/>
                  <a:ea typeface="+mj-ea"/>
                </a:rPr>
                <a:t> 체 계 도</a:t>
              </a:r>
              <a:endParaRPr lang="ko-KR" altLang="en-US" sz="2200" b="1" dirty="0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  <p:sp>
          <p:nvSpPr>
            <p:cNvPr id="73" name="직각 삼각형 7"/>
            <p:cNvSpPr/>
            <p:nvPr/>
          </p:nvSpPr>
          <p:spPr>
            <a:xfrm rot="19800000" flipH="1">
              <a:off x="-949530" y="-1439939"/>
              <a:ext cx="407743" cy="266625"/>
            </a:xfrm>
            <a:custGeom>
              <a:avLst/>
              <a:gdLst>
                <a:gd name="connsiteX0" fmla="*/ 0 w 323192"/>
                <a:gd name="connsiteY0" fmla="*/ 289224 h 289224"/>
                <a:gd name="connsiteX1" fmla="*/ 0 w 323192"/>
                <a:gd name="connsiteY1" fmla="*/ 0 h 289224"/>
                <a:gd name="connsiteX2" fmla="*/ 323192 w 323192"/>
                <a:gd name="connsiteY2" fmla="*/ 289224 h 289224"/>
                <a:gd name="connsiteX3" fmla="*/ 0 w 323192"/>
                <a:gd name="connsiteY3" fmla="*/ 289224 h 289224"/>
                <a:gd name="connsiteX0" fmla="*/ 0 w 407743"/>
                <a:gd name="connsiteY0" fmla="*/ 289224 h 289224"/>
                <a:gd name="connsiteX1" fmla="*/ 0 w 407743"/>
                <a:gd name="connsiteY1" fmla="*/ 0 h 289224"/>
                <a:gd name="connsiteX2" fmla="*/ 407743 w 407743"/>
                <a:gd name="connsiteY2" fmla="*/ 240409 h 289224"/>
                <a:gd name="connsiteX3" fmla="*/ 0 w 407743"/>
                <a:gd name="connsiteY3" fmla="*/ 289224 h 289224"/>
                <a:gd name="connsiteX0" fmla="*/ 0 w 407743"/>
                <a:gd name="connsiteY0" fmla="*/ 244493 h 244493"/>
                <a:gd name="connsiteX1" fmla="*/ 36824 w 407743"/>
                <a:gd name="connsiteY1" fmla="*/ 0 h 244493"/>
                <a:gd name="connsiteX2" fmla="*/ 407743 w 407743"/>
                <a:gd name="connsiteY2" fmla="*/ 195678 h 244493"/>
                <a:gd name="connsiteX3" fmla="*/ 0 w 407743"/>
                <a:gd name="connsiteY3" fmla="*/ 244493 h 244493"/>
                <a:gd name="connsiteX0" fmla="*/ 0 w 407743"/>
                <a:gd name="connsiteY0" fmla="*/ 266625 h 266625"/>
                <a:gd name="connsiteX1" fmla="*/ 32295 w 407743"/>
                <a:gd name="connsiteY1" fmla="*/ 0 h 266625"/>
                <a:gd name="connsiteX2" fmla="*/ 407743 w 407743"/>
                <a:gd name="connsiteY2" fmla="*/ 217810 h 266625"/>
                <a:gd name="connsiteX3" fmla="*/ 0 w 407743"/>
                <a:gd name="connsiteY3" fmla="*/ 266625 h 266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743" h="266625">
                  <a:moveTo>
                    <a:pt x="0" y="266625"/>
                  </a:moveTo>
                  <a:lnTo>
                    <a:pt x="32295" y="0"/>
                  </a:lnTo>
                  <a:lnTo>
                    <a:pt x="407743" y="217810"/>
                  </a:lnTo>
                  <a:lnTo>
                    <a:pt x="0" y="266625"/>
                  </a:lnTo>
                  <a:close/>
                </a:path>
              </a:pathLst>
            </a:cu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latinLnBrk="0"/>
              <a:endParaRPr lang="ko-KR" altLang="en-US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Rix고딕 M" panose="02020603020101020101" pitchFamily="18" charset="-127"/>
                <a:ea typeface="Rix고딕 M" panose="02020603020101020101" pitchFamily="18" charset="-127"/>
              </a:endParaRPr>
            </a:p>
          </p:txBody>
        </p:sp>
        <p:sp>
          <p:nvSpPr>
            <p:cNvPr id="74" name="직각 삼각형 73"/>
            <p:cNvSpPr/>
            <p:nvPr/>
          </p:nvSpPr>
          <p:spPr>
            <a:xfrm flipH="1">
              <a:off x="-1383507" y="-1294721"/>
              <a:ext cx="881063" cy="236538"/>
            </a:xfrm>
            <a:prstGeom prst="rtTriangl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 latinLnBrk="0"/>
              <a:endParaRPr lang="ko-KR" altLang="en-US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Rix고딕 M" panose="02020603020101020101" pitchFamily="18" charset="-127"/>
                <a:ea typeface="Rix고딕 M" panose="02020603020101020101" pitchFamily="18" charset="-127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36786" y="6546578"/>
            <a:ext cx="790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latin typeface="+mj-ea"/>
                <a:ea typeface="+mj-ea"/>
                <a:hlinkClick r:id="rId3"/>
              </a:rPr>
              <a:t>Business </a:t>
            </a:r>
            <a:r>
              <a:rPr lang="en-US" altLang="ko-KR" sz="800" b="1" dirty="0">
                <a:latin typeface="+mj-ea"/>
                <a:ea typeface="+mj-ea"/>
                <a:hlinkClick r:id="rId3"/>
              </a:rPr>
              <a:t>Objective</a:t>
            </a:r>
            <a:endParaRPr lang="ko-KR" altLang="en-US" sz="800" b="1" dirty="0">
              <a:latin typeface="+mj-ea"/>
              <a:ea typeface="+mj-ea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4317" y="7744175"/>
            <a:ext cx="718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u="sng" dirty="0" smtClean="0">
                <a:solidFill>
                  <a:srgbClr val="FF99CC"/>
                </a:solidFill>
                <a:latin typeface="+mj-ea"/>
                <a:ea typeface="+mj-ea"/>
              </a:rPr>
              <a:t>Business </a:t>
            </a:r>
            <a:r>
              <a:rPr lang="en-US" altLang="ko-KR" sz="800" b="1" u="sng" dirty="0">
                <a:solidFill>
                  <a:srgbClr val="FF99CC"/>
                </a:solidFill>
                <a:latin typeface="+mj-ea"/>
                <a:ea typeface="+mj-ea"/>
              </a:rPr>
              <a:t>S</a:t>
            </a:r>
            <a:r>
              <a:rPr lang="en-US" altLang="ko-KR" sz="800" b="1" u="sng" dirty="0" smtClean="0">
                <a:solidFill>
                  <a:srgbClr val="FF99CC"/>
                </a:solidFill>
                <a:latin typeface="+mj-ea"/>
                <a:ea typeface="+mj-ea"/>
              </a:rPr>
              <a:t>trategy</a:t>
            </a:r>
            <a:endParaRPr lang="ko-KR" altLang="en-US" sz="800" b="1" u="sng" dirty="0">
              <a:solidFill>
                <a:srgbClr val="FF99CC"/>
              </a:solidFill>
              <a:latin typeface="+mj-ea"/>
              <a:ea typeface="+mj-ea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452090" y="2471340"/>
            <a:ext cx="36314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u="sng" dirty="0" smtClean="0">
                <a:solidFill>
                  <a:schemeClr val="accent5"/>
                </a:solidFill>
                <a:latin typeface="+mn-ea"/>
              </a:rPr>
              <a:t>Mission – </a:t>
            </a:r>
            <a:r>
              <a:rPr lang="ko-KR" altLang="en-US" sz="800" b="1" u="sng" dirty="0" smtClean="0">
                <a:solidFill>
                  <a:schemeClr val="accent5"/>
                </a:solidFill>
                <a:latin typeface="+mn-ea"/>
              </a:rPr>
              <a:t>공단의 존재 이유</a:t>
            </a:r>
            <a:endParaRPr lang="ko-KR" altLang="en-US" sz="800" b="1" u="sng" dirty="0">
              <a:solidFill>
                <a:schemeClr val="accent5"/>
              </a:solidFill>
              <a:latin typeface="+mn-ea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74000" y="3347625"/>
            <a:ext cx="36314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u="sng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Vision – </a:t>
            </a:r>
            <a:r>
              <a:rPr lang="ko-KR" altLang="en-US" sz="800" b="1" u="sng" dirty="0" smtClean="0">
                <a:solidFill>
                  <a:schemeClr val="accent4">
                    <a:lumMod val="75000"/>
                  </a:schemeClr>
                </a:solidFill>
                <a:latin typeface="+mn-ea"/>
              </a:rPr>
              <a:t>공단 운영의 방향성과 지향점</a:t>
            </a:r>
            <a:endParaRPr lang="ko-KR" altLang="en-US" sz="800" b="1" u="sng" dirty="0">
              <a:solidFill>
                <a:schemeClr val="accent4">
                  <a:lumMod val="75000"/>
                </a:schemeClr>
              </a:solidFill>
              <a:latin typeface="+mn-ea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88757" y="782063"/>
            <a:ext cx="6316579" cy="833788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89" name="다이어그램 88"/>
          <p:cNvGraphicFramePr/>
          <p:nvPr/>
        </p:nvGraphicFramePr>
        <p:xfrm>
          <a:off x="495300" y="2484120"/>
          <a:ext cx="769620" cy="69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0" name="다이어그램 89"/>
          <p:cNvGraphicFramePr/>
          <p:nvPr/>
        </p:nvGraphicFramePr>
        <p:xfrm>
          <a:off x="510540" y="3383280"/>
          <a:ext cx="769620" cy="69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2" name="위쪽 리본 91"/>
          <p:cNvSpPr/>
          <p:nvPr/>
        </p:nvSpPr>
        <p:spPr>
          <a:xfrm>
            <a:off x="1089660" y="499872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b="1" dirty="0" smtClean="0">
                <a:solidFill>
                  <a:srgbClr val="00B050"/>
                </a:solidFill>
              </a:rPr>
              <a:t>E</a:t>
            </a:r>
            <a:r>
              <a:rPr lang="en-US" altLang="ko-KR" b="1" dirty="0" smtClean="0">
                <a:solidFill>
                  <a:srgbClr val="FF0000"/>
                </a:solidFill>
              </a:rPr>
              <a:t>S</a:t>
            </a:r>
            <a:r>
              <a:rPr lang="en-US" altLang="ko-KR" b="1" dirty="0" smtClean="0">
                <a:solidFill>
                  <a:srgbClr val="0070C0"/>
                </a:solidFill>
              </a:rPr>
              <a:t>G</a:t>
            </a:r>
          </a:p>
        </p:txBody>
      </p:sp>
      <p:sp>
        <p:nvSpPr>
          <p:cNvPr id="97" name="위쪽 리본 96"/>
          <p:cNvSpPr/>
          <p:nvPr/>
        </p:nvSpPr>
        <p:spPr>
          <a:xfrm>
            <a:off x="3345180" y="500634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/>
              <a:t>혁신</a:t>
            </a:r>
          </a:p>
        </p:txBody>
      </p:sp>
      <p:sp>
        <p:nvSpPr>
          <p:cNvPr id="98" name="위쪽 리본 97"/>
          <p:cNvSpPr/>
          <p:nvPr/>
        </p:nvSpPr>
        <p:spPr>
          <a:xfrm>
            <a:off x="5631180" y="501396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/>
              <a:t>효율</a:t>
            </a:r>
          </a:p>
        </p:txBody>
      </p:sp>
      <p:sp>
        <p:nvSpPr>
          <p:cNvPr id="47" name="직사각형 46"/>
          <p:cNvSpPr/>
          <p:nvPr/>
        </p:nvSpPr>
        <p:spPr>
          <a:xfrm>
            <a:off x="1410465" y="7129267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소비자 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중</a:t>
            </a:r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심경영</a:t>
            </a:r>
            <a:endParaRPr lang="ko-KR" altLang="en-US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48" name="직사각형 47"/>
          <p:cNvSpPr/>
          <p:nvPr/>
        </p:nvSpPr>
        <p:spPr>
          <a:xfrm>
            <a:off x="2390383" y="7129267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주민참여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약자배려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49" name="직사각형 48"/>
          <p:cNvSpPr/>
          <p:nvPr/>
        </p:nvSpPr>
        <p:spPr>
          <a:xfrm>
            <a:off x="3383280" y="7130082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비용절감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수입증대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0" name="직사각형 49"/>
          <p:cNvSpPr/>
          <p:nvPr/>
        </p:nvSpPr>
        <p:spPr>
          <a:xfrm>
            <a:off x="4375371" y="7134741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시설관리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체적화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1" name="직사각형 50"/>
          <p:cNvSpPr/>
          <p:nvPr/>
        </p:nvSpPr>
        <p:spPr>
          <a:xfrm>
            <a:off x="5344078" y="7129267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감사기능 강화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2" name="직사각형 51"/>
          <p:cNvSpPr/>
          <p:nvPr/>
        </p:nvSpPr>
        <p:spPr>
          <a:xfrm>
            <a:off x="1412772" y="7686004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노사상생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3" name="직사각형 52"/>
          <p:cNvSpPr/>
          <p:nvPr/>
        </p:nvSpPr>
        <p:spPr>
          <a:xfrm>
            <a:off x="2390383" y="7686004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일자리 </a:t>
            </a:r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확대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4" name="직사각형 53"/>
          <p:cNvSpPr/>
          <p:nvPr/>
        </p:nvSpPr>
        <p:spPr>
          <a:xfrm>
            <a:off x="3379215" y="7686004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업무혁신</a:t>
            </a:r>
            <a:endParaRPr lang="ko-KR" altLang="en-US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5" name="직사각형 54"/>
          <p:cNvSpPr/>
          <p:nvPr/>
        </p:nvSpPr>
        <p:spPr>
          <a:xfrm>
            <a:off x="5339526" y="7680962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인권개선</a:t>
            </a:r>
            <a:endParaRPr lang="en-US" altLang="ko-KR" sz="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  <p:sp>
        <p:nvSpPr>
          <p:cNvPr id="56" name="직사각형 55"/>
          <p:cNvSpPr/>
          <p:nvPr/>
        </p:nvSpPr>
        <p:spPr>
          <a:xfrm>
            <a:off x="4372750" y="7682998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무사고</a:t>
            </a:r>
            <a:r>
              <a:rPr lang="en-US" altLang="ko-KR" sz="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 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/>
                </a:solidFill>
                <a:latin typeface="+mn-ea"/>
              </a:rPr>
              <a:t>무재해</a:t>
            </a:r>
            <a:endParaRPr lang="en-US" altLang="ko-KR" sz="800" b="1" dirty="0" smtClean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50008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자유형 18"/>
          <p:cNvSpPr/>
          <p:nvPr/>
        </p:nvSpPr>
        <p:spPr>
          <a:xfrm>
            <a:off x="1342420" y="2524305"/>
            <a:ext cx="166169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 rot="10800000" flipV="1">
            <a:off x="1525399" y="2656353"/>
            <a:ext cx="4617767" cy="344572"/>
          </a:xfrm>
          <a:prstGeom prst="roundRect">
            <a:avLst>
              <a:gd name="adj" fmla="val 1876"/>
            </a:avLst>
          </a:prstGeom>
          <a:solidFill>
            <a:schemeClr val="bg1"/>
          </a:solidFill>
          <a:ln w="12700" cap="rnd">
            <a:solidFill>
              <a:srgbClr val="DDDDDD"/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ko-KR" altLang="en-US" sz="1200" b="1" dirty="0" smtClean="0">
                <a:solidFill>
                  <a:prstClr val="black"/>
                </a:solidFill>
              </a:rPr>
              <a:t>노원구 발전과 구민의 복리증진에 기여하는 공단</a:t>
            </a:r>
            <a:endParaRPr lang="ko-KR" altLang="en-US" sz="1200" b="1" dirty="0">
              <a:solidFill>
                <a:prstClr val="black"/>
              </a:solidFill>
            </a:endParaRPr>
          </a:p>
        </p:txBody>
      </p:sp>
      <p:sp>
        <p:nvSpPr>
          <p:cNvPr id="14" name="모서리가 둥근 직사각형 13"/>
          <p:cNvSpPr/>
          <p:nvPr/>
        </p:nvSpPr>
        <p:spPr>
          <a:xfrm rot="10800000" flipV="1">
            <a:off x="1525399" y="3532951"/>
            <a:ext cx="4617767" cy="344572"/>
          </a:xfrm>
          <a:prstGeom prst="roundRect">
            <a:avLst>
              <a:gd name="adj" fmla="val 1876"/>
            </a:avLst>
          </a:prstGeom>
          <a:solidFill>
            <a:schemeClr val="bg1"/>
          </a:solidFill>
          <a:ln w="12700" cap="rnd">
            <a:solidFill>
              <a:srgbClr val="DDDDDD"/>
            </a:solidFill>
            <a:tailEnd type="none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ko-KR" altLang="en-US" sz="1200" b="1" dirty="0" smtClean="0">
                <a:solidFill>
                  <a:srgbClr val="ED7D31"/>
                </a:solidFill>
              </a:rPr>
              <a:t>친절한 공단</a:t>
            </a:r>
            <a:r>
              <a:rPr lang="en-US" altLang="ko-KR" sz="1200" b="1" dirty="0" smtClean="0">
                <a:solidFill>
                  <a:srgbClr val="ED7D31"/>
                </a:solidFill>
              </a:rPr>
              <a:t>,</a:t>
            </a:r>
            <a:r>
              <a:rPr lang="ko-KR" altLang="en-US" sz="1200" b="1" dirty="0" smtClean="0">
                <a:solidFill>
                  <a:prstClr val="black"/>
                </a:solidFill>
              </a:rPr>
              <a:t> </a:t>
            </a:r>
            <a:r>
              <a:rPr lang="ko-KR" altLang="en-US" sz="1200" b="1" dirty="0" smtClean="0">
                <a:solidFill>
                  <a:srgbClr val="4472C4"/>
                </a:solidFill>
              </a:rPr>
              <a:t>안전한 노원</a:t>
            </a:r>
            <a:r>
              <a:rPr lang="en-US" altLang="ko-KR" sz="1200" b="1" dirty="0" smtClean="0">
                <a:solidFill>
                  <a:srgbClr val="4472C4"/>
                </a:solidFill>
              </a:rPr>
              <a:t>,</a:t>
            </a:r>
            <a:r>
              <a:rPr lang="ko-KR" altLang="en-US" sz="1200" b="1" dirty="0" smtClean="0">
                <a:solidFill>
                  <a:prstClr val="black"/>
                </a:solidFill>
              </a:rPr>
              <a:t> </a:t>
            </a:r>
            <a:r>
              <a:rPr lang="ko-KR" altLang="en-US" sz="1200" b="1" dirty="0" smtClean="0">
                <a:solidFill>
                  <a:srgbClr val="00B050"/>
                </a:solidFill>
              </a:rPr>
              <a:t>구민과 함께</a:t>
            </a:r>
            <a:r>
              <a:rPr lang="ko-KR" altLang="en-US" sz="1200" b="1" dirty="0" smtClean="0">
                <a:solidFill>
                  <a:prstClr val="black"/>
                </a:solidFill>
              </a:rPr>
              <a:t>  </a:t>
            </a:r>
            <a:r>
              <a:rPr lang="en-US" altLang="ko-KR" sz="1200" b="1" dirty="0" smtClean="0">
                <a:solidFill>
                  <a:prstClr val="black"/>
                </a:solidFill>
              </a:rPr>
              <a:t>1</a:t>
            </a:r>
            <a:r>
              <a:rPr lang="ko-KR" altLang="en-US" sz="1200" b="1" dirty="0" smtClean="0">
                <a:solidFill>
                  <a:prstClr val="black"/>
                </a:solidFill>
              </a:rPr>
              <a:t>등 공기업</a:t>
            </a:r>
            <a:r>
              <a:rPr lang="en-US" altLang="ko-KR" sz="1200" b="1" dirty="0" smtClean="0">
                <a:solidFill>
                  <a:prstClr val="black"/>
                </a:solidFill>
              </a:rPr>
              <a:t>!</a:t>
            </a:r>
            <a:endParaRPr lang="ko-KR" altLang="en-US" sz="1200" b="1" dirty="0">
              <a:solidFill>
                <a:prstClr val="black"/>
              </a:solidFill>
            </a:endParaRPr>
          </a:p>
        </p:txBody>
      </p:sp>
      <p:sp>
        <p:nvSpPr>
          <p:cNvPr id="20" name="자유형 19"/>
          <p:cNvSpPr/>
          <p:nvPr/>
        </p:nvSpPr>
        <p:spPr>
          <a:xfrm>
            <a:off x="1342420" y="3410336"/>
            <a:ext cx="166169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20" name="TextBox 119"/>
          <p:cNvSpPr txBox="1"/>
          <p:nvPr/>
        </p:nvSpPr>
        <p:spPr>
          <a:xfrm>
            <a:off x="1162486" y="5124151"/>
            <a:ext cx="63057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친절</a:t>
            </a:r>
            <a:endParaRPr lang="ko-KR" altLang="en-US" sz="800" b="1" dirty="0">
              <a:solidFill>
                <a:prstClr val="black"/>
              </a:solidFill>
            </a:endParaRPr>
          </a:p>
        </p:txBody>
      </p:sp>
      <p:sp>
        <p:nvSpPr>
          <p:cNvPr id="133" name="자유형 132"/>
          <p:cNvSpPr>
            <a:spLocks noChangeAspect="1"/>
          </p:cNvSpPr>
          <p:nvPr/>
        </p:nvSpPr>
        <p:spPr>
          <a:xfrm>
            <a:off x="3214870" y="4241455"/>
            <a:ext cx="1048896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경영 핵심가치</a:t>
            </a:r>
            <a:endParaRPr lang="en-US" altLang="ko-KR" sz="105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Core Value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39" name="자유형 138"/>
          <p:cNvSpPr/>
          <p:nvPr/>
        </p:nvSpPr>
        <p:spPr>
          <a:xfrm>
            <a:off x="1449801" y="4513792"/>
            <a:ext cx="4556175" cy="298467"/>
          </a:xfrm>
          <a:custGeom>
            <a:avLst/>
            <a:gdLst>
              <a:gd name="connsiteX0" fmla="*/ 0 w 4556175"/>
              <a:gd name="connsiteY0" fmla="*/ 1 h 298467"/>
              <a:gd name="connsiteX1" fmla="*/ 22859 w 4556175"/>
              <a:gd name="connsiteY1" fmla="*/ 1 h 298467"/>
              <a:gd name="connsiteX2" fmla="*/ 45719 w 4556175"/>
              <a:gd name="connsiteY2" fmla="*/ 1 h 298467"/>
              <a:gd name="connsiteX3" fmla="*/ 1721524 w 4556175"/>
              <a:gd name="connsiteY3" fmla="*/ 1 h 298467"/>
              <a:gd name="connsiteX4" fmla="*/ 1721524 w 4556175"/>
              <a:gd name="connsiteY4" fmla="*/ 45720 h 298467"/>
              <a:gd name="connsiteX5" fmla="*/ 45719 w 4556175"/>
              <a:gd name="connsiteY5" fmla="*/ 45720 h 298467"/>
              <a:gd name="connsiteX6" fmla="*/ 45719 w 4556175"/>
              <a:gd name="connsiteY6" fmla="*/ 298467 h 298467"/>
              <a:gd name="connsiteX7" fmla="*/ 0 w 4556175"/>
              <a:gd name="connsiteY7" fmla="*/ 298467 h 298467"/>
              <a:gd name="connsiteX8" fmla="*/ 2857510 w 4556175"/>
              <a:gd name="connsiteY8" fmla="*/ 0 h 298467"/>
              <a:gd name="connsiteX9" fmla="*/ 4556175 w 4556175"/>
              <a:gd name="connsiteY9" fmla="*/ 0 h 298467"/>
              <a:gd name="connsiteX10" fmla="*/ 4556175 w 4556175"/>
              <a:gd name="connsiteY10" fmla="*/ 1 h 298467"/>
              <a:gd name="connsiteX11" fmla="*/ 4556175 w 4556175"/>
              <a:gd name="connsiteY11" fmla="*/ 45719 h 298467"/>
              <a:gd name="connsiteX12" fmla="*/ 4556175 w 4556175"/>
              <a:gd name="connsiteY12" fmla="*/ 298467 h 298467"/>
              <a:gd name="connsiteX13" fmla="*/ 4510456 w 4556175"/>
              <a:gd name="connsiteY13" fmla="*/ 298467 h 298467"/>
              <a:gd name="connsiteX14" fmla="*/ 4510456 w 4556175"/>
              <a:gd name="connsiteY14" fmla="*/ 45719 h 298467"/>
              <a:gd name="connsiteX15" fmla="*/ 2857510 w 4556175"/>
              <a:gd name="connsiteY15" fmla="*/ 45719 h 2984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4556175" h="298467">
                <a:moveTo>
                  <a:pt x="0" y="1"/>
                </a:moveTo>
                <a:lnTo>
                  <a:pt x="22859" y="1"/>
                </a:lnTo>
                <a:lnTo>
                  <a:pt x="45719" y="1"/>
                </a:lnTo>
                <a:lnTo>
                  <a:pt x="1721524" y="1"/>
                </a:lnTo>
                <a:lnTo>
                  <a:pt x="1721524" y="45720"/>
                </a:lnTo>
                <a:lnTo>
                  <a:pt x="45719" y="45720"/>
                </a:lnTo>
                <a:lnTo>
                  <a:pt x="45719" y="298467"/>
                </a:lnTo>
                <a:lnTo>
                  <a:pt x="0" y="298467"/>
                </a:lnTo>
                <a:close/>
                <a:moveTo>
                  <a:pt x="2857510" y="0"/>
                </a:moveTo>
                <a:lnTo>
                  <a:pt x="4556175" y="0"/>
                </a:lnTo>
                <a:lnTo>
                  <a:pt x="4556175" y="1"/>
                </a:lnTo>
                <a:lnTo>
                  <a:pt x="4556175" y="45719"/>
                </a:lnTo>
                <a:lnTo>
                  <a:pt x="4556175" y="298467"/>
                </a:lnTo>
                <a:lnTo>
                  <a:pt x="4510456" y="298467"/>
                </a:lnTo>
                <a:lnTo>
                  <a:pt x="4510456" y="45719"/>
                </a:lnTo>
                <a:lnTo>
                  <a:pt x="2857510" y="45719"/>
                </a:lnTo>
                <a:close/>
              </a:path>
            </a:pathLst>
          </a:cu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140" name="TextBox 139"/>
          <p:cNvSpPr txBox="1"/>
          <p:nvPr/>
        </p:nvSpPr>
        <p:spPr>
          <a:xfrm>
            <a:off x="1125403" y="5548523"/>
            <a:ext cx="79031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Kindness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1" name="TextBox 140"/>
          <p:cNvSpPr txBox="1"/>
          <p:nvPr/>
        </p:nvSpPr>
        <p:spPr>
          <a:xfrm>
            <a:off x="2125980" y="5548523"/>
            <a:ext cx="586817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Safety</a:t>
            </a:r>
            <a:endParaRPr lang="ko-KR" altLang="en-US" sz="7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endParaRPr lang="ko-KR" altLang="en-US" sz="7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2" name="TextBox 141"/>
          <p:cNvSpPr txBox="1"/>
          <p:nvPr/>
        </p:nvSpPr>
        <p:spPr>
          <a:xfrm>
            <a:off x="2901968" y="5544045"/>
            <a:ext cx="862312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Responsibility</a:t>
            </a:r>
            <a:endParaRPr lang="ko-KR" altLang="en-US" sz="7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endParaRPr lang="ko-KR" altLang="en-US" sz="7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3" name="TextBox 142"/>
          <p:cNvSpPr txBox="1"/>
          <p:nvPr/>
        </p:nvSpPr>
        <p:spPr>
          <a:xfrm>
            <a:off x="3886131" y="5554808"/>
            <a:ext cx="6531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Embrace</a:t>
            </a:r>
            <a:endParaRPr lang="ko-KR" altLang="en-US" sz="7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4" name="TextBox 143"/>
          <p:cNvSpPr txBox="1"/>
          <p:nvPr/>
        </p:nvSpPr>
        <p:spPr>
          <a:xfrm>
            <a:off x="4754880" y="5550331"/>
            <a:ext cx="74676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Innovation</a:t>
            </a:r>
            <a:endParaRPr lang="ko-KR" altLang="en-US" sz="7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endParaRPr lang="ko-KR" altLang="en-US" sz="7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145" name="TextBox 144"/>
          <p:cNvSpPr txBox="1"/>
          <p:nvPr/>
        </p:nvSpPr>
        <p:spPr>
          <a:xfrm>
            <a:off x="5737860" y="5522995"/>
            <a:ext cx="5861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Ethics</a:t>
            </a:r>
            <a:endParaRPr lang="ko-KR" altLang="en-US" sz="700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endParaRPr lang="ko-KR" altLang="en-US" sz="7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03" name="자유형 202"/>
          <p:cNvSpPr>
            <a:spLocks noChangeAspect="1"/>
          </p:cNvSpPr>
          <p:nvPr/>
        </p:nvSpPr>
        <p:spPr>
          <a:xfrm>
            <a:off x="522199" y="6007048"/>
            <a:ext cx="596979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경영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목표</a:t>
            </a:r>
            <a:endParaRPr lang="en-US" altLang="ko-KR" b="1" dirty="0" smtClean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17" name="타원 216"/>
          <p:cNvSpPr/>
          <p:nvPr/>
        </p:nvSpPr>
        <p:spPr>
          <a:xfrm>
            <a:off x="624840" y="1287856"/>
            <a:ext cx="1219200" cy="805647"/>
          </a:xfrm>
          <a:prstGeom prst="ellipse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18" name="타원 217"/>
          <p:cNvSpPr/>
          <p:nvPr/>
        </p:nvSpPr>
        <p:spPr>
          <a:xfrm>
            <a:off x="1150072" y="1186727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19" name="TextBox 218"/>
          <p:cNvSpPr txBox="1"/>
          <p:nvPr/>
        </p:nvSpPr>
        <p:spPr>
          <a:xfrm>
            <a:off x="1031906" y="1018630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친절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0" name="타원 219"/>
          <p:cNvSpPr/>
          <p:nvPr/>
        </p:nvSpPr>
        <p:spPr>
          <a:xfrm>
            <a:off x="1698200" y="1408928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21" name="TextBox 220"/>
          <p:cNvSpPr txBox="1"/>
          <p:nvPr/>
        </p:nvSpPr>
        <p:spPr>
          <a:xfrm>
            <a:off x="1762057" y="1269044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책임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2" name="타원 221"/>
          <p:cNvSpPr/>
          <p:nvPr/>
        </p:nvSpPr>
        <p:spPr>
          <a:xfrm>
            <a:off x="1705550" y="1821348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23" name="TextBox 222"/>
          <p:cNvSpPr txBox="1"/>
          <p:nvPr/>
        </p:nvSpPr>
        <p:spPr>
          <a:xfrm>
            <a:off x="1777853" y="1959867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포용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4" name="타원 223"/>
          <p:cNvSpPr/>
          <p:nvPr/>
        </p:nvSpPr>
        <p:spPr>
          <a:xfrm>
            <a:off x="1171278" y="2033878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25" name="TextBox 224"/>
          <p:cNvSpPr txBox="1"/>
          <p:nvPr/>
        </p:nvSpPr>
        <p:spPr>
          <a:xfrm>
            <a:off x="1054787" y="2191387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안전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26" name="타원 225"/>
          <p:cNvSpPr/>
          <p:nvPr/>
        </p:nvSpPr>
        <p:spPr>
          <a:xfrm>
            <a:off x="599466" y="1407555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27" name="TextBox 226"/>
          <p:cNvSpPr txBox="1"/>
          <p:nvPr/>
        </p:nvSpPr>
        <p:spPr>
          <a:xfrm>
            <a:off x="289068" y="1304094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혁신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0" name="타원 229"/>
          <p:cNvSpPr/>
          <p:nvPr/>
        </p:nvSpPr>
        <p:spPr>
          <a:xfrm>
            <a:off x="616644" y="1826121"/>
            <a:ext cx="153520" cy="160584"/>
          </a:xfrm>
          <a:prstGeom prst="ellipse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prstClr val="white"/>
              </a:solidFill>
            </a:endParaRPr>
          </a:p>
        </p:txBody>
      </p:sp>
      <p:sp>
        <p:nvSpPr>
          <p:cNvPr id="231" name="TextBox 230"/>
          <p:cNvSpPr txBox="1"/>
          <p:nvPr/>
        </p:nvSpPr>
        <p:spPr>
          <a:xfrm>
            <a:off x="327263" y="1958011"/>
            <a:ext cx="38985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윤리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3" name="직사각형 232"/>
          <p:cNvSpPr/>
          <p:nvPr/>
        </p:nvSpPr>
        <p:spPr>
          <a:xfrm>
            <a:off x="1464269" y="6140359"/>
            <a:ext cx="864541" cy="363970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고객만족도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en-US" altLang="ko-KR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90</a:t>
            </a:r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점 이상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4" name="직사각형 233"/>
          <p:cNvSpPr/>
          <p:nvPr/>
        </p:nvSpPr>
        <p:spPr>
          <a:xfrm>
            <a:off x="2452207" y="6145431"/>
            <a:ext cx="864541" cy="363970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사회적가치</a:t>
            </a:r>
            <a:endParaRPr lang="en-US" altLang="ko-KR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실현</a:t>
            </a:r>
          </a:p>
        </p:txBody>
      </p:sp>
      <p:sp>
        <p:nvSpPr>
          <p:cNvPr id="235" name="직사각형 234"/>
          <p:cNvSpPr/>
          <p:nvPr/>
        </p:nvSpPr>
        <p:spPr>
          <a:xfrm>
            <a:off x="3439182" y="6142792"/>
            <a:ext cx="864541" cy="363970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경영수지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en-US" altLang="ko-KR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105% </a:t>
            </a:r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달성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6" name="직사각형 235"/>
          <p:cNvSpPr/>
          <p:nvPr/>
        </p:nvSpPr>
        <p:spPr>
          <a:xfrm>
            <a:off x="4426157" y="6140359"/>
            <a:ext cx="864541" cy="363970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안전사고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en-US" altLang="ko-KR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Zero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37" name="직사각형 236"/>
          <p:cNvSpPr/>
          <p:nvPr/>
        </p:nvSpPr>
        <p:spPr>
          <a:xfrm>
            <a:off x="5394936" y="6140359"/>
            <a:ext cx="864541" cy="363970"/>
          </a:xfrm>
          <a:prstGeom prst="rect">
            <a:avLst/>
          </a:prstGeom>
          <a:solidFill>
            <a:srgbClr val="008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부패방지평가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rPr>
              <a:t>최우수 달성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white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3" name="자유형 242"/>
          <p:cNvSpPr/>
          <p:nvPr/>
        </p:nvSpPr>
        <p:spPr>
          <a:xfrm>
            <a:off x="1342420" y="6017165"/>
            <a:ext cx="166169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sp>
        <p:nvSpPr>
          <p:cNvPr id="245" name="자유형 244"/>
          <p:cNvSpPr>
            <a:spLocks noChangeAspect="1"/>
          </p:cNvSpPr>
          <p:nvPr/>
        </p:nvSpPr>
        <p:spPr>
          <a:xfrm>
            <a:off x="516274" y="7181354"/>
            <a:ext cx="596979" cy="596931"/>
          </a:xfrm>
          <a:custGeom>
            <a:avLst/>
            <a:gdLst>
              <a:gd name="connsiteX0" fmla="*/ 1307637 w 3295538"/>
              <a:gd name="connsiteY0" fmla="*/ 3078852 h 3295273"/>
              <a:gd name="connsiteX1" fmla="*/ 1360050 w 3295538"/>
              <a:gd name="connsiteY1" fmla="*/ 3091808 h 3295273"/>
              <a:gd name="connsiteX2" fmla="*/ 1497238 w 3295538"/>
              <a:gd name="connsiteY2" fmla="*/ 3112307 h 3295273"/>
              <a:gd name="connsiteX3" fmla="*/ 1605886 w 3295538"/>
              <a:gd name="connsiteY3" fmla="*/ 3117793 h 3295273"/>
              <a:gd name="connsiteX4" fmla="*/ 1605886 w 3295538"/>
              <a:gd name="connsiteY4" fmla="*/ 3295273 h 3295273"/>
              <a:gd name="connsiteX5" fmla="*/ 1479092 w 3295538"/>
              <a:gd name="connsiteY5" fmla="*/ 3288871 h 3295273"/>
              <a:gd name="connsiteX6" fmla="*/ 1325366 w 3295538"/>
              <a:gd name="connsiteY6" fmla="*/ 3265901 h 3295273"/>
              <a:gd name="connsiteX7" fmla="*/ 1261732 w 3295538"/>
              <a:gd name="connsiteY7" fmla="*/ 3250171 h 3295273"/>
              <a:gd name="connsiteX8" fmla="*/ 1987550 w 3295538"/>
              <a:gd name="connsiteY8" fmla="*/ 3077539 h 3295273"/>
              <a:gd name="connsiteX9" fmla="*/ 2033956 w 3295538"/>
              <a:gd name="connsiteY9" fmla="*/ 3250728 h 3295273"/>
              <a:gd name="connsiteX10" fmla="*/ 1948468 w 3295538"/>
              <a:gd name="connsiteY10" fmla="*/ 3270049 h 3295273"/>
              <a:gd name="connsiteX11" fmla="*/ 1816447 w 3295538"/>
              <a:gd name="connsiteY11" fmla="*/ 3288871 h 3295273"/>
              <a:gd name="connsiteX12" fmla="*/ 1689652 w 3295538"/>
              <a:gd name="connsiteY12" fmla="*/ 3295273 h 3295273"/>
              <a:gd name="connsiteX13" fmla="*/ 1689652 w 3295538"/>
              <a:gd name="connsiteY13" fmla="*/ 3117793 h 3295273"/>
              <a:gd name="connsiteX14" fmla="*/ 1798300 w 3295538"/>
              <a:gd name="connsiteY14" fmla="*/ 3112307 h 3295273"/>
              <a:gd name="connsiteX15" fmla="*/ 949495 w 3295538"/>
              <a:gd name="connsiteY15" fmla="*/ 2940849 h 3295273"/>
              <a:gd name="connsiteX16" fmla="*/ 1099579 w 3295538"/>
              <a:gd name="connsiteY16" fmla="*/ 3014466 h 3295273"/>
              <a:gd name="connsiteX17" fmla="*/ 1226328 w 3295538"/>
              <a:gd name="connsiteY17" fmla="*/ 3058654 h 3295273"/>
              <a:gd name="connsiteX18" fmla="*/ 1180398 w 3295538"/>
              <a:gd name="connsiteY18" fmla="*/ 3230065 h 3295273"/>
              <a:gd name="connsiteX19" fmla="*/ 1176606 w 3295538"/>
              <a:gd name="connsiteY19" fmla="*/ 3229128 h 3295273"/>
              <a:gd name="connsiteX20" fmla="*/ 930281 w 3295538"/>
              <a:gd name="connsiteY20" fmla="*/ 3133617 h 3295273"/>
              <a:gd name="connsiteX21" fmla="*/ 861474 w 3295538"/>
              <a:gd name="connsiteY21" fmla="*/ 3093307 h 3295273"/>
              <a:gd name="connsiteX22" fmla="*/ 2345252 w 3295538"/>
              <a:gd name="connsiteY22" fmla="*/ 2939477 h 3295273"/>
              <a:gd name="connsiteX23" fmla="*/ 2433767 w 3295538"/>
              <a:gd name="connsiteY23" fmla="*/ 3092790 h 3295273"/>
              <a:gd name="connsiteX24" fmla="*/ 2321363 w 3295538"/>
              <a:gd name="connsiteY24" fmla="*/ 3154057 h 3295273"/>
              <a:gd name="connsiteX25" fmla="*/ 2114493 w 3295538"/>
              <a:gd name="connsiteY25" fmla="*/ 3227651 h 3295273"/>
              <a:gd name="connsiteX26" fmla="*/ 2068542 w 3295538"/>
              <a:gd name="connsiteY26" fmla="*/ 3056158 h 3295273"/>
              <a:gd name="connsiteX27" fmla="*/ 2248897 w 3295538"/>
              <a:gd name="connsiteY27" fmla="*/ 2991997 h 3295273"/>
              <a:gd name="connsiteX28" fmla="*/ 2657741 w 3295538"/>
              <a:gd name="connsiteY28" fmla="*/ 2716840 h 3295273"/>
              <a:gd name="connsiteX29" fmla="*/ 2783075 w 3295538"/>
              <a:gd name="connsiteY29" fmla="*/ 2842173 h 3295273"/>
              <a:gd name="connsiteX30" fmla="*/ 2748443 w 3295538"/>
              <a:gd name="connsiteY30" fmla="*/ 2876558 h 3295273"/>
              <a:gd name="connsiteX31" fmla="*/ 2546352 w 3295538"/>
              <a:gd name="connsiteY31" fmla="*/ 3031424 h 3295273"/>
              <a:gd name="connsiteX32" fmla="*/ 2507339 w 3295538"/>
              <a:gd name="connsiteY32" fmla="*/ 3052689 h 3295273"/>
              <a:gd name="connsiteX33" fmla="*/ 2418824 w 3295538"/>
              <a:gd name="connsiteY33" fmla="*/ 2899376 h 3295273"/>
              <a:gd name="connsiteX34" fmla="*/ 2449683 w 3295538"/>
              <a:gd name="connsiteY34" fmla="*/ 2882556 h 3295273"/>
              <a:gd name="connsiteX35" fmla="*/ 2630033 w 3295538"/>
              <a:gd name="connsiteY35" fmla="*/ 2744351 h 3295273"/>
              <a:gd name="connsiteX36" fmla="*/ 637953 w 3295538"/>
              <a:gd name="connsiteY36" fmla="*/ 2716684 h 3295273"/>
              <a:gd name="connsiteX37" fmla="*/ 726692 w 3295538"/>
              <a:gd name="connsiteY37" fmla="*/ 2796269 h 3295273"/>
              <a:gd name="connsiteX38" fmla="*/ 876599 w 3295538"/>
              <a:gd name="connsiteY38" fmla="*/ 2899577 h 3295273"/>
              <a:gd name="connsiteX39" fmla="*/ 789196 w 3295538"/>
              <a:gd name="connsiteY39" fmla="*/ 3050964 h 3295273"/>
              <a:gd name="connsiteX40" fmla="*/ 704917 w 3295538"/>
              <a:gd name="connsiteY40" fmla="*/ 3001589 h 3295273"/>
              <a:gd name="connsiteX41" fmla="*/ 551854 w 3295538"/>
              <a:gd name="connsiteY41" fmla="*/ 2880807 h 3295273"/>
              <a:gd name="connsiteX42" fmla="*/ 512850 w 3295538"/>
              <a:gd name="connsiteY42" fmla="*/ 2841788 h 3295273"/>
              <a:gd name="connsiteX43" fmla="*/ 2898613 w 3295538"/>
              <a:gd name="connsiteY43" fmla="*/ 2418174 h 3295273"/>
              <a:gd name="connsiteX44" fmla="*/ 3052114 w 3295538"/>
              <a:gd name="connsiteY44" fmla="*/ 2506797 h 3295273"/>
              <a:gd name="connsiteX45" fmla="*/ 2976333 w 3295538"/>
              <a:gd name="connsiteY45" fmla="*/ 2625878 h 3295273"/>
              <a:gd name="connsiteX46" fmla="*/ 2868751 w 3295538"/>
              <a:gd name="connsiteY46" fmla="*/ 2757107 h 3295273"/>
              <a:gd name="connsiteX47" fmla="*/ 2842518 w 3295538"/>
              <a:gd name="connsiteY47" fmla="*/ 2783153 h 3295273"/>
              <a:gd name="connsiteX48" fmla="*/ 2717184 w 3295538"/>
              <a:gd name="connsiteY48" fmla="*/ 2657820 h 3295273"/>
              <a:gd name="connsiteX49" fmla="*/ 2737398 w 3295538"/>
              <a:gd name="connsiteY49" fmla="*/ 2637750 h 3295273"/>
              <a:gd name="connsiteX50" fmla="*/ 2833406 w 3295538"/>
              <a:gd name="connsiteY50" fmla="*/ 2520639 h 3295273"/>
              <a:gd name="connsiteX51" fmla="*/ 397302 w 3295538"/>
              <a:gd name="connsiteY51" fmla="*/ 2417957 h 3295273"/>
              <a:gd name="connsiteX52" fmla="*/ 498791 w 3295538"/>
              <a:gd name="connsiteY52" fmla="*/ 2568282 h 3295273"/>
              <a:gd name="connsiteX53" fmla="*/ 578712 w 3295538"/>
              <a:gd name="connsiteY53" fmla="*/ 2657463 h 3295273"/>
              <a:gd name="connsiteX54" fmla="*/ 453629 w 3295538"/>
              <a:gd name="connsiteY54" fmla="*/ 2782545 h 3295273"/>
              <a:gd name="connsiteX55" fmla="*/ 414187 w 3295538"/>
              <a:gd name="connsiteY55" fmla="*/ 2743089 h 3295273"/>
              <a:gd name="connsiteX56" fmla="*/ 321970 w 3295538"/>
              <a:gd name="connsiteY56" fmla="*/ 2629615 h 3295273"/>
              <a:gd name="connsiteX57" fmla="*/ 240263 w 3295538"/>
              <a:gd name="connsiteY57" fmla="*/ 2508623 h 3295273"/>
              <a:gd name="connsiteX58" fmla="*/ 3057935 w 3295538"/>
              <a:gd name="connsiteY58" fmla="*/ 2068850 h 3295273"/>
              <a:gd name="connsiteX59" fmla="*/ 3229494 w 3295538"/>
              <a:gd name="connsiteY59" fmla="*/ 2114818 h 3295273"/>
              <a:gd name="connsiteX60" fmla="*/ 3193255 w 3295538"/>
              <a:gd name="connsiteY60" fmla="*/ 2226109 h 3295273"/>
              <a:gd name="connsiteX61" fmla="*/ 3098219 w 3295538"/>
              <a:gd name="connsiteY61" fmla="*/ 2434348 h 3295273"/>
              <a:gd name="connsiteX62" fmla="*/ 3097128 w 3295538"/>
              <a:gd name="connsiteY62" fmla="*/ 2436062 h 3295273"/>
              <a:gd name="connsiteX63" fmla="*/ 2943304 w 3295538"/>
              <a:gd name="connsiteY63" fmla="*/ 2347251 h 3295273"/>
              <a:gd name="connsiteX64" fmla="*/ 3026992 w 3295538"/>
              <a:gd name="connsiteY64" fmla="*/ 2163877 h 3295273"/>
              <a:gd name="connsiteX65" fmla="*/ 238415 w 3295538"/>
              <a:gd name="connsiteY65" fmla="*/ 2068633 h 3295273"/>
              <a:gd name="connsiteX66" fmla="*/ 251172 w 3295538"/>
              <a:gd name="connsiteY66" fmla="*/ 2114839 h 3295273"/>
              <a:gd name="connsiteX67" fmla="*/ 307605 w 3295538"/>
              <a:gd name="connsiteY67" fmla="*/ 2258048 h 3295273"/>
              <a:gd name="connsiteX68" fmla="*/ 352737 w 3295538"/>
              <a:gd name="connsiteY68" fmla="*/ 2346962 h 3295273"/>
              <a:gd name="connsiteX69" fmla="*/ 199692 w 3295538"/>
              <a:gd name="connsiteY69" fmla="*/ 2435323 h 3295273"/>
              <a:gd name="connsiteX70" fmla="*/ 168731 w 3295538"/>
              <a:gd name="connsiteY70" fmla="*/ 2379302 h 3295273"/>
              <a:gd name="connsiteX71" fmla="*/ 95953 w 3295538"/>
              <a:gd name="connsiteY71" fmla="*/ 2208912 h 3295273"/>
              <a:gd name="connsiteX72" fmla="*/ 67755 w 3295538"/>
              <a:gd name="connsiteY72" fmla="*/ 2114361 h 3295273"/>
              <a:gd name="connsiteX73" fmla="*/ 3118058 w 3295538"/>
              <a:gd name="connsiteY73" fmla="*/ 1689520 h 3295273"/>
              <a:gd name="connsiteX74" fmla="*/ 3295538 w 3295538"/>
              <a:gd name="connsiteY74" fmla="*/ 1689520 h 3295273"/>
              <a:gd name="connsiteX75" fmla="*/ 3290027 w 3295538"/>
              <a:gd name="connsiteY75" fmla="*/ 1805906 h 3295273"/>
              <a:gd name="connsiteX76" fmla="*/ 3269791 w 3295538"/>
              <a:gd name="connsiteY76" fmla="*/ 1950448 h 3295273"/>
              <a:gd name="connsiteX77" fmla="*/ 3250525 w 3295538"/>
              <a:gd name="connsiteY77" fmla="*/ 2033733 h 3295273"/>
              <a:gd name="connsiteX78" fmla="*/ 3079118 w 3295538"/>
              <a:gd name="connsiteY78" fmla="*/ 1987804 h 3295273"/>
              <a:gd name="connsiteX79" fmla="*/ 3095295 w 3295538"/>
              <a:gd name="connsiteY79" fmla="*/ 1917871 h 3295273"/>
              <a:gd name="connsiteX80" fmla="*/ 3113354 w 3295538"/>
              <a:gd name="connsiteY80" fmla="*/ 1788879 h 3295273"/>
              <a:gd name="connsiteX81" fmla="*/ 456 w 3295538"/>
              <a:gd name="connsiteY81" fmla="*/ 1689520 h 3295273"/>
              <a:gd name="connsiteX82" fmla="*/ 177762 w 3295538"/>
              <a:gd name="connsiteY82" fmla="*/ 1689520 h 3295273"/>
              <a:gd name="connsiteX83" fmla="*/ 184209 w 3295538"/>
              <a:gd name="connsiteY83" fmla="*/ 1808723 h 3295273"/>
              <a:gd name="connsiteX84" fmla="*/ 209737 w 3295538"/>
              <a:gd name="connsiteY84" fmla="*/ 1964761 h 3295273"/>
              <a:gd name="connsiteX85" fmla="*/ 216122 w 3295538"/>
              <a:gd name="connsiteY85" fmla="*/ 1987885 h 3295273"/>
              <a:gd name="connsiteX86" fmla="*/ 43805 w 3295538"/>
              <a:gd name="connsiteY86" fmla="*/ 2034057 h 3295273"/>
              <a:gd name="connsiteX87" fmla="*/ 42393 w 3295538"/>
              <a:gd name="connsiteY87" fmla="*/ 2029322 h 3295273"/>
              <a:gd name="connsiteX88" fmla="*/ 9323 w 3295538"/>
              <a:gd name="connsiteY88" fmla="*/ 1841806 h 3295273"/>
              <a:gd name="connsiteX89" fmla="*/ 45013 w 3295538"/>
              <a:gd name="connsiteY89" fmla="*/ 1261540 h 3295273"/>
              <a:gd name="connsiteX90" fmla="*/ 216421 w 3295538"/>
              <a:gd name="connsiteY90" fmla="*/ 1307468 h 3295273"/>
              <a:gd name="connsiteX91" fmla="*/ 200244 w 3295538"/>
              <a:gd name="connsiteY91" fmla="*/ 1377401 h 3295273"/>
              <a:gd name="connsiteX92" fmla="*/ 182185 w 3295538"/>
              <a:gd name="connsiteY92" fmla="*/ 1506394 h 3295273"/>
              <a:gd name="connsiteX93" fmla="*/ 177480 w 3295538"/>
              <a:gd name="connsiteY93" fmla="*/ 1605755 h 3295273"/>
              <a:gd name="connsiteX94" fmla="*/ 0 w 3295538"/>
              <a:gd name="connsiteY94" fmla="*/ 1605755 h 3295273"/>
              <a:gd name="connsiteX95" fmla="*/ 5511 w 3295538"/>
              <a:gd name="connsiteY95" fmla="*/ 1489367 h 3295273"/>
              <a:gd name="connsiteX96" fmla="*/ 25747 w 3295538"/>
              <a:gd name="connsiteY96" fmla="*/ 1344825 h 3295273"/>
              <a:gd name="connsiteX97" fmla="*/ 3251734 w 3295538"/>
              <a:gd name="connsiteY97" fmla="*/ 1261217 h 3295273"/>
              <a:gd name="connsiteX98" fmla="*/ 3253146 w 3295538"/>
              <a:gd name="connsiteY98" fmla="*/ 1265951 h 3295273"/>
              <a:gd name="connsiteX99" fmla="*/ 3286215 w 3295538"/>
              <a:gd name="connsiteY99" fmla="*/ 1453467 h 3295273"/>
              <a:gd name="connsiteX100" fmla="*/ 3295082 w 3295538"/>
              <a:gd name="connsiteY100" fmla="*/ 1605755 h 3295273"/>
              <a:gd name="connsiteX101" fmla="*/ 3117776 w 3295538"/>
              <a:gd name="connsiteY101" fmla="*/ 1605755 h 3295273"/>
              <a:gd name="connsiteX102" fmla="*/ 3111329 w 3295538"/>
              <a:gd name="connsiteY102" fmla="*/ 1486550 h 3295273"/>
              <a:gd name="connsiteX103" fmla="*/ 3085802 w 3295538"/>
              <a:gd name="connsiteY103" fmla="*/ 1330512 h 3295273"/>
              <a:gd name="connsiteX104" fmla="*/ 3079417 w 3295538"/>
              <a:gd name="connsiteY104" fmla="*/ 1307389 h 3295273"/>
              <a:gd name="connsiteX105" fmla="*/ 3095847 w 3295538"/>
              <a:gd name="connsiteY105" fmla="*/ 859952 h 3295273"/>
              <a:gd name="connsiteX106" fmla="*/ 3126808 w 3295538"/>
              <a:gd name="connsiteY106" fmla="*/ 915970 h 3295273"/>
              <a:gd name="connsiteX107" fmla="*/ 3199586 w 3295538"/>
              <a:gd name="connsiteY107" fmla="*/ 1086361 h 3295273"/>
              <a:gd name="connsiteX108" fmla="*/ 3227784 w 3295538"/>
              <a:gd name="connsiteY108" fmla="*/ 1180913 h 3295273"/>
              <a:gd name="connsiteX109" fmla="*/ 3057124 w 3295538"/>
              <a:gd name="connsiteY109" fmla="*/ 1226642 h 3295273"/>
              <a:gd name="connsiteX110" fmla="*/ 3044366 w 3295538"/>
              <a:gd name="connsiteY110" fmla="*/ 1180435 h 3295273"/>
              <a:gd name="connsiteX111" fmla="*/ 2987934 w 3295538"/>
              <a:gd name="connsiteY111" fmla="*/ 1037225 h 3295273"/>
              <a:gd name="connsiteX112" fmla="*/ 2942802 w 3295538"/>
              <a:gd name="connsiteY112" fmla="*/ 948312 h 3295273"/>
              <a:gd name="connsiteX113" fmla="*/ 198410 w 3295538"/>
              <a:gd name="connsiteY113" fmla="*/ 859211 h 3295273"/>
              <a:gd name="connsiteX114" fmla="*/ 352235 w 3295538"/>
              <a:gd name="connsiteY114" fmla="*/ 948022 h 3295273"/>
              <a:gd name="connsiteX115" fmla="*/ 268547 w 3295538"/>
              <a:gd name="connsiteY115" fmla="*/ 1131396 h 3295273"/>
              <a:gd name="connsiteX116" fmla="*/ 237604 w 3295538"/>
              <a:gd name="connsiteY116" fmla="*/ 1226423 h 3295273"/>
              <a:gd name="connsiteX117" fmla="*/ 66045 w 3295538"/>
              <a:gd name="connsiteY117" fmla="*/ 1180454 h 3295273"/>
              <a:gd name="connsiteX118" fmla="*/ 102283 w 3295538"/>
              <a:gd name="connsiteY118" fmla="*/ 1069163 h 3295273"/>
              <a:gd name="connsiteX119" fmla="*/ 197320 w 3295538"/>
              <a:gd name="connsiteY119" fmla="*/ 860924 h 3295273"/>
              <a:gd name="connsiteX120" fmla="*/ 2841910 w 3295538"/>
              <a:gd name="connsiteY120" fmla="*/ 512728 h 3295273"/>
              <a:gd name="connsiteX121" fmla="*/ 2881351 w 3295538"/>
              <a:gd name="connsiteY121" fmla="*/ 552184 h 3295273"/>
              <a:gd name="connsiteX122" fmla="*/ 2973568 w 3295538"/>
              <a:gd name="connsiteY122" fmla="*/ 665658 h 3295273"/>
              <a:gd name="connsiteX123" fmla="*/ 3055276 w 3295538"/>
              <a:gd name="connsiteY123" fmla="*/ 786651 h 3295273"/>
              <a:gd name="connsiteX124" fmla="*/ 2898238 w 3295538"/>
              <a:gd name="connsiteY124" fmla="*/ 877317 h 3295273"/>
              <a:gd name="connsiteX125" fmla="*/ 2796748 w 3295538"/>
              <a:gd name="connsiteY125" fmla="*/ 726990 h 3295273"/>
              <a:gd name="connsiteX126" fmla="*/ 2716827 w 3295538"/>
              <a:gd name="connsiteY126" fmla="*/ 637810 h 3295273"/>
              <a:gd name="connsiteX127" fmla="*/ 453021 w 3295538"/>
              <a:gd name="connsiteY127" fmla="*/ 512120 h 3295273"/>
              <a:gd name="connsiteX128" fmla="*/ 578355 w 3295538"/>
              <a:gd name="connsiteY128" fmla="*/ 637453 h 3295273"/>
              <a:gd name="connsiteX129" fmla="*/ 558141 w 3295538"/>
              <a:gd name="connsiteY129" fmla="*/ 657523 h 3295273"/>
              <a:gd name="connsiteX130" fmla="*/ 462133 w 3295538"/>
              <a:gd name="connsiteY130" fmla="*/ 774634 h 3295273"/>
              <a:gd name="connsiteX131" fmla="*/ 396926 w 3295538"/>
              <a:gd name="connsiteY131" fmla="*/ 877099 h 3295273"/>
              <a:gd name="connsiteX132" fmla="*/ 243425 w 3295538"/>
              <a:gd name="connsiteY132" fmla="*/ 788475 h 3295273"/>
              <a:gd name="connsiteX133" fmla="*/ 319206 w 3295538"/>
              <a:gd name="connsiteY133" fmla="*/ 669395 h 3295273"/>
              <a:gd name="connsiteX134" fmla="*/ 426788 w 3295538"/>
              <a:gd name="connsiteY134" fmla="*/ 538166 h 3295273"/>
              <a:gd name="connsiteX135" fmla="*/ 2506343 w 3295538"/>
              <a:gd name="connsiteY135" fmla="*/ 244310 h 3295273"/>
              <a:gd name="connsiteX136" fmla="*/ 2590621 w 3295538"/>
              <a:gd name="connsiteY136" fmla="*/ 293683 h 3295273"/>
              <a:gd name="connsiteX137" fmla="*/ 2743684 w 3295538"/>
              <a:gd name="connsiteY137" fmla="*/ 414466 h 3295273"/>
              <a:gd name="connsiteX138" fmla="*/ 2782690 w 3295538"/>
              <a:gd name="connsiteY138" fmla="*/ 453486 h 3295273"/>
              <a:gd name="connsiteX139" fmla="*/ 2657586 w 3295538"/>
              <a:gd name="connsiteY139" fmla="*/ 578589 h 3295273"/>
              <a:gd name="connsiteX140" fmla="*/ 2568846 w 3295538"/>
              <a:gd name="connsiteY140" fmla="*/ 499004 h 3295273"/>
              <a:gd name="connsiteX141" fmla="*/ 2418940 w 3295538"/>
              <a:gd name="connsiteY141" fmla="*/ 395696 h 3295273"/>
              <a:gd name="connsiteX142" fmla="*/ 788200 w 3295538"/>
              <a:gd name="connsiteY142" fmla="*/ 242584 h 3295273"/>
              <a:gd name="connsiteX143" fmla="*/ 876715 w 3295538"/>
              <a:gd name="connsiteY143" fmla="*/ 395897 h 3295273"/>
              <a:gd name="connsiteX144" fmla="*/ 845856 w 3295538"/>
              <a:gd name="connsiteY144" fmla="*/ 412717 h 3295273"/>
              <a:gd name="connsiteX145" fmla="*/ 665506 w 3295538"/>
              <a:gd name="connsiteY145" fmla="*/ 550922 h 3295273"/>
              <a:gd name="connsiteX146" fmla="*/ 637798 w 3295538"/>
              <a:gd name="connsiteY146" fmla="*/ 578433 h 3295273"/>
              <a:gd name="connsiteX147" fmla="*/ 512464 w 3295538"/>
              <a:gd name="connsiteY147" fmla="*/ 453099 h 3295273"/>
              <a:gd name="connsiteX148" fmla="*/ 547095 w 3295538"/>
              <a:gd name="connsiteY148" fmla="*/ 418715 h 3295273"/>
              <a:gd name="connsiteX149" fmla="*/ 749186 w 3295538"/>
              <a:gd name="connsiteY149" fmla="*/ 263849 h 3295273"/>
              <a:gd name="connsiteX150" fmla="*/ 1181045 w 3295538"/>
              <a:gd name="connsiteY150" fmla="*/ 67622 h 3295273"/>
              <a:gd name="connsiteX151" fmla="*/ 1226997 w 3295538"/>
              <a:gd name="connsiteY151" fmla="*/ 239115 h 3295273"/>
              <a:gd name="connsiteX152" fmla="*/ 1046641 w 3295538"/>
              <a:gd name="connsiteY152" fmla="*/ 303276 h 3295273"/>
              <a:gd name="connsiteX153" fmla="*/ 950287 w 3295538"/>
              <a:gd name="connsiteY153" fmla="*/ 355795 h 3295273"/>
              <a:gd name="connsiteX154" fmla="*/ 861772 w 3295538"/>
              <a:gd name="connsiteY154" fmla="*/ 202483 h 3295273"/>
              <a:gd name="connsiteX155" fmla="*/ 974176 w 3295538"/>
              <a:gd name="connsiteY155" fmla="*/ 141216 h 3295273"/>
              <a:gd name="connsiteX156" fmla="*/ 2115141 w 3295538"/>
              <a:gd name="connsiteY156" fmla="*/ 65208 h 3295273"/>
              <a:gd name="connsiteX157" fmla="*/ 2118932 w 3295538"/>
              <a:gd name="connsiteY157" fmla="*/ 66145 h 3295273"/>
              <a:gd name="connsiteX158" fmla="*/ 2365258 w 3295538"/>
              <a:gd name="connsiteY158" fmla="*/ 161656 h 3295273"/>
              <a:gd name="connsiteX159" fmla="*/ 2434066 w 3295538"/>
              <a:gd name="connsiteY159" fmla="*/ 201966 h 3295273"/>
              <a:gd name="connsiteX160" fmla="*/ 2346044 w 3295538"/>
              <a:gd name="connsiteY160" fmla="*/ 354425 h 3295273"/>
              <a:gd name="connsiteX161" fmla="*/ 2195959 w 3295538"/>
              <a:gd name="connsiteY161" fmla="*/ 280807 h 3295273"/>
              <a:gd name="connsiteX162" fmla="*/ 2069211 w 3295538"/>
              <a:gd name="connsiteY162" fmla="*/ 236619 h 3295273"/>
              <a:gd name="connsiteX163" fmla="*/ 1689652 w 3295538"/>
              <a:gd name="connsiteY163" fmla="*/ 0 h 3295273"/>
              <a:gd name="connsiteX164" fmla="*/ 1816447 w 3295538"/>
              <a:gd name="connsiteY164" fmla="*/ 6402 h 3295273"/>
              <a:gd name="connsiteX165" fmla="*/ 1970172 w 3295538"/>
              <a:gd name="connsiteY165" fmla="*/ 29372 h 3295273"/>
              <a:gd name="connsiteX166" fmla="*/ 2033807 w 3295538"/>
              <a:gd name="connsiteY166" fmla="*/ 45102 h 3295273"/>
              <a:gd name="connsiteX167" fmla="*/ 1987902 w 3295538"/>
              <a:gd name="connsiteY167" fmla="*/ 216421 h 3295273"/>
              <a:gd name="connsiteX168" fmla="*/ 1935488 w 3295538"/>
              <a:gd name="connsiteY168" fmla="*/ 203465 h 3295273"/>
              <a:gd name="connsiteX169" fmla="*/ 1798300 w 3295538"/>
              <a:gd name="connsiteY169" fmla="*/ 182966 h 3295273"/>
              <a:gd name="connsiteX170" fmla="*/ 1689652 w 3295538"/>
              <a:gd name="connsiteY170" fmla="*/ 177480 h 3295273"/>
              <a:gd name="connsiteX171" fmla="*/ 1605886 w 3295538"/>
              <a:gd name="connsiteY171" fmla="*/ 0 h 3295273"/>
              <a:gd name="connsiteX172" fmla="*/ 1605886 w 3295538"/>
              <a:gd name="connsiteY172" fmla="*/ 177480 h 3295273"/>
              <a:gd name="connsiteX173" fmla="*/ 1497238 w 3295538"/>
              <a:gd name="connsiteY173" fmla="*/ 182966 h 3295273"/>
              <a:gd name="connsiteX174" fmla="*/ 1307988 w 3295538"/>
              <a:gd name="connsiteY174" fmla="*/ 217733 h 3295273"/>
              <a:gd name="connsiteX175" fmla="*/ 1261582 w 3295538"/>
              <a:gd name="connsiteY175" fmla="*/ 44544 h 3295273"/>
              <a:gd name="connsiteX176" fmla="*/ 1347071 w 3295538"/>
              <a:gd name="connsiteY176" fmla="*/ 25224 h 3295273"/>
              <a:gd name="connsiteX177" fmla="*/ 1479092 w 3295538"/>
              <a:gd name="connsiteY177" fmla="*/ 6402 h 32952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</a:cxnLst>
            <a:rect l="l" t="t" r="r" b="b"/>
            <a:pathLst>
              <a:path w="3295538" h="3295273">
                <a:moveTo>
                  <a:pt x="1307637" y="3078852"/>
                </a:moveTo>
                <a:lnTo>
                  <a:pt x="1360050" y="3091808"/>
                </a:lnTo>
                <a:cubicBezTo>
                  <a:pt x="1405075" y="3100728"/>
                  <a:pt x="1450838" y="3107595"/>
                  <a:pt x="1497238" y="3112307"/>
                </a:cubicBezTo>
                <a:lnTo>
                  <a:pt x="1605886" y="3117793"/>
                </a:lnTo>
                <a:lnTo>
                  <a:pt x="1605886" y="3295273"/>
                </a:lnTo>
                <a:lnTo>
                  <a:pt x="1479092" y="3288871"/>
                </a:lnTo>
                <a:cubicBezTo>
                  <a:pt x="1427098" y="3283590"/>
                  <a:pt x="1375818" y="3275896"/>
                  <a:pt x="1325366" y="3265901"/>
                </a:cubicBezTo>
                <a:lnTo>
                  <a:pt x="1261732" y="3250171"/>
                </a:lnTo>
                <a:close/>
                <a:moveTo>
                  <a:pt x="1987550" y="3077539"/>
                </a:moveTo>
                <a:lnTo>
                  <a:pt x="2033956" y="3250728"/>
                </a:lnTo>
                <a:lnTo>
                  <a:pt x="1948468" y="3270049"/>
                </a:lnTo>
                <a:cubicBezTo>
                  <a:pt x="1905033" y="3278048"/>
                  <a:pt x="1861002" y="3284346"/>
                  <a:pt x="1816447" y="3288871"/>
                </a:cubicBezTo>
                <a:lnTo>
                  <a:pt x="1689652" y="3295273"/>
                </a:lnTo>
                <a:lnTo>
                  <a:pt x="1689652" y="3117793"/>
                </a:lnTo>
                <a:lnTo>
                  <a:pt x="1798300" y="3112307"/>
                </a:lnTo>
                <a:close/>
                <a:moveTo>
                  <a:pt x="949495" y="2940849"/>
                </a:moveTo>
                <a:lnTo>
                  <a:pt x="1099579" y="3014466"/>
                </a:lnTo>
                <a:lnTo>
                  <a:pt x="1226328" y="3058654"/>
                </a:lnTo>
                <a:lnTo>
                  <a:pt x="1180398" y="3230065"/>
                </a:lnTo>
                <a:lnTo>
                  <a:pt x="1176606" y="3229128"/>
                </a:lnTo>
                <a:cubicBezTo>
                  <a:pt x="1091411" y="3203784"/>
                  <a:pt x="1009099" y="3171744"/>
                  <a:pt x="930281" y="3133617"/>
                </a:cubicBezTo>
                <a:lnTo>
                  <a:pt x="861474" y="3093307"/>
                </a:lnTo>
                <a:close/>
                <a:moveTo>
                  <a:pt x="2345252" y="2939477"/>
                </a:moveTo>
                <a:lnTo>
                  <a:pt x="2433767" y="3092790"/>
                </a:lnTo>
                <a:lnTo>
                  <a:pt x="2321363" y="3154057"/>
                </a:lnTo>
                <a:lnTo>
                  <a:pt x="2114493" y="3227651"/>
                </a:lnTo>
                <a:lnTo>
                  <a:pt x="2068542" y="3056158"/>
                </a:lnTo>
                <a:lnTo>
                  <a:pt x="2248897" y="2991997"/>
                </a:lnTo>
                <a:close/>
                <a:moveTo>
                  <a:pt x="2657741" y="2716840"/>
                </a:moveTo>
                <a:lnTo>
                  <a:pt x="2783075" y="2842173"/>
                </a:lnTo>
                <a:lnTo>
                  <a:pt x="2748443" y="2876558"/>
                </a:lnTo>
                <a:cubicBezTo>
                  <a:pt x="2685278" y="2933170"/>
                  <a:pt x="2617723" y="2984983"/>
                  <a:pt x="2546352" y="3031424"/>
                </a:cubicBezTo>
                <a:lnTo>
                  <a:pt x="2507339" y="3052689"/>
                </a:lnTo>
                <a:lnTo>
                  <a:pt x="2418824" y="2899376"/>
                </a:lnTo>
                <a:lnTo>
                  <a:pt x="2449683" y="2882556"/>
                </a:lnTo>
                <a:cubicBezTo>
                  <a:pt x="2513376" y="2841111"/>
                  <a:pt x="2573663" y="2794872"/>
                  <a:pt x="2630033" y="2744351"/>
                </a:cubicBezTo>
                <a:close/>
                <a:moveTo>
                  <a:pt x="637953" y="2716684"/>
                </a:moveTo>
                <a:lnTo>
                  <a:pt x="726692" y="2796269"/>
                </a:lnTo>
                <a:lnTo>
                  <a:pt x="876599" y="2899577"/>
                </a:lnTo>
                <a:lnTo>
                  <a:pt x="789196" y="3050964"/>
                </a:lnTo>
                <a:lnTo>
                  <a:pt x="704917" y="3001589"/>
                </a:lnTo>
                <a:cubicBezTo>
                  <a:pt x="651502" y="2964323"/>
                  <a:pt x="600395" y="2923976"/>
                  <a:pt x="551854" y="2880807"/>
                </a:cubicBezTo>
                <a:lnTo>
                  <a:pt x="512850" y="2841788"/>
                </a:lnTo>
                <a:close/>
                <a:moveTo>
                  <a:pt x="2898613" y="2418174"/>
                </a:moveTo>
                <a:lnTo>
                  <a:pt x="3052114" y="2506797"/>
                </a:lnTo>
                <a:lnTo>
                  <a:pt x="2976333" y="2625878"/>
                </a:lnTo>
                <a:cubicBezTo>
                  <a:pt x="2942706" y="2671471"/>
                  <a:pt x="2906789" y="2715270"/>
                  <a:pt x="2868751" y="2757107"/>
                </a:cubicBezTo>
                <a:lnTo>
                  <a:pt x="2842518" y="2783153"/>
                </a:lnTo>
                <a:lnTo>
                  <a:pt x="2717184" y="2657820"/>
                </a:lnTo>
                <a:lnTo>
                  <a:pt x="2737398" y="2637750"/>
                </a:lnTo>
                <a:cubicBezTo>
                  <a:pt x="2771344" y="2600414"/>
                  <a:pt x="2803397" y="2561327"/>
                  <a:pt x="2833406" y="2520639"/>
                </a:cubicBezTo>
                <a:close/>
                <a:moveTo>
                  <a:pt x="397302" y="2417957"/>
                </a:moveTo>
                <a:lnTo>
                  <a:pt x="498791" y="2568282"/>
                </a:lnTo>
                <a:lnTo>
                  <a:pt x="578712" y="2657463"/>
                </a:lnTo>
                <a:lnTo>
                  <a:pt x="453629" y="2782545"/>
                </a:lnTo>
                <a:lnTo>
                  <a:pt x="414187" y="2743089"/>
                </a:lnTo>
                <a:cubicBezTo>
                  <a:pt x="381824" y="2706671"/>
                  <a:pt x="351049" y="2668810"/>
                  <a:pt x="321970" y="2629615"/>
                </a:cubicBezTo>
                <a:lnTo>
                  <a:pt x="240263" y="2508623"/>
                </a:lnTo>
                <a:close/>
                <a:moveTo>
                  <a:pt x="3057935" y="2068850"/>
                </a:moveTo>
                <a:lnTo>
                  <a:pt x="3229494" y="2114818"/>
                </a:lnTo>
                <a:lnTo>
                  <a:pt x="3193255" y="2226109"/>
                </a:lnTo>
                <a:cubicBezTo>
                  <a:pt x="3166320" y="2298039"/>
                  <a:pt x="3134507" y="2367586"/>
                  <a:pt x="3098219" y="2434348"/>
                </a:cubicBezTo>
                <a:lnTo>
                  <a:pt x="3097128" y="2436062"/>
                </a:lnTo>
                <a:lnTo>
                  <a:pt x="2943304" y="2347251"/>
                </a:lnTo>
                <a:lnTo>
                  <a:pt x="3026992" y="2163877"/>
                </a:lnTo>
                <a:close/>
                <a:moveTo>
                  <a:pt x="238415" y="2068633"/>
                </a:moveTo>
                <a:lnTo>
                  <a:pt x="251172" y="2114839"/>
                </a:lnTo>
                <a:cubicBezTo>
                  <a:pt x="267534" y="2163770"/>
                  <a:pt x="286396" y="2211557"/>
                  <a:pt x="307605" y="2258048"/>
                </a:cubicBezTo>
                <a:lnTo>
                  <a:pt x="352737" y="2346962"/>
                </a:lnTo>
                <a:lnTo>
                  <a:pt x="199692" y="2435323"/>
                </a:lnTo>
                <a:lnTo>
                  <a:pt x="168731" y="2379302"/>
                </a:lnTo>
                <a:cubicBezTo>
                  <a:pt x="141410" y="2324180"/>
                  <a:pt x="117080" y="2267312"/>
                  <a:pt x="95953" y="2208912"/>
                </a:cubicBezTo>
                <a:lnTo>
                  <a:pt x="67755" y="2114361"/>
                </a:lnTo>
                <a:close/>
                <a:moveTo>
                  <a:pt x="3118058" y="1689520"/>
                </a:moveTo>
                <a:lnTo>
                  <a:pt x="3295538" y="1689520"/>
                </a:lnTo>
                <a:lnTo>
                  <a:pt x="3290027" y="1805906"/>
                </a:lnTo>
                <a:cubicBezTo>
                  <a:pt x="3285379" y="1854738"/>
                  <a:pt x="3278602" y="1902950"/>
                  <a:pt x="3269791" y="1950448"/>
                </a:cubicBezTo>
                <a:lnTo>
                  <a:pt x="3250525" y="2033733"/>
                </a:lnTo>
                <a:lnTo>
                  <a:pt x="3079118" y="1987804"/>
                </a:lnTo>
                <a:lnTo>
                  <a:pt x="3095295" y="1917871"/>
                </a:lnTo>
                <a:cubicBezTo>
                  <a:pt x="3103158" y="1875484"/>
                  <a:pt x="3109206" y="1832458"/>
                  <a:pt x="3113354" y="1788879"/>
                </a:cubicBezTo>
                <a:close/>
                <a:moveTo>
                  <a:pt x="456" y="1689520"/>
                </a:moveTo>
                <a:lnTo>
                  <a:pt x="177762" y="1689520"/>
                </a:lnTo>
                <a:lnTo>
                  <a:pt x="184209" y="1808723"/>
                </a:lnTo>
                <a:cubicBezTo>
                  <a:pt x="189966" y="1861628"/>
                  <a:pt x="198526" y="1913691"/>
                  <a:pt x="209737" y="1964761"/>
                </a:cubicBezTo>
                <a:lnTo>
                  <a:pt x="216122" y="1987885"/>
                </a:lnTo>
                <a:lnTo>
                  <a:pt x="43805" y="2034057"/>
                </a:lnTo>
                <a:lnTo>
                  <a:pt x="42393" y="2029322"/>
                </a:lnTo>
                <a:cubicBezTo>
                  <a:pt x="27884" y="1968067"/>
                  <a:pt x="16790" y="1905491"/>
                  <a:pt x="9323" y="1841806"/>
                </a:cubicBezTo>
                <a:close/>
                <a:moveTo>
                  <a:pt x="45013" y="1261540"/>
                </a:moveTo>
                <a:lnTo>
                  <a:pt x="216421" y="1307468"/>
                </a:lnTo>
                <a:lnTo>
                  <a:pt x="200244" y="1377401"/>
                </a:lnTo>
                <a:cubicBezTo>
                  <a:pt x="192380" y="1419789"/>
                  <a:pt x="186333" y="1462815"/>
                  <a:pt x="182185" y="1506394"/>
                </a:cubicBezTo>
                <a:lnTo>
                  <a:pt x="177480" y="1605755"/>
                </a:lnTo>
                <a:lnTo>
                  <a:pt x="0" y="1605755"/>
                </a:lnTo>
                <a:lnTo>
                  <a:pt x="5511" y="1489367"/>
                </a:lnTo>
                <a:cubicBezTo>
                  <a:pt x="10159" y="1440535"/>
                  <a:pt x="16935" y="1392322"/>
                  <a:pt x="25747" y="1344825"/>
                </a:cubicBezTo>
                <a:close/>
                <a:moveTo>
                  <a:pt x="3251734" y="1261217"/>
                </a:moveTo>
                <a:lnTo>
                  <a:pt x="3253146" y="1265951"/>
                </a:lnTo>
                <a:cubicBezTo>
                  <a:pt x="3267654" y="1327206"/>
                  <a:pt x="3278748" y="1389782"/>
                  <a:pt x="3286215" y="1453467"/>
                </a:cubicBezTo>
                <a:lnTo>
                  <a:pt x="3295082" y="1605755"/>
                </a:lnTo>
                <a:lnTo>
                  <a:pt x="3117776" y="1605755"/>
                </a:lnTo>
                <a:lnTo>
                  <a:pt x="3111329" y="1486550"/>
                </a:lnTo>
                <a:cubicBezTo>
                  <a:pt x="3105572" y="1433645"/>
                  <a:pt x="3097012" y="1381582"/>
                  <a:pt x="3085802" y="1330512"/>
                </a:cubicBezTo>
                <a:lnTo>
                  <a:pt x="3079417" y="1307389"/>
                </a:lnTo>
                <a:close/>
                <a:moveTo>
                  <a:pt x="3095847" y="859952"/>
                </a:moveTo>
                <a:lnTo>
                  <a:pt x="3126808" y="915970"/>
                </a:lnTo>
                <a:cubicBezTo>
                  <a:pt x="3154129" y="971093"/>
                  <a:pt x="3178459" y="1027960"/>
                  <a:pt x="3199586" y="1086361"/>
                </a:cubicBezTo>
                <a:lnTo>
                  <a:pt x="3227784" y="1180913"/>
                </a:lnTo>
                <a:lnTo>
                  <a:pt x="3057124" y="1226642"/>
                </a:lnTo>
                <a:lnTo>
                  <a:pt x="3044366" y="1180435"/>
                </a:lnTo>
                <a:cubicBezTo>
                  <a:pt x="3028005" y="1131502"/>
                  <a:pt x="3009143" y="1083716"/>
                  <a:pt x="2987934" y="1037225"/>
                </a:cubicBezTo>
                <a:lnTo>
                  <a:pt x="2942802" y="948312"/>
                </a:lnTo>
                <a:close/>
                <a:moveTo>
                  <a:pt x="198410" y="859211"/>
                </a:moveTo>
                <a:lnTo>
                  <a:pt x="352235" y="948022"/>
                </a:lnTo>
                <a:lnTo>
                  <a:pt x="268547" y="1131396"/>
                </a:lnTo>
                <a:lnTo>
                  <a:pt x="237604" y="1226423"/>
                </a:lnTo>
                <a:lnTo>
                  <a:pt x="66045" y="1180454"/>
                </a:lnTo>
                <a:lnTo>
                  <a:pt x="102283" y="1069163"/>
                </a:lnTo>
                <a:cubicBezTo>
                  <a:pt x="129219" y="997234"/>
                  <a:pt x="161032" y="927687"/>
                  <a:pt x="197320" y="860924"/>
                </a:cubicBezTo>
                <a:close/>
                <a:moveTo>
                  <a:pt x="2841910" y="512728"/>
                </a:moveTo>
                <a:lnTo>
                  <a:pt x="2881351" y="552184"/>
                </a:lnTo>
                <a:cubicBezTo>
                  <a:pt x="2913715" y="588602"/>
                  <a:pt x="2944490" y="626463"/>
                  <a:pt x="2973568" y="665658"/>
                </a:cubicBezTo>
                <a:lnTo>
                  <a:pt x="3055276" y="786651"/>
                </a:lnTo>
                <a:lnTo>
                  <a:pt x="2898238" y="877317"/>
                </a:lnTo>
                <a:lnTo>
                  <a:pt x="2796748" y="726990"/>
                </a:lnTo>
                <a:lnTo>
                  <a:pt x="2716827" y="637810"/>
                </a:lnTo>
                <a:close/>
                <a:moveTo>
                  <a:pt x="453021" y="512120"/>
                </a:moveTo>
                <a:lnTo>
                  <a:pt x="578355" y="637453"/>
                </a:lnTo>
                <a:lnTo>
                  <a:pt x="558141" y="657523"/>
                </a:lnTo>
                <a:cubicBezTo>
                  <a:pt x="524195" y="694859"/>
                  <a:pt x="492142" y="733946"/>
                  <a:pt x="462133" y="774634"/>
                </a:cubicBezTo>
                <a:lnTo>
                  <a:pt x="396926" y="877099"/>
                </a:lnTo>
                <a:lnTo>
                  <a:pt x="243425" y="788475"/>
                </a:lnTo>
                <a:lnTo>
                  <a:pt x="319206" y="669395"/>
                </a:lnTo>
                <a:cubicBezTo>
                  <a:pt x="352833" y="623802"/>
                  <a:pt x="388750" y="580003"/>
                  <a:pt x="426788" y="538166"/>
                </a:cubicBezTo>
                <a:close/>
                <a:moveTo>
                  <a:pt x="2506343" y="244310"/>
                </a:moveTo>
                <a:lnTo>
                  <a:pt x="2590621" y="293683"/>
                </a:lnTo>
                <a:cubicBezTo>
                  <a:pt x="2644037" y="330950"/>
                  <a:pt x="2695143" y="371297"/>
                  <a:pt x="2743684" y="414466"/>
                </a:cubicBezTo>
                <a:lnTo>
                  <a:pt x="2782690" y="453486"/>
                </a:lnTo>
                <a:lnTo>
                  <a:pt x="2657586" y="578589"/>
                </a:lnTo>
                <a:lnTo>
                  <a:pt x="2568846" y="499004"/>
                </a:lnTo>
                <a:lnTo>
                  <a:pt x="2418940" y="395696"/>
                </a:lnTo>
                <a:close/>
                <a:moveTo>
                  <a:pt x="788200" y="242584"/>
                </a:moveTo>
                <a:lnTo>
                  <a:pt x="876715" y="395897"/>
                </a:lnTo>
                <a:lnTo>
                  <a:pt x="845856" y="412717"/>
                </a:lnTo>
                <a:cubicBezTo>
                  <a:pt x="782163" y="454162"/>
                  <a:pt x="721876" y="500401"/>
                  <a:pt x="665506" y="550922"/>
                </a:cubicBezTo>
                <a:lnTo>
                  <a:pt x="637798" y="578433"/>
                </a:lnTo>
                <a:lnTo>
                  <a:pt x="512464" y="453099"/>
                </a:lnTo>
                <a:lnTo>
                  <a:pt x="547095" y="418715"/>
                </a:lnTo>
                <a:cubicBezTo>
                  <a:pt x="610260" y="362103"/>
                  <a:pt x="677815" y="310290"/>
                  <a:pt x="749186" y="263849"/>
                </a:cubicBezTo>
                <a:close/>
                <a:moveTo>
                  <a:pt x="1181045" y="67622"/>
                </a:moveTo>
                <a:lnTo>
                  <a:pt x="1226997" y="239115"/>
                </a:lnTo>
                <a:lnTo>
                  <a:pt x="1046641" y="303276"/>
                </a:lnTo>
                <a:lnTo>
                  <a:pt x="950287" y="355795"/>
                </a:lnTo>
                <a:lnTo>
                  <a:pt x="861772" y="202483"/>
                </a:lnTo>
                <a:lnTo>
                  <a:pt x="974176" y="141216"/>
                </a:lnTo>
                <a:close/>
                <a:moveTo>
                  <a:pt x="2115141" y="65208"/>
                </a:moveTo>
                <a:lnTo>
                  <a:pt x="2118932" y="66145"/>
                </a:lnTo>
                <a:cubicBezTo>
                  <a:pt x="2204128" y="91489"/>
                  <a:pt x="2286440" y="123529"/>
                  <a:pt x="2365258" y="161656"/>
                </a:cubicBezTo>
                <a:lnTo>
                  <a:pt x="2434066" y="201966"/>
                </a:lnTo>
                <a:lnTo>
                  <a:pt x="2346044" y="354425"/>
                </a:lnTo>
                <a:lnTo>
                  <a:pt x="2195959" y="280807"/>
                </a:lnTo>
                <a:lnTo>
                  <a:pt x="2069211" y="236619"/>
                </a:lnTo>
                <a:close/>
                <a:moveTo>
                  <a:pt x="1689652" y="0"/>
                </a:moveTo>
                <a:lnTo>
                  <a:pt x="1816447" y="6402"/>
                </a:lnTo>
                <a:cubicBezTo>
                  <a:pt x="1868440" y="11682"/>
                  <a:pt x="1919720" y="19377"/>
                  <a:pt x="1970172" y="29372"/>
                </a:cubicBezTo>
                <a:lnTo>
                  <a:pt x="2033807" y="45102"/>
                </a:lnTo>
                <a:lnTo>
                  <a:pt x="1987902" y="216421"/>
                </a:lnTo>
                <a:lnTo>
                  <a:pt x="1935488" y="203465"/>
                </a:lnTo>
                <a:cubicBezTo>
                  <a:pt x="1890464" y="194545"/>
                  <a:pt x="1844700" y="187678"/>
                  <a:pt x="1798300" y="182966"/>
                </a:cubicBezTo>
                <a:lnTo>
                  <a:pt x="1689652" y="177480"/>
                </a:lnTo>
                <a:close/>
                <a:moveTo>
                  <a:pt x="1605886" y="0"/>
                </a:moveTo>
                <a:lnTo>
                  <a:pt x="1605886" y="177480"/>
                </a:lnTo>
                <a:lnTo>
                  <a:pt x="1497238" y="182966"/>
                </a:lnTo>
                <a:lnTo>
                  <a:pt x="1307988" y="217733"/>
                </a:lnTo>
                <a:lnTo>
                  <a:pt x="1261582" y="44544"/>
                </a:lnTo>
                <a:lnTo>
                  <a:pt x="1347071" y="25224"/>
                </a:lnTo>
                <a:cubicBezTo>
                  <a:pt x="1390506" y="17225"/>
                  <a:pt x="1434537" y="10927"/>
                  <a:pt x="1479092" y="6402"/>
                </a:cubicBezTo>
                <a:close/>
              </a:path>
            </a:pathLst>
          </a:custGeom>
          <a:solidFill>
            <a:srgbClr val="FF99CC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5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경영</a:t>
            </a:r>
            <a:endParaRPr lang="en-US" altLang="ko-KR" sz="105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1050" b="1" dirty="0" smtClean="0">
                <a:solidFill>
                  <a:prstClr val="black"/>
                </a:solidFill>
                <a:latin typeface="맑은 고딕" panose="020B0503020000020004" pitchFamily="50" charset="-127"/>
              </a:rPr>
              <a:t>전략</a:t>
            </a:r>
            <a:endParaRPr lang="en-US" altLang="ko-KR" sz="105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7" name="직사각형 246"/>
          <p:cNvSpPr/>
          <p:nvPr/>
        </p:nvSpPr>
        <p:spPr>
          <a:xfrm>
            <a:off x="1466367" y="7110319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소비자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err="1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중심경영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8" name="직사각형 247"/>
          <p:cNvSpPr/>
          <p:nvPr/>
        </p:nvSpPr>
        <p:spPr>
          <a:xfrm>
            <a:off x="2446285" y="7110319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주민참여</a:t>
            </a:r>
            <a:endParaRPr lang="en-US" altLang="ko-KR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err="1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약자배려</a:t>
            </a:r>
            <a:endParaRPr lang="en-US" altLang="ko-KR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49" name="직사각형 248"/>
          <p:cNvSpPr/>
          <p:nvPr/>
        </p:nvSpPr>
        <p:spPr>
          <a:xfrm>
            <a:off x="3439182" y="7111134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비용절감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수입증대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0" name="직사각형 249"/>
          <p:cNvSpPr/>
          <p:nvPr/>
        </p:nvSpPr>
        <p:spPr>
          <a:xfrm>
            <a:off x="4431273" y="7115793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시설관리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최적화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1" name="직사각형 250"/>
          <p:cNvSpPr/>
          <p:nvPr/>
        </p:nvSpPr>
        <p:spPr>
          <a:xfrm>
            <a:off x="5399980" y="7110319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감사기능 강화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2" name="직사각형 251"/>
          <p:cNvSpPr/>
          <p:nvPr/>
        </p:nvSpPr>
        <p:spPr>
          <a:xfrm>
            <a:off x="1468674" y="7609906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노사 상생</a:t>
            </a:r>
            <a:endParaRPr lang="ko-KR" altLang="en-US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3" name="직사각형 252"/>
          <p:cNvSpPr/>
          <p:nvPr/>
        </p:nvSpPr>
        <p:spPr>
          <a:xfrm>
            <a:off x="2446285" y="7609906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일자리 </a:t>
            </a:r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확대</a:t>
            </a:r>
            <a:endParaRPr lang="en-US" altLang="ko-KR" sz="800" b="1" dirty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4" name="직사각형 253"/>
          <p:cNvSpPr/>
          <p:nvPr/>
        </p:nvSpPr>
        <p:spPr>
          <a:xfrm>
            <a:off x="3435117" y="7609906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업무혁신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5" name="직사각형 254"/>
          <p:cNvSpPr/>
          <p:nvPr/>
        </p:nvSpPr>
        <p:spPr>
          <a:xfrm>
            <a:off x="5395428" y="7604864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인권 개선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6" name="직사각형 255"/>
          <p:cNvSpPr/>
          <p:nvPr/>
        </p:nvSpPr>
        <p:spPr>
          <a:xfrm>
            <a:off x="4428652" y="7606900"/>
            <a:ext cx="864541" cy="363970"/>
          </a:xfrm>
          <a:prstGeom prst="rect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무사고</a:t>
            </a:r>
            <a:r>
              <a:rPr lang="en-US" altLang="ko-KR" sz="800" b="1" dirty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 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  <a:p>
            <a:pPr algn="ctr"/>
            <a:r>
              <a:rPr lang="ko-KR" altLang="en-US" sz="800" b="1" dirty="0" smtClean="0">
                <a:ln>
                  <a:solidFill>
                    <a:srgbClr val="5B9BD5">
                      <a:alpha val="0"/>
                    </a:srgbClr>
                  </a:solidFill>
                </a:ln>
                <a:solidFill>
                  <a:prstClr val="black"/>
                </a:solidFill>
                <a:latin typeface="맑은 고딕" panose="020B0503020000020004" pitchFamily="50" charset="-127"/>
              </a:rPr>
              <a:t>무재해</a:t>
            </a:r>
            <a:endParaRPr lang="en-US" altLang="ko-KR" sz="800" b="1" dirty="0" smtClean="0">
              <a:ln>
                <a:solidFill>
                  <a:srgbClr val="5B9BD5">
                    <a:alpha val="0"/>
                  </a:srgbClr>
                </a:solidFill>
              </a:ln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257" name="자유형 256"/>
          <p:cNvSpPr/>
          <p:nvPr/>
        </p:nvSpPr>
        <p:spPr>
          <a:xfrm>
            <a:off x="1335902" y="7265222"/>
            <a:ext cx="138098" cy="610358"/>
          </a:xfrm>
          <a:custGeom>
            <a:avLst/>
            <a:gdLst>
              <a:gd name="connsiteX0" fmla="*/ 5373 w 267618"/>
              <a:gd name="connsiteY0" fmla="*/ 0 h 610358"/>
              <a:gd name="connsiteX1" fmla="*/ 267618 w 267618"/>
              <a:gd name="connsiteY1" fmla="*/ 0 h 610358"/>
              <a:gd name="connsiteX2" fmla="*/ 267618 w 267618"/>
              <a:gd name="connsiteY2" fmla="*/ 45719 h 610358"/>
              <a:gd name="connsiteX3" fmla="*/ 45719 w 267618"/>
              <a:gd name="connsiteY3" fmla="*/ 45719 h 610358"/>
              <a:gd name="connsiteX4" fmla="*/ 45719 w 267618"/>
              <a:gd name="connsiteY4" fmla="*/ 564639 h 610358"/>
              <a:gd name="connsiteX5" fmla="*/ 264350 w 267618"/>
              <a:gd name="connsiteY5" fmla="*/ 564639 h 610358"/>
              <a:gd name="connsiteX6" fmla="*/ 264350 w 267618"/>
              <a:gd name="connsiteY6" fmla="*/ 610358 h 610358"/>
              <a:gd name="connsiteX7" fmla="*/ 2105 w 267618"/>
              <a:gd name="connsiteY7" fmla="*/ 610358 h 610358"/>
              <a:gd name="connsiteX8" fmla="*/ 2105 w 267618"/>
              <a:gd name="connsiteY8" fmla="*/ 609875 h 610358"/>
              <a:gd name="connsiteX9" fmla="*/ 0 w 267618"/>
              <a:gd name="connsiteY9" fmla="*/ 609875 h 610358"/>
              <a:gd name="connsiteX10" fmla="*/ 0 w 267618"/>
              <a:gd name="connsiteY10" fmla="*/ 9190 h 610358"/>
              <a:gd name="connsiteX11" fmla="*/ 5373 w 267618"/>
              <a:gd name="connsiteY11" fmla="*/ 9190 h 6103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267618" h="610358">
                <a:moveTo>
                  <a:pt x="5373" y="0"/>
                </a:moveTo>
                <a:lnTo>
                  <a:pt x="267618" y="0"/>
                </a:lnTo>
                <a:lnTo>
                  <a:pt x="267618" y="45719"/>
                </a:lnTo>
                <a:lnTo>
                  <a:pt x="45719" y="45719"/>
                </a:lnTo>
                <a:lnTo>
                  <a:pt x="45719" y="564639"/>
                </a:lnTo>
                <a:lnTo>
                  <a:pt x="264350" y="564639"/>
                </a:lnTo>
                <a:lnTo>
                  <a:pt x="264350" y="610358"/>
                </a:lnTo>
                <a:lnTo>
                  <a:pt x="2105" y="610358"/>
                </a:lnTo>
                <a:lnTo>
                  <a:pt x="2105" y="609875"/>
                </a:lnTo>
                <a:lnTo>
                  <a:pt x="0" y="609875"/>
                </a:lnTo>
                <a:lnTo>
                  <a:pt x="0" y="9190"/>
                </a:lnTo>
                <a:lnTo>
                  <a:pt x="5373" y="919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grpSp>
        <p:nvGrpSpPr>
          <p:cNvPr id="71" name="그룹 70"/>
          <p:cNvGrpSpPr/>
          <p:nvPr/>
        </p:nvGrpSpPr>
        <p:grpSpPr>
          <a:xfrm>
            <a:off x="2091565" y="1081569"/>
            <a:ext cx="3411988" cy="901559"/>
            <a:chOff x="-1423988" y="-1439939"/>
            <a:chExt cx="1423988" cy="901559"/>
          </a:xfrm>
        </p:grpSpPr>
        <p:sp>
          <p:nvSpPr>
            <p:cNvPr id="72" name="갈매기형 수장 71"/>
            <p:cNvSpPr/>
            <p:nvPr/>
          </p:nvSpPr>
          <p:spPr>
            <a:xfrm>
              <a:off x="-1423988" y="-1059080"/>
              <a:ext cx="1423988" cy="520700"/>
            </a:xfrm>
            <a:prstGeom prst="chevron">
              <a:avLst>
                <a:gd name="adj" fmla="val 30897"/>
              </a:avLst>
            </a:prstGeom>
            <a:ln/>
          </p:spPr>
          <p:style>
            <a:lnRef idx="3">
              <a:schemeClr val="lt1"/>
            </a:lnRef>
            <a:fillRef idx="1">
              <a:schemeClr val="accent5"/>
            </a:fillRef>
            <a:effectRef idx="1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latinLnBrk="0"/>
              <a:r>
                <a:rPr lang="ko-KR" altLang="en-US" sz="2200" b="1" dirty="0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맑은 고딕" panose="020B0503020000020004" pitchFamily="50" charset="-127"/>
                </a:rPr>
                <a:t>경 영 전 </a:t>
              </a:r>
              <a:r>
                <a:rPr lang="ko-KR" altLang="en-US" sz="2200" b="1" dirty="0" err="1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맑은 고딕" panose="020B0503020000020004" pitchFamily="50" charset="-127"/>
                </a:rPr>
                <a:t>략</a:t>
              </a:r>
              <a:r>
                <a:rPr lang="ko-KR" altLang="en-US" sz="2200" b="1" dirty="0" smtClean="0">
                  <a:ln>
                    <a:solidFill>
                      <a:srgbClr val="C3372A">
                        <a:alpha val="0"/>
                      </a:srgbClr>
                    </a:solidFill>
                  </a:ln>
                  <a:solidFill>
                    <a:prstClr val="white"/>
                  </a:solidFill>
                  <a:latin typeface="맑은 고딕" panose="020B0503020000020004" pitchFamily="50" charset="-127"/>
                </a:rPr>
                <a:t> 체 계 도</a:t>
              </a:r>
              <a:endParaRPr lang="ko-KR" altLang="en-US" sz="2200" b="1" dirty="0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맑은 고딕" panose="020B0503020000020004" pitchFamily="50" charset="-127"/>
              </a:endParaRPr>
            </a:p>
          </p:txBody>
        </p:sp>
        <p:sp>
          <p:nvSpPr>
            <p:cNvPr id="73" name="직각 삼각형 7"/>
            <p:cNvSpPr/>
            <p:nvPr/>
          </p:nvSpPr>
          <p:spPr>
            <a:xfrm rot="19800000" flipH="1">
              <a:off x="-949530" y="-1439939"/>
              <a:ext cx="407743" cy="266625"/>
            </a:xfrm>
            <a:custGeom>
              <a:avLst/>
              <a:gdLst>
                <a:gd name="connsiteX0" fmla="*/ 0 w 323192"/>
                <a:gd name="connsiteY0" fmla="*/ 289224 h 289224"/>
                <a:gd name="connsiteX1" fmla="*/ 0 w 323192"/>
                <a:gd name="connsiteY1" fmla="*/ 0 h 289224"/>
                <a:gd name="connsiteX2" fmla="*/ 323192 w 323192"/>
                <a:gd name="connsiteY2" fmla="*/ 289224 h 289224"/>
                <a:gd name="connsiteX3" fmla="*/ 0 w 323192"/>
                <a:gd name="connsiteY3" fmla="*/ 289224 h 289224"/>
                <a:gd name="connsiteX0" fmla="*/ 0 w 407743"/>
                <a:gd name="connsiteY0" fmla="*/ 289224 h 289224"/>
                <a:gd name="connsiteX1" fmla="*/ 0 w 407743"/>
                <a:gd name="connsiteY1" fmla="*/ 0 h 289224"/>
                <a:gd name="connsiteX2" fmla="*/ 407743 w 407743"/>
                <a:gd name="connsiteY2" fmla="*/ 240409 h 289224"/>
                <a:gd name="connsiteX3" fmla="*/ 0 w 407743"/>
                <a:gd name="connsiteY3" fmla="*/ 289224 h 289224"/>
                <a:gd name="connsiteX0" fmla="*/ 0 w 407743"/>
                <a:gd name="connsiteY0" fmla="*/ 244493 h 244493"/>
                <a:gd name="connsiteX1" fmla="*/ 36824 w 407743"/>
                <a:gd name="connsiteY1" fmla="*/ 0 h 244493"/>
                <a:gd name="connsiteX2" fmla="*/ 407743 w 407743"/>
                <a:gd name="connsiteY2" fmla="*/ 195678 h 244493"/>
                <a:gd name="connsiteX3" fmla="*/ 0 w 407743"/>
                <a:gd name="connsiteY3" fmla="*/ 244493 h 244493"/>
                <a:gd name="connsiteX0" fmla="*/ 0 w 407743"/>
                <a:gd name="connsiteY0" fmla="*/ 266625 h 266625"/>
                <a:gd name="connsiteX1" fmla="*/ 32295 w 407743"/>
                <a:gd name="connsiteY1" fmla="*/ 0 h 266625"/>
                <a:gd name="connsiteX2" fmla="*/ 407743 w 407743"/>
                <a:gd name="connsiteY2" fmla="*/ 217810 h 266625"/>
                <a:gd name="connsiteX3" fmla="*/ 0 w 407743"/>
                <a:gd name="connsiteY3" fmla="*/ 266625 h 2666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07743" h="266625">
                  <a:moveTo>
                    <a:pt x="0" y="266625"/>
                  </a:moveTo>
                  <a:lnTo>
                    <a:pt x="32295" y="0"/>
                  </a:lnTo>
                  <a:lnTo>
                    <a:pt x="407743" y="217810"/>
                  </a:lnTo>
                  <a:lnTo>
                    <a:pt x="0" y="266625"/>
                  </a:lnTo>
                  <a:close/>
                </a:path>
              </a:pathLst>
            </a:custGeom>
            <a:ln/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457200" latinLnBrk="0"/>
              <a:endParaRPr lang="ko-KR" altLang="en-US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Rix고딕 M" panose="02020603020101020101" pitchFamily="18" charset="-127"/>
                <a:ea typeface="Rix고딕 M" panose="02020603020101020101" pitchFamily="18" charset="-127"/>
              </a:endParaRPr>
            </a:p>
          </p:txBody>
        </p:sp>
        <p:sp>
          <p:nvSpPr>
            <p:cNvPr id="74" name="직각 삼각형 73"/>
            <p:cNvSpPr/>
            <p:nvPr/>
          </p:nvSpPr>
          <p:spPr>
            <a:xfrm flipH="1">
              <a:off x="-1383507" y="-1294721"/>
              <a:ext cx="881063" cy="236538"/>
            </a:xfrm>
            <a:prstGeom prst="rtTriangle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 defTabSz="457200" latinLnBrk="0"/>
              <a:endParaRPr lang="ko-KR" altLang="en-US">
                <a:ln>
                  <a:solidFill>
                    <a:srgbClr val="C3372A">
                      <a:alpha val="0"/>
                    </a:srgbClr>
                  </a:solidFill>
                </a:ln>
                <a:solidFill>
                  <a:prstClr val="white"/>
                </a:solidFill>
                <a:latin typeface="Rix고딕 M" panose="02020603020101020101" pitchFamily="18" charset="-127"/>
                <a:ea typeface="Rix고딕 M" panose="02020603020101020101" pitchFamily="18" charset="-127"/>
              </a:endParaRPr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436786" y="6546578"/>
            <a:ext cx="7903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 smtClean="0">
                <a:solidFill>
                  <a:prstClr val="black"/>
                </a:solidFill>
                <a:latin typeface="맑은 고딕" panose="020B0503020000020004" pitchFamily="50" charset="-127"/>
                <a:hlinkClick r:id="rId3"/>
              </a:rPr>
              <a:t>Business </a:t>
            </a:r>
            <a:r>
              <a:rPr lang="en-US" altLang="ko-KR" sz="800" b="1" dirty="0">
                <a:solidFill>
                  <a:prstClr val="black"/>
                </a:solidFill>
                <a:latin typeface="맑은 고딕" panose="020B0503020000020004" pitchFamily="50" charset="-127"/>
                <a:hlinkClick r:id="rId3"/>
              </a:rPr>
              <a:t>Objective</a:t>
            </a:r>
            <a:endParaRPr lang="ko-KR" altLang="en-US" sz="800" b="1" dirty="0">
              <a:solidFill>
                <a:prstClr val="black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464317" y="7744175"/>
            <a:ext cx="7184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u="sng" dirty="0" smtClean="0">
                <a:solidFill>
                  <a:srgbClr val="FF99CC"/>
                </a:solidFill>
                <a:latin typeface="맑은 고딕" panose="020B0503020000020004" pitchFamily="50" charset="-127"/>
              </a:rPr>
              <a:t>Business </a:t>
            </a:r>
            <a:r>
              <a:rPr lang="en-US" altLang="ko-KR" sz="800" b="1" u="sng" dirty="0">
                <a:solidFill>
                  <a:srgbClr val="FF99CC"/>
                </a:solidFill>
                <a:latin typeface="맑은 고딕" panose="020B0503020000020004" pitchFamily="50" charset="-127"/>
              </a:rPr>
              <a:t>S</a:t>
            </a:r>
            <a:r>
              <a:rPr lang="en-US" altLang="ko-KR" sz="800" b="1" u="sng" dirty="0" smtClean="0">
                <a:solidFill>
                  <a:srgbClr val="FF99CC"/>
                </a:solidFill>
                <a:latin typeface="맑은 고딕" panose="020B0503020000020004" pitchFamily="50" charset="-127"/>
              </a:rPr>
              <a:t>trategy</a:t>
            </a:r>
            <a:endParaRPr lang="ko-KR" altLang="en-US" sz="800" b="1" u="sng" dirty="0">
              <a:solidFill>
                <a:srgbClr val="FF99CC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1452090" y="2471340"/>
            <a:ext cx="36314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u="sng" dirty="0" smtClean="0">
                <a:solidFill>
                  <a:srgbClr val="4472C4"/>
                </a:solidFill>
                <a:latin typeface="맑은 고딕" panose="020B0503020000020004" pitchFamily="50" charset="-127"/>
              </a:rPr>
              <a:t>Mission – </a:t>
            </a:r>
            <a:r>
              <a:rPr lang="ko-KR" altLang="en-US" sz="800" b="1" u="sng" dirty="0" smtClean="0">
                <a:solidFill>
                  <a:srgbClr val="4472C4"/>
                </a:solidFill>
                <a:latin typeface="맑은 고딕" panose="020B0503020000020004" pitchFamily="50" charset="-127"/>
              </a:rPr>
              <a:t>공단의 존재 이유</a:t>
            </a:r>
            <a:endParaRPr lang="ko-KR" altLang="en-US" sz="800" b="1" u="sng" dirty="0">
              <a:solidFill>
                <a:srgbClr val="4472C4"/>
              </a:solidFill>
              <a:latin typeface="맑은 고딕" panose="020B0503020000020004" pitchFamily="50" charset="-127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1474000" y="3347625"/>
            <a:ext cx="363146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800" b="1" u="sng" dirty="0" smtClean="0">
                <a:solidFill>
                  <a:srgbClr val="FFC000">
                    <a:lumMod val="75000"/>
                  </a:srgbClr>
                </a:solidFill>
                <a:latin typeface="맑은 고딕" panose="020B0503020000020004" pitchFamily="50" charset="-127"/>
              </a:rPr>
              <a:t>Vision – </a:t>
            </a:r>
            <a:r>
              <a:rPr lang="ko-KR" altLang="en-US" sz="800" b="1" u="sng" dirty="0" smtClean="0">
                <a:solidFill>
                  <a:srgbClr val="FFC000">
                    <a:lumMod val="75000"/>
                  </a:srgbClr>
                </a:solidFill>
                <a:latin typeface="맑은 고딕" panose="020B0503020000020004" pitchFamily="50" charset="-127"/>
              </a:rPr>
              <a:t>공단 운영의 방향성과 지향점</a:t>
            </a:r>
            <a:endParaRPr lang="ko-KR" altLang="en-US" sz="800" b="1" u="sng" dirty="0">
              <a:solidFill>
                <a:srgbClr val="FFC000">
                  <a:lumMod val="75000"/>
                </a:srgbClr>
              </a:solidFill>
              <a:latin typeface="맑은 고딕" panose="020B0503020000020004" pitchFamily="50" charset="-127"/>
            </a:endParaRPr>
          </a:p>
        </p:txBody>
      </p:sp>
      <p:sp>
        <p:nvSpPr>
          <p:cNvPr id="3" name="직사각형 2"/>
          <p:cNvSpPr/>
          <p:nvPr/>
        </p:nvSpPr>
        <p:spPr>
          <a:xfrm>
            <a:off x="288757" y="782063"/>
            <a:ext cx="6316579" cy="8337884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prstClr val="white"/>
              </a:solidFill>
            </a:endParaRPr>
          </a:p>
        </p:txBody>
      </p:sp>
      <p:cxnSp>
        <p:nvCxnSpPr>
          <p:cNvPr id="4" name="직선 연결선 3"/>
          <p:cNvCxnSpPr>
            <a:stCxn id="233" idx="2"/>
            <a:endCxn id="247" idx="0"/>
          </p:cNvCxnSpPr>
          <p:nvPr/>
        </p:nvCxnSpPr>
        <p:spPr>
          <a:xfrm>
            <a:off x="1896540" y="6504329"/>
            <a:ext cx="2098" cy="605990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직선 연결선 79"/>
          <p:cNvCxnSpPr/>
          <p:nvPr/>
        </p:nvCxnSpPr>
        <p:spPr>
          <a:xfrm>
            <a:off x="2860735" y="6506762"/>
            <a:ext cx="2098" cy="605990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직선 연결선 80"/>
          <p:cNvCxnSpPr/>
          <p:nvPr/>
        </p:nvCxnSpPr>
        <p:spPr>
          <a:xfrm>
            <a:off x="3858276" y="6509412"/>
            <a:ext cx="2098" cy="605990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직선 연결선 81"/>
          <p:cNvCxnSpPr/>
          <p:nvPr/>
        </p:nvCxnSpPr>
        <p:spPr>
          <a:xfrm>
            <a:off x="4835891" y="6511040"/>
            <a:ext cx="2098" cy="605990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직선 연결선 82"/>
          <p:cNvCxnSpPr/>
          <p:nvPr/>
        </p:nvCxnSpPr>
        <p:spPr>
          <a:xfrm>
            <a:off x="5828788" y="6509401"/>
            <a:ext cx="2098" cy="605990"/>
          </a:xfrm>
          <a:prstGeom prst="line">
            <a:avLst/>
          </a:prstGeom>
          <a:ln w="19050">
            <a:solidFill>
              <a:srgbClr val="92D05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육각형 83"/>
          <p:cNvSpPr/>
          <p:nvPr/>
        </p:nvSpPr>
        <p:spPr>
          <a:xfrm>
            <a:off x="716280" y="1386840"/>
            <a:ext cx="1043940" cy="640080"/>
          </a:xfrm>
          <a:prstGeom prst="hexagon">
            <a:avLst/>
          </a:prstGeom>
          <a:ln w="19050">
            <a:solidFill>
              <a:schemeClr val="accent1"/>
            </a:solidFill>
            <a:prstDash val="dash"/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친 절 한 공단</a:t>
            </a:r>
            <a:endParaRPr lang="en-US" altLang="ko-KR" sz="800" b="1" dirty="0" smtClean="0">
              <a:solidFill>
                <a:prstClr val="black"/>
              </a:solidFill>
            </a:endParaRPr>
          </a:p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안 전 한 노원</a:t>
            </a:r>
            <a:endParaRPr lang="ko-KR" altLang="en-US" b="1" dirty="0">
              <a:solidFill>
                <a:prstClr val="black"/>
              </a:solidFill>
            </a:endParaRPr>
          </a:p>
        </p:txBody>
      </p:sp>
      <p:graphicFrame>
        <p:nvGraphicFramePr>
          <p:cNvPr id="89" name="다이어그램 88"/>
          <p:cNvGraphicFramePr/>
          <p:nvPr/>
        </p:nvGraphicFramePr>
        <p:xfrm>
          <a:off x="495300" y="2484120"/>
          <a:ext cx="769620" cy="69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90" name="다이어그램 89"/>
          <p:cNvGraphicFramePr/>
          <p:nvPr/>
        </p:nvGraphicFramePr>
        <p:xfrm>
          <a:off x="510540" y="3383280"/>
          <a:ext cx="769620" cy="6934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92" name="위쪽 리본 91"/>
          <p:cNvSpPr/>
          <p:nvPr/>
        </p:nvSpPr>
        <p:spPr>
          <a:xfrm>
            <a:off x="1089660" y="499872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친절</a:t>
            </a:r>
            <a:endParaRPr lang="ko-KR" altLang="en-US" b="1" dirty="0">
              <a:solidFill>
                <a:prstClr val="black"/>
              </a:solidFill>
            </a:endParaRPr>
          </a:p>
        </p:txBody>
      </p:sp>
      <p:sp>
        <p:nvSpPr>
          <p:cNvPr id="93" name="위쪽 리본 92"/>
          <p:cNvSpPr/>
          <p:nvPr/>
        </p:nvSpPr>
        <p:spPr>
          <a:xfrm>
            <a:off x="2004060" y="499872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안전</a:t>
            </a:r>
            <a:endParaRPr lang="ko-KR" altLang="en-US" sz="800" b="1" dirty="0">
              <a:solidFill>
                <a:prstClr val="black"/>
              </a:solidFill>
            </a:endParaRPr>
          </a:p>
        </p:txBody>
      </p:sp>
      <p:sp>
        <p:nvSpPr>
          <p:cNvPr id="94" name="위쪽 리본 93"/>
          <p:cNvSpPr/>
          <p:nvPr/>
        </p:nvSpPr>
        <p:spPr>
          <a:xfrm>
            <a:off x="2895600" y="499872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책임</a:t>
            </a:r>
            <a:endParaRPr lang="ko-KR" altLang="en-US" sz="800" b="1" dirty="0">
              <a:solidFill>
                <a:prstClr val="black"/>
              </a:solidFill>
            </a:endParaRPr>
          </a:p>
        </p:txBody>
      </p:sp>
      <p:sp>
        <p:nvSpPr>
          <p:cNvPr id="96" name="위쪽 리본 95"/>
          <p:cNvSpPr/>
          <p:nvPr/>
        </p:nvSpPr>
        <p:spPr>
          <a:xfrm>
            <a:off x="3802380" y="500634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포용</a:t>
            </a:r>
          </a:p>
        </p:txBody>
      </p:sp>
      <p:sp>
        <p:nvSpPr>
          <p:cNvPr id="97" name="위쪽 리본 96"/>
          <p:cNvSpPr/>
          <p:nvPr/>
        </p:nvSpPr>
        <p:spPr>
          <a:xfrm>
            <a:off x="4716780" y="500634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혁신</a:t>
            </a:r>
          </a:p>
        </p:txBody>
      </p:sp>
      <p:sp>
        <p:nvSpPr>
          <p:cNvPr id="98" name="위쪽 리본 97"/>
          <p:cNvSpPr/>
          <p:nvPr/>
        </p:nvSpPr>
        <p:spPr>
          <a:xfrm>
            <a:off x="5631180" y="5013960"/>
            <a:ext cx="800100" cy="365760"/>
          </a:xfrm>
          <a:prstGeom prst="ribbon2">
            <a:avLst/>
          </a:prstGeom>
          <a:effectLst>
            <a:glow rad="139700">
              <a:schemeClr val="accent2">
                <a:satMod val="175000"/>
                <a:alpha val="40000"/>
              </a:schemeClr>
            </a:glow>
            <a:innerShdw blurRad="114300">
              <a:prstClr val="black"/>
            </a:innerShdw>
          </a:effectLst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800" b="1" dirty="0" smtClean="0">
                <a:solidFill>
                  <a:prstClr val="black"/>
                </a:solidFill>
              </a:rPr>
              <a:t>윤리</a:t>
            </a:r>
          </a:p>
        </p:txBody>
      </p:sp>
    </p:spTree>
    <p:extLst>
      <p:ext uri="{BB962C8B-B14F-4D97-AF65-F5344CB8AC3E}">
        <p14:creationId xmlns:p14="http://schemas.microsoft.com/office/powerpoint/2010/main" val="327396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1743</TotalTime>
  <Words>238</Words>
  <Application>Microsoft Office PowerPoint</Application>
  <PresentationFormat>A4 용지(210x297mm)</PresentationFormat>
  <Paragraphs>115</Paragraphs>
  <Slides>2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8" baseType="lpstr">
      <vt:lpstr>Rix고딕 M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Windows 사용자</dc:creator>
  <cp:lastModifiedBy>김승호</cp:lastModifiedBy>
  <cp:revision>118</cp:revision>
  <cp:lastPrinted>2022-02-04T08:12:07Z</cp:lastPrinted>
  <dcterms:created xsi:type="dcterms:W3CDTF">2018-12-27T01:46:23Z</dcterms:created>
  <dcterms:modified xsi:type="dcterms:W3CDTF">2022-02-07T09:35:49Z</dcterms:modified>
</cp:coreProperties>
</file>