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Default Extension="png" ContentType="image/png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  <p:sldId id="361" r:id="rId111"/>
    <p:sldId id="362" r:id="rId112"/>
    <p:sldId id="363" r:id="rId113"/>
    <p:sldId id="364" r:id="rId114"/>
    <p:sldId id="365" r:id="rId115"/>
    <p:sldId id="366" r:id="rId116"/>
    <p:sldId id="367" r:id="rId117"/>
    <p:sldId id="368" r:id="rId118"/>
    <p:sldId id="369" r:id="rId119"/>
    <p:sldId id="370" r:id="rId120"/>
    <p:sldId id="371" r:id="rId121"/>
    <p:sldId id="372" r:id="rId122"/>
    <p:sldId id="373" r:id="rId123"/>
  </p:sldIdLst>
  <p:sldSz cx="7556500" cy="10680700"/>
  <p:notesSz cx="7556500" cy="106807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Relationship Id="rId80" Type="http://schemas.openxmlformats.org/officeDocument/2006/relationships/slide" Target="slides/slide75.xml"/><Relationship Id="rId81" Type="http://schemas.openxmlformats.org/officeDocument/2006/relationships/slide" Target="slides/slide76.xml"/><Relationship Id="rId82" Type="http://schemas.openxmlformats.org/officeDocument/2006/relationships/slide" Target="slides/slide77.xml"/><Relationship Id="rId83" Type="http://schemas.openxmlformats.org/officeDocument/2006/relationships/slide" Target="slides/slide78.xml"/><Relationship Id="rId84" Type="http://schemas.openxmlformats.org/officeDocument/2006/relationships/slide" Target="slides/slide79.xml"/><Relationship Id="rId85" Type="http://schemas.openxmlformats.org/officeDocument/2006/relationships/slide" Target="slides/slide80.xml"/><Relationship Id="rId86" Type="http://schemas.openxmlformats.org/officeDocument/2006/relationships/slide" Target="slides/slide81.xml"/><Relationship Id="rId87" Type="http://schemas.openxmlformats.org/officeDocument/2006/relationships/slide" Target="slides/slide82.xml"/><Relationship Id="rId88" Type="http://schemas.openxmlformats.org/officeDocument/2006/relationships/slide" Target="slides/slide83.xml"/><Relationship Id="rId89" Type="http://schemas.openxmlformats.org/officeDocument/2006/relationships/slide" Target="slides/slide84.xml"/><Relationship Id="rId90" Type="http://schemas.openxmlformats.org/officeDocument/2006/relationships/slide" Target="slides/slide85.xml"/><Relationship Id="rId91" Type="http://schemas.openxmlformats.org/officeDocument/2006/relationships/slide" Target="slides/slide86.xml"/><Relationship Id="rId92" Type="http://schemas.openxmlformats.org/officeDocument/2006/relationships/slide" Target="slides/slide87.xml"/><Relationship Id="rId93" Type="http://schemas.openxmlformats.org/officeDocument/2006/relationships/slide" Target="slides/slide88.xml"/><Relationship Id="rId94" Type="http://schemas.openxmlformats.org/officeDocument/2006/relationships/slide" Target="slides/slide89.xml"/><Relationship Id="rId95" Type="http://schemas.openxmlformats.org/officeDocument/2006/relationships/slide" Target="slides/slide90.xml"/><Relationship Id="rId96" Type="http://schemas.openxmlformats.org/officeDocument/2006/relationships/slide" Target="slides/slide91.xml"/><Relationship Id="rId97" Type="http://schemas.openxmlformats.org/officeDocument/2006/relationships/slide" Target="slides/slide92.xml"/><Relationship Id="rId98" Type="http://schemas.openxmlformats.org/officeDocument/2006/relationships/slide" Target="slides/slide93.xml"/><Relationship Id="rId99" Type="http://schemas.openxmlformats.org/officeDocument/2006/relationships/slide" Target="slides/slide94.xml"/><Relationship Id="rId100" Type="http://schemas.openxmlformats.org/officeDocument/2006/relationships/slide" Target="slides/slide95.xml"/><Relationship Id="rId101" Type="http://schemas.openxmlformats.org/officeDocument/2006/relationships/slide" Target="slides/slide96.xml"/><Relationship Id="rId102" Type="http://schemas.openxmlformats.org/officeDocument/2006/relationships/slide" Target="slides/slide97.xml"/><Relationship Id="rId103" Type="http://schemas.openxmlformats.org/officeDocument/2006/relationships/slide" Target="slides/slide98.xml"/><Relationship Id="rId104" Type="http://schemas.openxmlformats.org/officeDocument/2006/relationships/slide" Target="slides/slide99.xml"/><Relationship Id="rId105" Type="http://schemas.openxmlformats.org/officeDocument/2006/relationships/slide" Target="slides/slide100.xml"/><Relationship Id="rId106" Type="http://schemas.openxmlformats.org/officeDocument/2006/relationships/slide" Target="slides/slide101.xml"/><Relationship Id="rId107" Type="http://schemas.openxmlformats.org/officeDocument/2006/relationships/slide" Target="slides/slide102.xml"/><Relationship Id="rId108" Type="http://schemas.openxmlformats.org/officeDocument/2006/relationships/slide" Target="slides/slide103.xml"/><Relationship Id="rId109" Type="http://schemas.openxmlformats.org/officeDocument/2006/relationships/slide" Target="slides/slide104.xml"/><Relationship Id="rId110" Type="http://schemas.openxmlformats.org/officeDocument/2006/relationships/slide" Target="slides/slide105.xml"/><Relationship Id="rId111" Type="http://schemas.openxmlformats.org/officeDocument/2006/relationships/slide" Target="slides/slide106.xml"/><Relationship Id="rId112" Type="http://schemas.openxmlformats.org/officeDocument/2006/relationships/slide" Target="slides/slide107.xml"/><Relationship Id="rId113" Type="http://schemas.openxmlformats.org/officeDocument/2006/relationships/slide" Target="slides/slide108.xml"/><Relationship Id="rId114" Type="http://schemas.openxmlformats.org/officeDocument/2006/relationships/slide" Target="slides/slide109.xml"/><Relationship Id="rId115" Type="http://schemas.openxmlformats.org/officeDocument/2006/relationships/slide" Target="slides/slide110.xml"/><Relationship Id="rId116" Type="http://schemas.openxmlformats.org/officeDocument/2006/relationships/slide" Target="slides/slide111.xml"/><Relationship Id="rId117" Type="http://schemas.openxmlformats.org/officeDocument/2006/relationships/slide" Target="slides/slide112.xml"/><Relationship Id="rId118" Type="http://schemas.openxmlformats.org/officeDocument/2006/relationships/slide" Target="slides/slide113.xml"/><Relationship Id="rId119" Type="http://schemas.openxmlformats.org/officeDocument/2006/relationships/slide" Target="slides/slide114.xml"/><Relationship Id="rId120" Type="http://schemas.openxmlformats.org/officeDocument/2006/relationships/slide" Target="slides/slide115.xml"/><Relationship Id="rId121" Type="http://schemas.openxmlformats.org/officeDocument/2006/relationships/slide" Target="slides/slide116.xml"/><Relationship Id="rId122" Type="http://schemas.openxmlformats.org/officeDocument/2006/relationships/slide" Target="slides/slide117.xml"/><Relationship Id="rId123" Type="http://schemas.openxmlformats.org/officeDocument/2006/relationships/slide" Target="slides/slide118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6737" y="3311017"/>
            <a:ext cx="6423025" cy="22429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3475" y="5981192"/>
            <a:ext cx="5289550" cy="2670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#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#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7825" y="2456561"/>
            <a:ext cx="3287077" cy="7049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1597" y="2456561"/>
            <a:ext cx="3287077" cy="7049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#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#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#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825" y="427228"/>
            <a:ext cx="6800850" cy="1708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825" y="2456561"/>
            <a:ext cx="6800850" cy="7049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69210" y="9933051"/>
            <a:ext cx="2418080" cy="5340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7825" y="9933051"/>
            <a:ext cx="1737995" cy="5340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3574796" y="9975885"/>
            <a:ext cx="450214" cy="189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#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0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0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0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0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0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0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0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0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0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0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9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7496" y="1156454"/>
            <a:ext cx="538480" cy="1771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40" b="1">
                <a:latin typeface="Malgun Gothic"/>
                <a:cs typeface="Malgun Gothic"/>
              </a:rPr>
              <a:t>[별첨</a:t>
            </a:r>
            <a:r>
              <a:rPr dirty="0" sz="1000" spc="25" b="1">
                <a:latin typeface="Malgun Gothic"/>
                <a:cs typeface="Malgun Gothic"/>
              </a:rPr>
              <a:t> </a:t>
            </a:r>
            <a:r>
              <a:rPr dirty="0" sz="1000" spc="65" b="1">
                <a:latin typeface="Malgun Gothic"/>
                <a:cs typeface="Malgun Gothic"/>
              </a:rPr>
              <a:t>1]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2727" y="1639034"/>
            <a:ext cx="5752465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b="1">
                <a:latin typeface="Malgun Gothic"/>
                <a:cs typeface="Malgun Gothic"/>
              </a:rPr>
              <a:t>Ⅰ.</a:t>
            </a:r>
            <a:r>
              <a:rPr dirty="0" sz="2000" spc="165" b="1">
                <a:latin typeface="Malgun Gothic"/>
                <a:cs typeface="Malgun Gothic"/>
              </a:rPr>
              <a:t> </a:t>
            </a:r>
            <a:r>
              <a:rPr dirty="0" sz="2000" spc="-125" b="1">
                <a:latin typeface="Malgun Gothic"/>
                <a:cs typeface="Malgun Gothic"/>
              </a:rPr>
              <a:t>영조물배상공제</a:t>
            </a:r>
            <a:r>
              <a:rPr dirty="0" sz="2000" spc="70" b="1">
                <a:latin typeface="Malgun Gothic"/>
                <a:cs typeface="Malgun Gothic"/>
              </a:rPr>
              <a:t> </a:t>
            </a:r>
            <a:r>
              <a:rPr dirty="0" sz="2000" spc="-105" b="1">
                <a:latin typeface="Malgun Gothic"/>
                <a:cs typeface="Malgun Gothic"/>
              </a:rPr>
              <a:t>보통약관(규칙</a:t>
            </a:r>
            <a:r>
              <a:rPr dirty="0" sz="2000" spc="65" b="1">
                <a:latin typeface="Malgun Gothic"/>
                <a:cs typeface="Malgun Gothic"/>
              </a:rPr>
              <a:t> </a:t>
            </a:r>
            <a:r>
              <a:rPr dirty="0" sz="2000" spc="-105" b="1">
                <a:latin typeface="Malgun Gothic"/>
                <a:cs typeface="Malgun Gothic"/>
              </a:rPr>
              <a:t>제2조제1항</a:t>
            </a:r>
            <a:r>
              <a:rPr dirty="0" sz="2000" spc="70" b="1">
                <a:latin typeface="Malgun Gothic"/>
                <a:cs typeface="Malgun Gothic"/>
              </a:rPr>
              <a:t> </a:t>
            </a:r>
            <a:r>
              <a:rPr dirty="0" sz="2000" spc="-85" b="1">
                <a:latin typeface="Malgun Gothic"/>
                <a:cs typeface="Malgun Gothic"/>
              </a:rPr>
              <a:t>관련)</a:t>
            </a:r>
            <a:endParaRPr sz="2000">
              <a:latin typeface="Malgun Gothic"/>
              <a:cs typeface="Malgun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09847" y="9964981"/>
            <a:ext cx="380365" cy="201295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8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7496" y="2464141"/>
            <a:ext cx="5783580" cy="69754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  <a:tabLst>
                <a:tab pos="663575" algn="l"/>
              </a:tabLst>
            </a:pPr>
            <a:r>
              <a:rPr dirty="0" sz="1300" spc="-15" b="1">
                <a:latin typeface="Malgun Gothic"/>
                <a:cs typeface="Malgun Gothic"/>
              </a:rPr>
              <a:t>제1관	</a:t>
            </a:r>
            <a:r>
              <a:rPr dirty="0" sz="1300" spc="-5" b="1">
                <a:latin typeface="Malgun Gothic"/>
                <a:cs typeface="Malgun Gothic"/>
              </a:rPr>
              <a:t>목적</a:t>
            </a:r>
            <a:r>
              <a:rPr dirty="0" sz="1300" spc="135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및</a:t>
            </a:r>
            <a:r>
              <a:rPr dirty="0" sz="1300" spc="150" b="1">
                <a:latin typeface="Malgun Gothic"/>
                <a:cs typeface="Malgun Gothic"/>
              </a:rPr>
              <a:t> </a:t>
            </a:r>
            <a:r>
              <a:rPr dirty="0" sz="1300" spc="-10" b="1">
                <a:latin typeface="Malgun Gothic"/>
                <a:cs typeface="Malgun Gothic"/>
              </a:rPr>
              <a:t>용어의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정의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</a:pPr>
            <a:endParaRPr sz="12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제1조(목적) </a:t>
            </a:r>
            <a:r>
              <a:rPr dirty="0" sz="1100">
                <a:latin typeface="Malgun Gothic"/>
                <a:cs typeface="Malgun Gothic"/>
              </a:rPr>
              <a:t>본 약관은 </a:t>
            </a:r>
            <a:r>
              <a:rPr dirty="0" sz="1100" spc="5">
                <a:latin typeface="Malgun Gothic"/>
                <a:cs typeface="Malgun Gothic"/>
              </a:rPr>
              <a:t>한국지방재정공제회(이하 </a:t>
            </a:r>
            <a:r>
              <a:rPr dirty="0" sz="1100" spc="40">
                <a:latin typeface="Malgun Gothic"/>
                <a:cs typeface="Malgun Gothic"/>
              </a:rPr>
              <a:t>“공제회”라 </a:t>
            </a:r>
            <a:r>
              <a:rPr dirty="0" sz="1100" spc="35">
                <a:latin typeface="Malgun Gothic"/>
                <a:cs typeface="Malgun Gothic"/>
              </a:rPr>
              <a:t>합니다.) </a:t>
            </a:r>
            <a:r>
              <a:rPr dirty="0" sz="1100" spc="-5">
                <a:latin typeface="Malgun Gothic"/>
                <a:cs typeface="Malgun Gothic"/>
              </a:rPr>
              <a:t>회원이 </a:t>
            </a:r>
            <a:r>
              <a:rPr dirty="0" sz="1100" spc="55">
                <a:latin typeface="Malgun Gothic"/>
                <a:cs typeface="Malgun Gothic"/>
              </a:rPr>
              <a:t>소유·사용· </a:t>
            </a:r>
            <a:r>
              <a:rPr dirty="0" sz="1100" spc="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관리하는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시설의</a:t>
            </a:r>
            <a:r>
              <a:rPr dirty="0" sz="1100" spc="3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설치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3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관리하자로</a:t>
            </a:r>
            <a:r>
              <a:rPr dirty="0" sz="1100" spc="3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인하여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타인의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신체나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재물을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훼손시켜</a:t>
            </a:r>
            <a:r>
              <a:rPr dirty="0" sz="1100" spc="3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법률상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-5">
                <a:latin typeface="Malgun Gothic"/>
                <a:cs typeface="Malgun Gothic"/>
              </a:rPr>
              <a:t>상책임을 </a:t>
            </a:r>
            <a:r>
              <a:rPr dirty="0" sz="1100">
                <a:latin typeface="Malgun Gothic"/>
                <a:cs typeface="Malgun Gothic"/>
              </a:rPr>
              <a:t>부담함으로써 입은 </a:t>
            </a:r>
            <a:r>
              <a:rPr dirty="0" sz="1100" spc="-5">
                <a:latin typeface="Malgun Gothic"/>
                <a:cs typeface="Malgun Gothic"/>
              </a:rPr>
              <a:t>손해에 대한 </a:t>
            </a:r>
            <a:r>
              <a:rPr dirty="0" sz="1100">
                <a:latin typeface="Malgun Gothic"/>
                <a:cs typeface="Malgun Gothic"/>
              </a:rPr>
              <a:t>위험을 </a:t>
            </a:r>
            <a:r>
              <a:rPr dirty="0" sz="1100" spc="-5">
                <a:latin typeface="Malgun Gothic"/>
                <a:cs typeface="Malgun Gothic"/>
              </a:rPr>
              <a:t>보장하기 위하여 필요한 </a:t>
            </a:r>
            <a:r>
              <a:rPr dirty="0" sz="1100">
                <a:latin typeface="Malgun Gothic"/>
                <a:cs typeface="Malgun Gothic"/>
              </a:rPr>
              <a:t>사항을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규정함을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목적으로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220979" marR="5080" indent="-208915">
              <a:lnSpc>
                <a:spcPct val="133500"/>
              </a:lnSpc>
            </a:pPr>
            <a:r>
              <a:rPr dirty="0" sz="1100" b="1">
                <a:latin typeface="Malgun Gothic"/>
                <a:cs typeface="Malgun Gothic"/>
              </a:rPr>
              <a:t>제2조(용어의</a:t>
            </a:r>
            <a:r>
              <a:rPr dirty="0" sz="1100" spc="280" b="1">
                <a:latin typeface="Malgun Gothic"/>
                <a:cs typeface="Malgun Gothic"/>
              </a:rPr>
              <a:t> </a:t>
            </a:r>
            <a:r>
              <a:rPr dirty="0" sz="1100" spc="5" b="1">
                <a:latin typeface="Malgun Gothic"/>
                <a:cs typeface="Malgun Gothic"/>
              </a:rPr>
              <a:t>정의)</a:t>
            </a:r>
            <a:r>
              <a:rPr dirty="0" sz="1100" spc="285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본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약관에서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사용되는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용어의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정의는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다른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조항에서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달리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정의되지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같습니다.</a:t>
            </a:r>
            <a:endParaRPr sz="1100">
              <a:latin typeface="Malgun Gothic"/>
              <a:cs typeface="Malgun Gothic"/>
            </a:endParaRPr>
          </a:p>
          <a:p>
            <a:pPr algn="just" marL="277495" marR="5080" indent="-196850">
              <a:lnSpc>
                <a:spcPct val="133000"/>
              </a:lnSpc>
              <a:spcBef>
                <a:spcPts val="5"/>
              </a:spcBef>
              <a:buAutoNum type="arabicPeriod"/>
              <a:tabLst>
                <a:tab pos="297815" algn="l"/>
              </a:tabLst>
            </a:pPr>
            <a:r>
              <a:rPr dirty="0" sz="1100" spc="10">
                <a:latin typeface="Malgun Gothic"/>
                <a:cs typeface="Malgun Gothic"/>
              </a:rPr>
              <a:t>피공제자: </a:t>
            </a:r>
            <a:r>
              <a:rPr dirty="0" sz="1100" spc="-15">
                <a:latin typeface="Malgun Gothic"/>
                <a:cs typeface="Malgun Gothic"/>
              </a:rPr>
              <a:t>공제사고로</a:t>
            </a:r>
            <a:r>
              <a:rPr dirty="0" sz="1100" spc="-10">
                <a:latin typeface="Malgun Gothic"/>
                <a:cs typeface="Malgun Gothic"/>
              </a:rPr>
              <a:t> 인하여 타인에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손해배상책임을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부담하는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입은 </a:t>
            </a:r>
            <a:r>
              <a:rPr dirty="0" sz="1100">
                <a:latin typeface="Malgun Gothic"/>
                <a:cs typeface="Malgun Gothic"/>
              </a:rPr>
              <a:t>사람(법인인 </a:t>
            </a:r>
            <a:r>
              <a:rPr dirty="0" sz="1100" spc="-15">
                <a:latin typeface="Malgun Gothic"/>
                <a:cs typeface="Malgun Gothic"/>
              </a:rPr>
              <a:t>경우에는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5">
                <a:latin typeface="Malgun Gothic"/>
                <a:cs typeface="Malgun Gothic"/>
              </a:rPr>
              <a:t>이사 또는 </a:t>
            </a:r>
            <a:r>
              <a:rPr dirty="0" sz="1100" spc="-10">
                <a:latin typeface="Malgun Gothic"/>
                <a:cs typeface="Malgun Gothic"/>
              </a:rPr>
              <a:t>법인의 업무를 </a:t>
            </a:r>
            <a:r>
              <a:rPr dirty="0" sz="1100" spc="-15">
                <a:latin typeface="Malgun Gothic"/>
                <a:cs typeface="Malgun Gothic"/>
              </a:rPr>
              <a:t>집행하는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5">
                <a:latin typeface="Malgun Gothic"/>
                <a:cs typeface="Malgun Gothic"/>
              </a:rPr>
              <a:t>밖의 </a:t>
            </a:r>
            <a:r>
              <a:rPr dirty="0" sz="1100" spc="5">
                <a:latin typeface="Malgun Gothic"/>
                <a:cs typeface="Malgun Gothic"/>
              </a:rPr>
              <a:t>기관)을 </a:t>
            </a:r>
            <a:r>
              <a:rPr dirty="0" sz="1100">
                <a:latin typeface="Malgun Gothic"/>
                <a:cs typeface="Malgun Gothic"/>
              </a:rPr>
              <a:t>말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algn="just" marL="277495" marR="5080" indent="-196850">
              <a:lnSpc>
                <a:spcPct val="132600"/>
              </a:lnSpc>
              <a:spcBef>
                <a:spcPts val="15"/>
              </a:spcBef>
              <a:buAutoNum type="arabicPeriod"/>
              <a:tabLst>
                <a:tab pos="288925" algn="l"/>
              </a:tabLst>
            </a:pPr>
            <a:r>
              <a:rPr dirty="0" sz="1100" spc="5">
                <a:latin typeface="Malgun Gothic"/>
                <a:cs typeface="Malgun Gothic"/>
              </a:rPr>
              <a:t>공제등록증권: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공제등록과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내용을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증명하기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회원에게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드리는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증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서를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algn="just" marL="275590" indent="-195580">
              <a:lnSpc>
                <a:spcPct val="100000"/>
              </a:lnSpc>
              <a:spcBef>
                <a:spcPts val="440"/>
              </a:spcBef>
              <a:buAutoNum type="arabicPeriod"/>
              <a:tabLst>
                <a:tab pos="276225" algn="l"/>
              </a:tabLst>
            </a:pPr>
            <a:r>
              <a:rPr dirty="0" sz="1100" spc="-15">
                <a:latin typeface="Malgun Gothic"/>
                <a:cs typeface="Malgun Gothic"/>
              </a:rPr>
              <a:t>지방자치단체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지방자치단체의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범위는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같습니다.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445"/>
              </a:spcBef>
            </a:pP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지방자치법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제2조에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특별시,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광역시,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내지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시,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군,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구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430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지방공기업법에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지방공사,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지방공단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외의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출자법인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440"/>
              </a:spcBef>
            </a:pPr>
            <a:r>
              <a:rPr dirty="0" sz="1100" spc="50">
                <a:latin typeface="Malgun Gothic"/>
                <a:cs typeface="Malgun Gothic"/>
              </a:rPr>
              <a:t>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지방자치단체의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출연,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보조를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받거나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위탁을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받는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기관,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단체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법인</a:t>
            </a:r>
            <a:endParaRPr sz="1100">
              <a:latin typeface="Malgun Gothic"/>
              <a:cs typeface="Malgun Gothic"/>
            </a:endParaRPr>
          </a:p>
          <a:p>
            <a:pPr marL="151130" marR="1814830" indent="-70485">
              <a:lnSpc>
                <a:spcPct val="132600"/>
              </a:lnSpc>
              <a:spcBef>
                <a:spcPts val="10"/>
              </a:spcBef>
              <a:buAutoNum type="arabicPeriod" startAt="4"/>
              <a:tabLst>
                <a:tab pos="276225" algn="l"/>
              </a:tabLst>
            </a:pPr>
            <a:r>
              <a:rPr dirty="0" sz="1100" spc="-15">
                <a:latin typeface="Malgun Gothic"/>
                <a:cs typeface="Malgun Gothic"/>
              </a:rPr>
              <a:t>지방자치단체시설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지방자치단체시설은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같습니다.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본청사,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지소,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출장소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청사</a:t>
            </a:r>
            <a:endParaRPr sz="1100">
              <a:latin typeface="Malgun Gothic"/>
              <a:cs typeface="Malgun Gothic"/>
            </a:endParaRPr>
          </a:p>
          <a:p>
            <a:pPr marL="394970" marR="5080" indent="-243840">
              <a:lnSpc>
                <a:spcPct val="133500"/>
              </a:lnSpc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각급학교(맹아학교,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농아학교,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간호학교,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유치원,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유아원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학교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보육원을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함합니다)</a:t>
            </a:r>
            <a:endParaRPr sz="1100">
              <a:latin typeface="Malgun Gothic"/>
              <a:cs typeface="Malgun Gothic"/>
            </a:endParaRPr>
          </a:p>
          <a:p>
            <a:pPr marL="419100" marR="5080" indent="-268605">
              <a:lnSpc>
                <a:spcPts val="1760"/>
              </a:lnSpc>
              <a:spcBef>
                <a:spcPts val="125"/>
              </a:spcBef>
            </a:pPr>
            <a:r>
              <a:rPr dirty="0" sz="1100" spc="50">
                <a:latin typeface="Malgun Gothic"/>
                <a:cs typeface="Malgun Gothic"/>
              </a:rPr>
              <a:t>다.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아동복지시설,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노인복지시설,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보호시설,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정신박약자원호시설,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신체장애자갱생원호시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설,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모자복지시설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복지시설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310"/>
              </a:spcBef>
            </a:pPr>
            <a:r>
              <a:rPr dirty="0" sz="1100" spc="50">
                <a:latin typeface="Malgun Gothic"/>
                <a:cs typeface="Malgun Gothic"/>
              </a:rPr>
              <a:t>라.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각종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보양시설</a:t>
            </a:r>
            <a:endParaRPr sz="1100">
              <a:latin typeface="Malgun Gothic"/>
              <a:cs typeface="Malgun Gothic"/>
            </a:endParaRPr>
          </a:p>
          <a:p>
            <a:pPr marL="151130" marR="2123440">
              <a:lnSpc>
                <a:spcPts val="1760"/>
              </a:lnSpc>
              <a:spcBef>
                <a:spcPts val="125"/>
              </a:spcBef>
            </a:pPr>
            <a:r>
              <a:rPr dirty="0" sz="1100" spc="50">
                <a:latin typeface="Malgun Gothic"/>
                <a:cs typeface="Malgun Gothic"/>
              </a:rPr>
              <a:t>마.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마을회관,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주민회관,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도서관,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박물관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문화시설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바.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체육관,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육상경기장,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야구장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체육시설</a:t>
            </a:r>
            <a:endParaRPr sz="1100">
              <a:latin typeface="Malgun Gothic"/>
              <a:cs typeface="Malgun Gothic"/>
            </a:endParaRPr>
          </a:p>
          <a:p>
            <a:pPr marL="151130" marR="1569085">
              <a:lnSpc>
                <a:spcPts val="1750"/>
              </a:lnSpc>
              <a:spcBef>
                <a:spcPts val="10"/>
              </a:spcBef>
            </a:pPr>
            <a:r>
              <a:rPr dirty="0" sz="1100" spc="50">
                <a:latin typeface="Malgun Gothic"/>
                <a:cs typeface="Malgun Gothic"/>
              </a:rPr>
              <a:t>사.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농림,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수산,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가공시설,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육모시설,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집</a:t>
            </a:r>
            <a:r>
              <a:rPr dirty="0" sz="1100" spc="-20">
                <a:latin typeface="MS UI Gothic"/>
                <a:cs typeface="MS UI Gothic"/>
              </a:rPr>
              <a:t>․</a:t>
            </a:r>
            <a:r>
              <a:rPr dirty="0" sz="1100" spc="-20">
                <a:latin typeface="Malgun Gothic"/>
                <a:cs typeface="Malgun Gothic"/>
              </a:rPr>
              <a:t>출하시설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산업시설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아.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상하수도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시설,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폐기물처리시설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생활환경시설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310"/>
              </a:spcBef>
            </a:pPr>
            <a:r>
              <a:rPr dirty="0" sz="1100" spc="50">
                <a:latin typeface="Malgun Gothic"/>
                <a:cs typeface="Malgun Gothic"/>
              </a:rPr>
              <a:t>자.</a:t>
            </a:r>
            <a:r>
              <a:rPr dirty="0" sz="1100" spc="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공원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445"/>
              </a:spcBef>
            </a:pPr>
            <a:r>
              <a:rPr dirty="0" sz="1100" spc="50">
                <a:latin typeface="Malgun Gothic"/>
                <a:cs typeface="Malgun Gothic"/>
              </a:rPr>
              <a:t>차.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항만시설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2931795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152400">
              <a:lnSpc>
                <a:spcPct val="100000"/>
              </a:lnSpc>
              <a:spcBef>
                <a:spcPts val="540"/>
              </a:spcBef>
            </a:pP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200"/>
              </a:lnSpc>
              <a:spcBef>
                <a:spcPts val="5"/>
              </a:spcBef>
            </a:pPr>
            <a:r>
              <a:rPr dirty="0" sz="1100" spc="-10">
                <a:latin typeface="Malgun Gothic"/>
                <a:cs typeface="Malgun Gothic"/>
              </a:rPr>
              <a:t>②공제회가 </a:t>
            </a:r>
            <a:r>
              <a:rPr dirty="0" sz="1100">
                <a:latin typeface="Malgun Gothic"/>
                <a:cs typeface="Malgun Gothic"/>
              </a:rPr>
              <a:t>제1항의 </a:t>
            </a:r>
            <a:r>
              <a:rPr dirty="0" sz="1100" spc="-10">
                <a:latin typeface="Malgun Gothic"/>
                <a:cs typeface="Malgun Gothic"/>
              </a:rPr>
              <a:t>청구를 받았을 때에는 </a:t>
            </a:r>
            <a:r>
              <a:rPr dirty="0" sz="1100" spc="-5">
                <a:latin typeface="Malgun Gothic"/>
                <a:cs typeface="Malgun Gothic"/>
              </a:rPr>
              <a:t>지체 </a:t>
            </a:r>
            <a:r>
              <a:rPr dirty="0" sz="1100" spc="-10">
                <a:latin typeface="Malgun Gothic"/>
                <a:cs typeface="Malgun Gothic"/>
              </a:rPr>
              <a:t>없이 </a:t>
            </a:r>
            <a:r>
              <a:rPr dirty="0" sz="1100" spc="-15">
                <a:latin typeface="Malgun Gothic"/>
                <a:cs typeface="Malgun Gothic"/>
              </a:rPr>
              <a:t>피공제자에게 </a:t>
            </a:r>
            <a:r>
              <a:rPr dirty="0" sz="1100" spc="-10">
                <a:latin typeface="Malgun Gothic"/>
                <a:cs typeface="Malgun Gothic"/>
              </a:rPr>
              <a:t>통지하여야 </a:t>
            </a:r>
            <a:r>
              <a:rPr dirty="0" sz="1100" spc="35">
                <a:latin typeface="Malgun Gothic"/>
                <a:cs typeface="Malgun Gothic"/>
              </a:rPr>
              <a:t>하며, </a:t>
            </a:r>
            <a:r>
              <a:rPr dirty="0" sz="1100">
                <a:latin typeface="Malgun Gothic"/>
                <a:cs typeface="Malgun Gothic"/>
              </a:rPr>
              <a:t>공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제회의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요구가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있으면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필요한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서류증거의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제출,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증언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증인출석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협조하여야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200"/>
              </a:lnSpc>
              <a:spcBef>
                <a:spcPts val="10"/>
              </a:spcBef>
            </a:pPr>
            <a:r>
              <a:rPr dirty="0" sz="1100" spc="-15">
                <a:latin typeface="Malgun Gothic"/>
                <a:cs typeface="Malgun Gothic"/>
              </a:rPr>
              <a:t>③피공제자가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피해자로부터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손해배상의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청구를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받았을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필요하다고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인정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할 </a:t>
            </a:r>
            <a:r>
              <a:rPr dirty="0" sz="1100" spc="-10">
                <a:latin typeface="Malgun Gothic"/>
                <a:cs typeface="Malgun Gothic"/>
              </a:rPr>
              <a:t>때에는 피공제자를 대신하여 공제회의 비용으로 </a:t>
            </a:r>
            <a:r>
              <a:rPr dirty="0" sz="1100" spc="-5">
                <a:latin typeface="Malgun Gothic"/>
                <a:cs typeface="Malgun Gothic"/>
              </a:rPr>
              <a:t>이를 </a:t>
            </a:r>
            <a:r>
              <a:rPr dirty="0" sz="1100" spc="-10">
                <a:latin typeface="Malgun Gothic"/>
                <a:cs typeface="Malgun Gothic"/>
              </a:rPr>
              <a:t>해결할 </a:t>
            </a:r>
            <a:r>
              <a:rPr dirty="0" sz="1100">
                <a:latin typeface="Malgun Gothic"/>
                <a:cs typeface="Malgun Gothic"/>
              </a:rPr>
              <a:t>수 </a:t>
            </a:r>
            <a:r>
              <a:rPr dirty="0" sz="1100" spc="10">
                <a:latin typeface="Malgun Gothic"/>
                <a:cs typeface="Malgun Gothic"/>
              </a:rPr>
              <a:t>있습니다.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경우에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요구가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있으면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협력하여야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2700"/>
              </a:lnSpc>
              <a:spcBef>
                <a:spcPts val="10"/>
              </a:spcBef>
            </a:pPr>
            <a:r>
              <a:rPr dirty="0" sz="1100" spc="-10">
                <a:latin typeface="Malgun Gothic"/>
                <a:cs typeface="Malgun Gothic"/>
              </a:rPr>
              <a:t>④회원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15">
                <a:latin typeface="Malgun Gothic"/>
                <a:cs typeface="Malgun Gothic"/>
              </a:rPr>
              <a:t>피공제자가 </a:t>
            </a:r>
            <a:r>
              <a:rPr dirty="0" sz="1100" spc="-10">
                <a:latin typeface="Malgun Gothic"/>
                <a:cs typeface="Malgun Gothic"/>
              </a:rPr>
              <a:t>정당한 이유없이 </a:t>
            </a:r>
            <a:r>
              <a:rPr dirty="0" sz="1100" spc="25">
                <a:latin typeface="Malgun Gothic"/>
                <a:cs typeface="Malgun Gothic"/>
              </a:rPr>
              <a:t>제2항, </a:t>
            </a:r>
            <a:r>
              <a:rPr dirty="0" sz="1100" spc="-5">
                <a:latin typeface="Malgun Gothic"/>
                <a:cs typeface="Malgun Gothic"/>
              </a:rPr>
              <a:t>제3항의 </a:t>
            </a:r>
            <a:r>
              <a:rPr dirty="0" sz="1100" spc="-10">
                <a:latin typeface="Malgun Gothic"/>
                <a:cs typeface="Malgun Gothic"/>
              </a:rPr>
              <a:t>요구에 협조하지 </a:t>
            </a:r>
            <a:r>
              <a:rPr dirty="0" sz="1100" spc="-15">
                <a:latin typeface="Malgun Gothic"/>
                <a:cs typeface="Malgun Gothic"/>
              </a:rPr>
              <a:t>않았을때에는 </a:t>
            </a:r>
            <a:r>
              <a:rPr dirty="0" sz="1100" spc="-10">
                <a:latin typeface="Malgun Gothic"/>
                <a:cs typeface="Malgun Gothic"/>
              </a:rPr>
              <a:t> 공제회는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그로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늘어난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드리지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47955" marR="5080" indent="-135890">
              <a:lnSpc>
                <a:spcPct val="133200"/>
              </a:lnSpc>
              <a:spcBef>
                <a:spcPts val="5"/>
              </a:spcBef>
            </a:pPr>
            <a:r>
              <a:rPr dirty="0" sz="1100" spc="-5" b="1">
                <a:latin typeface="Malgun Gothic"/>
                <a:cs typeface="Malgun Gothic"/>
              </a:rPr>
              <a:t>제23조(합의·절충·중재·소송의 </a:t>
            </a:r>
            <a:r>
              <a:rPr dirty="0" sz="1100" b="1">
                <a:latin typeface="Malgun Gothic"/>
                <a:cs typeface="Malgun Gothic"/>
              </a:rPr>
              <a:t>협조·대행 </a:t>
            </a:r>
            <a:r>
              <a:rPr dirty="0" sz="1100" spc="-10" b="1">
                <a:latin typeface="Malgun Gothic"/>
                <a:cs typeface="Malgun Gothic"/>
              </a:rPr>
              <a:t>등) </a:t>
            </a:r>
            <a:r>
              <a:rPr dirty="0" sz="1100" spc="-40">
                <a:latin typeface="Malgun Gothic"/>
                <a:cs typeface="Malgun Gothic"/>
              </a:rPr>
              <a:t>①공제회는 피공제자의 </a:t>
            </a:r>
            <a:r>
              <a:rPr dirty="0" sz="1100" spc="-30">
                <a:latin typeface="Malgun Gothic"/>
                <a:cs typeface="Malgun Gothic"/>
              </a:rPr>
              <a:t>법률상 </a:t>
            </a:r>
            <a:r>
              <a:rPr dirty="0" sz="1100" spc="-40">
                <a:latin typeface="Malgun Gothic"/>
                <a:cs typeface="Malgun Gothic"/>
              </a:rPr>
              <a:t>손해배상책임을 </a:t>
            </a:r>
            <a:r>
              <a:rPr dirty="0" sz="1100" spc="-35">
                <a:latin typeface="Malgun Gothic"/>
                <a:cs typeface="Malgun Gothic"/>
              </a:rPr>
              <a:t> 확정하기 </a:t>
            </a:r>
            <a:r>
              <a:rPr dirty="0" sz="1100" spc="-30">
                <a:latin typeface="Malgun Gothic"/>
                <a:cs typeface="Malgun Gothic"/>
              </a:rPr>
              <a:t>위하여 </a:t>
            </a:r>
            <a:r>
              <a:rPr dirty="0" sz="1100" spc="-40">
                <a:latin typeface="Malgun Gothic"/>
                <a:cs typeface="Malgun Gothic"/>
              </a:rPr>
              <a:t>피공제자가 </a:t>
            </a:r>
            <a:r>
              <a:rPr dirty="0" sz="1100" spc="-35">
                <a:latin typeface="Malgun Gothic"/>
                <a:cs typeface="Malgun Gothic"/>
              </a:rPr>
              <a:t>피해자와 </a:t>
            </a:r>
            <a:r>
              <a:rPr dirty="0" sz="1100" spc="-30">
                <a:latin typeface="Malgun Gothic"/>
                <a:cs typeface="Malgun Gothic"/>
              </a:rPr>
              <a:t>행하는 </a:t>
            </a:r>
            <a:r>
              <a:rPr dirty="0" sz="1100" spc="10">
                <a:latin typeface="Malgun Gothic"/>
                <a:cs typeface="Malgun Gothic"/>
              </a:rPr>
              <a:t>합의·절충·중재 </a:t>
            </a:r>
            <a:r>
              <a:rPr dirty="0" sz="1100" spc="-25">
                <a:latin typeface="Malgun Gothic"/>
                <a:cs typeface="Malgun Gothic"/>
              </a:rPr>
              <a:t>또는 소송(확인의 소를 포함 </a:t>
            </a:r>
            <a:r>
              <a:rPr dirty="0" sz="1100" spc="-2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합니다)에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협조하거나,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이러한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절차를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대행할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51521" y="3982427"/>
            <a:ext cx="5255260" cy="502920"/>
          </a:xfrm>
          <a:prstGeom prst="rect">
            <a:avLst/>
          </a:prstGeom>
          <a:solidFill>
            <a:srgbClr val="F1F1F1"/>
          </a:solidFill>
          <a:ln w="3175">
            <a:solidFill>
              <a:srgbClr val="000000"/>
            </a:solidFill>
          </a:ln>
        </p:spPr>
        <p:txBody>
          <a:bodyPr wrap="square" lIns="0" tIns="635" rIns="0" bIns="0" rtlCol="0" vert="horz">
            <a:spAutoFit/>
          </a:bodyPr>
          <a:lstStyle/>
          <a:p>
            <a:pPr marL="128270" marR="419734" indent="-64135">
              <a:lnSpc>
                <a:spcPct val="142000"/>
              </a:lnSpc>
              <a:spcBef>
                <a:spcPts val="5"/>
              </a:spcBef>
            </a:pPr>
            <a:r>
              <a:rPr dirty="0" sz="1000" spc="484" b="1">
                <a:latin typeface="Malgun Gothic"/>
                <a:cs typeface="Malgun Gothic"/>
              </a:rPr>
              <a:t>【</a:t>
            </a:r>
            <a:r>
              <a:rPr dirty="0" sz="1000" spc="-5" b="1">
                <a:latin typeface="Malgun Gothic"/>
                <a:cs typeface="Malgun Gothic"/>
              </a:rPr>
              <a:t>보상책임을</a:t>
            </a:r>
            <a:r>
              <a:rPr dirty="0" sz="1000" spc="150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지는</a:t>
            </a:r>
            <a:r>
              <a:rPr dirty="0" sz="1000" spc="150" b="1">
                <a:latin typeface="Malgun Gothic"/>
                <a:cs typeface="Malgun Gothic"/>
              </a:rPr>
              <a:t> </a:t>
            </a:r>
            <a:r>
              <a:rPr dirty="0" sz="1000" b="1">
                <a:latin typeface="Malgun Gothic"/>
                <a:cs typeface="Malgun Gothic"/>
              </a:rPr>
              <a:t>한도</a:t>
            </a:r>
            <a:r>
              <a:rPr dirty="0" sz="1000" spc="475" b="1">
                <a:latin typeface="Malgun Gothic"/>
                <a:cs typeface="Malgun Gothic"/>
              </a:rPr>
              <a:t>】</a:t>
            </a:r>
            <a:r>
              <a:rPr dirty="0" sz="1000" spc="-5" b="1">
                <a:latin typeface="Malgun Gothic"/>
                <a:cs typeface="Malgun Gothic"/>
              </a:rPr>
              <a:t>동일한</a:t>
            </a:r>
            <a:r>
              <a:rPr dirty="0" sz="1000" spc="150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사고로</a:t>
            </a:r>
            <a:r>
              <a:rPr dirty="0" sz="1000" spc="150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이미</a:t>
            </a:r>
            <a:r>
              <a:rPr dirty="0" sz="1000" spc="155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지급한</a:t>
            </a:r>
            <a:r>
              <a:rPr dirty="0" sz="1000" spc="150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공제금이나</a:t>
            </a:r>
            <a:r>
              <a:rPr dirty="0" sz="1000" spc="150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가지급공제금이 </a:t>
            </a:r>
            <a:r>
              <a:rPr dirty="0" sz="1000" spc="-335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있는</a:t>
            </a:r>
            <a:r>
              <a:rPr dirty="0" sz="1000" spc="145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경우에는</a:t>
            </a:r>
            <a:r>
              <a:rPr dirty="0" sz="1000" spc="150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그</a:t>
            </a:r>
            <a:r>
              <a:rPr dirty="0" sz="1000" spc="150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금액을</a:t>
            </a:r>
            <a:r>
              <a:rPr dirty="0" sz="1000" spc="145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공제한</a:t>
            </a:r>
            <a:r>
              <a:rPr dirty="0" sz="1000" spc="150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액수를</a:t>
            </a:r>
            <a:r>
              <a:rPr dirty="0" sz="1000" spc="150" b="1">
                <a:latin typeface="Malgun Gothic"/>
                <a:cs typeface="Malgun Gothic"/>
              </a:rPr>
              <a:t> </a:t>
            </a:r>
            <a:r>
              <a:rPr dirty="0" sz="1000" spc="15" b="1">
                <a:latin typeface="Malgun Gothic"/>
                <a:cs typeface="Malgun Gothic"/>
              </a:rPr>
              <a:t>말합니다.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7983" y="4483710"/>
            <a:ext cx="5786120" cy="49434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80645" marR="5080">
              <a:lnSpc>
                <a:spcPct val="133600"/>
              </a:lnSpc>
              <a:spcBef>
                <a:spcPts val="100"/>
              </a:spcBef>
            </a:pPr>
            <a:r>
              <a:rPr dirty="0" sz="1100" spc="-10">
                <a:latin typeface="Malgun Gothic"/>
                <a:cs typeface="Malgun Gothic"/>
              </a:rPr>
              <a:t>②공제회는 피공제자에 대하여 보상책임을 지는 </a:t>
            </a:r>
            <a:r>
              <a:rPr dirty="0" sz="1100" spc="-5">
                <a:latin typeface="Malgun Gothic"/>
                <a:cs typeface="Malgun Gothic"/>
              </a:rPr>
              <a:t>한도 </a:t>
            </a:r>
            <a:r>
              <a:rPr dirty="0" sz="1100" spc="-10">
                <a:latin typeface="Malgun Gothic"/>
                <a:cs typeface="Malgun Gothic"/>
              </a:rPr>
              <a:t>내에서 </a:t>
            </a:r>
            <a:r>
              <a:rPr dirty="0" sz="1100">
                <a:latin typeface="Malgun Gothic"/>
                <a:cs typeface="Malgun Gothic"/>
              </a:rPr>
              <a:t>제1항의 </a:t>
            </a:r>
            <a:r>
              <a:rPr dirty="0" sz="1100" spc="-10">
                <a:latin typeface="Malgun Gothic"/>
                <a:cs typeface="Malgun Gothic"/>
              </a:rPr>
              <a:t>절차에 협조하거나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대행합니다.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ts val="1760"/>
              </a:lnSpc>
              <a:spcBef>
                <a:spcPts val="120"/>
              </a:spcBef>
            </a:pPr>
            <a:r>
              <a:rPr dirty="0" sz="1100" spc="-10">
                <a:latin typeface="Malgun Gothic"/>
                <a:cs typeface="Malgun Gothic"/>
              </a:rPr>
              <a:t>③공제회가 </a:t>
            </a:r>
            <a:r>
              <a:rPr dirty="0" sz="1100" spc="-5">
                <a:latin typeface="Malgun Gothic"/>
                <a:cs typeface="Malgun Gothic"/>
              </a:rPr>
              <a:t>제1항의 </a:t>
            </a:r>
            <a:r>
              <a:rPr dirty="0" sz="1100" spc="-10">
                <a:latin typeface="Malgun Gothic"/>
                <a:cs typeface="Malgun Gothic"/>
              </a:rPr>
              <a:t>절차에 협조하거나 대행하는 경우에는 피공제자는 공제회의 요청에 </a:t>
            </a:r>
            <a:r>
              <a:rPr dirty="0" sz="1100" spc="-5">
                <a:latin typeface="Malgun Gothic"/>
                <a:cs typeface="Malgun Gothic"/>
              </a:rPr>
              <a:t> 따라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협력해야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하며,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정당한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이유없이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협력하지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그로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말미암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늘어난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대해서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80645">
              <a:lnSpc>
                <a:spcPct val="100000"/>
              </a:lnSpc>
              <a:spcBef>
                <a:spcPts val="310"/>
              </a:spcBef>
            </a:pPr>
            <a:r>
              <a:rPr dirty="0" sz="1100" spc="-10">
                <a:latin typeface="Malgun Gothic"/>
                <a:cs typeface="Malgun Gothic"/>
              </a:rPr>
              <a:t>④공제회는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절차를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대행하지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280670" marR="5080" indent="-200025">
              <a:lnSpc>
                <a:spcPct val="133600"/>
              </a:lnSpc>
              <a:buAutoNum type="arabicPeriod"/>
              <a:tabLst>
                <a:tab pos="281305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 피해자에 대하여 부담하는 법률상의 </a:t>
            </a:r>
            <a:r>
              <a:rPr dirty="0" sz="1100" spc="-15">
                <a:latin typeface="Malgun Gothic"/>
                <a:cs typeface="Malgun Gothic"/>
              </a:rPr>
              <a:t>손해배상책임액이 공제등록증권에 </a:t>
            </a:r>
            <a:r>
              <a:rPr dirty="0" sz="1100">
                <a:latin typeface="Malgun Gothic"/>
                <a:cs typeface="Malgun Gothic"/>
              </a:rPr>
              <a:t>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재된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명백하게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초과하는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정당한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이유없이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협력하지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않을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400"/>
              </a:lnSpc>
            </a:pPr>
            <a:r>
              <a:rPr dirty="0" sz="1100" spc="-10">
                <a:latin typeface="Malgun Gothic"/>
                <a:cs typeface="Malgun Gothic"/>
              </a:rPr>
              <a:t>⑤공제회가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제1항의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절차를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대행하는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경우에는,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보상책임을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도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내에서,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가압류나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가집행을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면하기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공탁금을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피공제자에게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대부할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있으며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 </a:t>
            </a:r>
            <a:r>
              <a:rPr dirty="0" sz="1100" spc="-10">
                <a:latin typeface="Malgun Gothic"/>
                <a:cs typeface="Malgun Gothic"/>
              </a:rPr>
              <a:t>소요되는 비용을 </a:t>
            </a:r>
            <a:r>
              <a:rPr dirty="0" sz="1100" spc="5">
                <a:latin typeface="Malgun Gothic"/>
                <a:cs typeface="Malgun Gothic"/>
              </a:rPr>
              <a:t>보상합니다.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5">
                <a:latin typeface="Malgun Gothic"/>
                <a:cs typeface="Malgun Gothic"/>
              </a:rPr>
              <a:t>경우 </a:t>
            </a:r>
            <a:r>
              <a:rPr dirty="0" sz="1100" spc="-10">
                <a:latin typeface="Malgun Gothic"/>
                <a:cs typeface="Malgun Gothic"/>
              </a:rPr>
              <a:t>대부금의 이자는 공탁금에 붙여지는 </a:t>
            </a:r>
            <a:r>
              <a:rPr dirty="0" sz="1100" spc="-5">
                <a:latin typeface="Malgun Gothic"/>
                <a:cs typeface="Malgun Gothic"/>
              </a:rPr>
              <a:t>것과 </a:t>
            </a:r>
            <a:r>
              <a:rPr dirty="0" sz="1100" spc="-10">
                <a:latin typeface="Malgun Gothic"/>
                <a:cs typeface="Malgun Gothic"/>
              </a:rPr>
              <a:t>같은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이율로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하며, </a:t>
            </a:r>
            <a:r>
              <a:rPr dirty="0" sz="1100" spc="-10">
                <a:latin typeface="Malgun Gothic"/>
                <a:cs typeface="Malgun Gothic"/>
              </a:rPr>
              <a:t>피공제자는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공탁금(이자를 포함합니다)의 </a:t>
            </a:r>
            <a:r>
              <a:rPr dirty="0" sz="1100" spc="-15">
                <a:latin typeface="Malgun Gothic"/>
                <a:cs typeface="Malgun Gothic"/>
              </a:rPr>
              <a:t>회수청구권을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공제회에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양도하여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300"/>
              </a:lnSpc>
            </a:pPr>
            <a:r>
              <a:rPr dirty="0" sz="1100" b="1">
                <a:latin typeface="Malgun Gothic"/>
                <a:cs typeface="Malgun Gothic"/>
              </a:rPr>
              <a:t>제24조(대위권) </a:t>
            </a:r>
            <a:r>
              <a:rPr dirty="0" sz="1100" spc="-10">
                <a:latin typeface="Malgun Gothic"/>
                <a:cs typeface="Malgun Gothic"/>
              </a:rPr>
              <a:t>①공제회가 공제금을 지급한 </a:t>
            </a:r>
            <a:r>
              <a:rPr dirty="0" sz="1100" spc="-5">
                <a:latin typeface="Malgun Gothic"/>
                <a:cs typeface="Malgun Gothic"/>
              </a:rPr>
              <a:t>때(현물보상한 </a:t>
            </a:r>
            <a:r>
              <a:rPr dirty="0" sz="1100" spc="-10">
                <a:latin typeface="Malgun Gothic"/>
                <a:cs typeface="Malgun Gothic"/>
              </a:rPr>
              <a:t>경우를 </a:t>
            </a:r>
            <a:r>
              <a:rPr dirty="0" sz="1100" spc="10">
                <a:latin typeface="Malgun Gothic"/>
                <a:cs typeface="Malgun Gothic"/>
              </a:rPr>
              <a:t>포함합니다.)에는 </a:t>
            </a:r>
            <a:r>
              <a:rPr dirty="0" sz="1100" spc="-5">
                <a:latin typeface="Malgun Gothic"/>
                <a:cs typeface="Malgun Gothic"/>
              </a:rPr>
              <a:t>공제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회는 지급한 공제금의 </a:t>
            </a:r>
            <a:r>
              <a:rPr dirty="0" sz="1100" spc="-5">
                <a:latin typeface="Malgun Gothic"/>
                <a:cs typeface="Malgun Gothic"/>
              </a:rPr>
              <a:t>한도 </a:t>
            </a:r>
            <a:r>
              <a:rPr dirty="0" sz="1100" spc="-10">
                <a:latin typeface="Malgun Gothic"/>
                <a:cs typeface="Malgun Gothic"/>
              </a:rPr>
              <a:t>내에서 아래의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 </a:t>
            </a:r>
            <a:r>
              <a:rPr dirty="0" sz="1100" spc="10">
                <a:latin typeface="Malgun Gothic"/>
                <a:cs typeface="Malgun Gothic"/>
              </a:rPr>
              <a:t>가집니다. </a:t>
            </a:r>
            <a:r>
              <a:rPr dirty="0" sz="1100" spc="35">
                <a:latin typeface="Malgun Gothic"/>
                <a:cs typeface="Malgun Gothic"/>
              </a:rPr>
              <a:t>다만, </a:t>
            </a:r>
            <a:r>
              <a:rPr dirty="0" sz="1100" spc="-10">
                <a:latin typeface="Malgun Gothic"/>
                <a:cs typeface="Malgun Gothic"/>
              </a:rPr>
              <a:t>공제회가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보상한 </a:t>
            </a:r>
            <a:r>
              <a:rPr dirty="0" sz="1100">
                <a:latin typeface="Malgun Gothic"/>
                <a:cs typeface="Malgun Gothic"/>
              </a:rPr>
              <a:t>금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액이 피공제자가 </a:t>
            </a:r>
            <a:r>
              <a:rPr dirty="0" sz="1100" spc="-5">
                <a:latin typeface="Malgun Gothic"/>
                <a:cs typeface="Malgun Gothic"/>
              </a:rPr>
              <a:t>입은 </a:t>
            </a:r>
            <a:r>
              <a:rPr dirty="0" sz="1100" spc="-10">
                <a:latin typeface="Malgun Gothic"/>
                <a:cs typeface="Malgun Gothic"/>
              </a:rPr>
              <a:t>손해의 일부인 경우에는 피공제자의 권리를 침해하지 </a:t>
            </a:r>
            <a:r>
              <a:rPr dirty="0" sz="1100" spc="-5">
                <a:latin typeface="Malgun Gothic"/>
                <a:cs typeface="Malgun Gothic"/>
              </a:rPr>
              <a:t>않는 범위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가집니다.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제3자로부터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손해배상을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받을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손해배상청구권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함으로써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취득하는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것이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대위권</a:t>
            </a:r>
            <a:endParaRPr sz="1100">
              <a:latin typeface="Malgun Gothic"/>
              <a:cs typeface="Malgun Gothic"/>
            </a:endParaRPr>
          </a:p>
          <a:p>
            <a:pPr algn="just" marL="80645">
              <a:lnSpc>
                <a:spcPct val="100000"/>
              </a:lnSpc>
              <a:spcBef>
                <a:spcPts val="445"/>
              </a:spcBef>
            </a:pPr>
            <a:r>
              <a:rPr dirty="0" sz="1100" spc="-10">
                <a:latin typeface="Malgun Gothic"/>
                <a:cs typeface="Malgun Gothic"/>
              </a:rPr>
              <a:t>②회원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공제회가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취득한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행사하거나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지키는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572833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708025"/>
                <a:gridCol w="4305935"/>
              </a:tblGrid>
              <a:tr h="48303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244475" indent="-180340">
                        <a:lnSpc>
                          <a:spcPts val="1195"/>
                        </a:lnSpc>
                        <a:buAutoNum type="arabicPeriod" startAt="9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견관절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55270" marR="53975" indent="-19050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9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상완골 과상부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상완골 원위부 관절내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골절(경과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과간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골절.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내과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소두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등을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말한다)로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주관절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중수골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수지골의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근위지간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원위지간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수지골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무지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중수지관절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측부인대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9"/>
                        <a:tabLst>
                          <a:tab pos="3263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골반환이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안정적인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골반골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골절(천골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미골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다)로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십자인대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중족골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수족지골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ct val="133000"/>
                        </a:lnSpc>
                        <a:buAutoNum type="arabicPeriod" startAt="9"/>
                        <a:tabLst>
                          <a:tab pos="3263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하나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개의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건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주요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감각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9"/>
                        <a:tabLst>
                          <a:tab pos="33972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사지의</a:t>
                      </a:r>
                      <a:r>
                        <a:rPr dirty="0" sz="1000" spc="3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주요</a:t>
                      </a:r>
                      <a:r>
                        <a:rPr dirty="0" sz="1000" spc="3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혈관손상으로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혹은</a:t>
                      </a:r>
                      <a:r>
                        <a:rPr dirty="0" sz="1000" spc="3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이식술을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0200" indent="-26606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9"/>
                        <a:tabLst>
                          <a:tab pos="3308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연부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조직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피부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이식술이나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국소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피판술을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시행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5"/>
                        <a:tabLst>
                          <a:tab pos="31877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13치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15치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치과보철을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ts val="1135"/>
                        </a:lnSpc>
                        <a:spcBef>
                          <a:spcPts val="400"/>
                        </a:spcBef>
                        <a:buAutoNum type="arabicPeriod" startAt="25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8급에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429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9급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240만원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16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안면부의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비골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늑골골절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음경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추간판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탈출증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흉쇄관절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buAutoNum type="arabicPeriod"/>
                        <a:tabLst>
                          <a:tab pos="2501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주관절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내측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외측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측부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59079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요수근관절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탈구(수근골간관절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탈구,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원위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요척관절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탈구를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다)로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수지골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수지관절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측부인대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중족골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족지골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족지관절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견열골절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제불완전골절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0675" indent="-2565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1310" algn="l"/>
                        </a:tabLst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아킬레스건,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슬개건,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사두건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대퇴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이두건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09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5728335" cy="82270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708025"/>
                <a:gridCol w="4305935"/>
              </a:tblGrid>
              <a:tr h="9743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ts val="1195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17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수족지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신전건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17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주요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혈관손상으로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혹은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이식술을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7"/>
                        <a:tabLst>
                          <a:tab pos="31877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11치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12치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치과보철을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ts val="1170"/>
                        </a:lnSpc>
                        <a:spcBef>
                          <a:spcPts val="405"/>
                        </a:spcBef>
                        <a:buAutoNum type="arabicPeriod" startAt="17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9급에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9912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10급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200만원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30">
                          <a:latin typeface="Malgun Gothic"/>
                          <a:cs typeface="Malgun Gothic"/>
                        </a:rPr>
                        <a:t>3cm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안면부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열상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안검과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누소관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열상으로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누소관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재건술을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35">
                          <a:latin typeface="Malgun Gothic"/>
                          <a:cs typeface="Malgun Gothic"/>
                        </a:rPr>
                        <a:t>각막,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공막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열상으로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일차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견관절부위의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회전근개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상부관절와순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수족지관절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하지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혈관절증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연부조직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피부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9치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10치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치과보철을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ts val="1165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10급에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52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87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87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160만원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1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뇌진탕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안면부의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비골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수지골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수지관절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족지골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족지관절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8치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치과보철을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11급에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00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963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120만원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7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급성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스트레스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장애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30">
                          <a:latin typeface="Malgun Gothic"/>
                          <a:cs typeface="Malgun Gothic"/>
                        </a:rPr>
                        <a:t>3cm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미만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안면부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열상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건의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2546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열상으로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창상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상해(길이에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관계없이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적용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감각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신경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5치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치과보철을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ts val="1165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12급에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5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849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9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결막의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열상으로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일차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고막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타박상으로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흉부의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동통을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치과보철을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ts val="1155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13급에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14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22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2095" indent="-187960">
                        <a:lnSpc>
                          <a:spcPct val="100000"/>
                        </a:lnSpc>
                        <a:spcBef>
                          <a:spcPts val="229"/>
                        </a:spcBef>
                        <a:buAutoNum type="arabicPeriod"/>
                        <a:tabLst>
                          <a:tab pos="252729" algn="l"/>
                        </a:tabLst>
                      </a:pPr>
                      <a:r>
                        <a:rPr dirty="0" sz="1000" spc="35">
                          <a:latin typeface="Malgun Gothic"/>
                          <a:cs typeface="Malgun Gothic"/>
                        </a:rPr>
                        <a:t>방광,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요도,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고환,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음경,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신장,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간,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지라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내부장기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손상(장간막파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열을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포함한다)으로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수족지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사지의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타박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치과보철을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14급에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7983" y="1046480"/>
            <a:ext cx="127063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75">
                <a:latin typeface="Malgun Gothic"/>
                <a:cs typeface="Malgun Gothic"/>
              </a:rPr>
              <a:t>2.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영역별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세부지침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6190" y="1317574"/>
          <a:ext cx="6087745" cy="82556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29005"/>
                <a:gridCol w="5151120"/>
              </a:tblGrid>
              <a:tr h="252717">
                <a:tc>
                  <a:txBody>
                    <a:bodyPr/>
                    <a:lstStyle/>
                    <a:p>
                      <a:pPr algn="r" marR="32956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1000" b="1">
                          <a:latin typeface="Malgun Gothic"/>
                          <a:cs typeface="Malgun Gothic"/>
                        </a:rPr>
                        <a:t>영역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EE6F6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1000" b="1">
                          <a:latin typeface="Malgun Gothic"/>
                          <a:cs typeface="Malgun Gothic"/>
                        </a:rPr>
                        <a:t>내용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EE6F6"/>
                    </a:solidFill>
                  </a:tcPr>
                </a:tc>
              </a:tr>
              <a:tr h="36749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r" marR="329565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공통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just" marL="313055" marR="53975" indent="-248920">
                        <a:lnSpc>
                          <a:spcPct val="133300"/>
                        </a:lnSpc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가.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2급부터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11급까지의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내용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2가지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상해가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중복된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경우에는</a:t>
                      </a:r>
                      <a:r>
                        <a:rPr dirty="0" sz="1000" spc="3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가장 </a:t>
                      </a:r>
                      <a:r>
                        <a:rPr dirty="0" sz="1000" spc="-3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높은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등급에 해당하는 상해부터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하위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3등급(예: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상해내용이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2급에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해당하는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경우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에는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5급까지)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사이의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중복된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경우에만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가장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높은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내용의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등급보다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등급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높은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금액으로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배상(이하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"병급"이라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한다)한다.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indent="-24892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나.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일반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치과보철을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중복된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경우에는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각각의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marR="55244">
                        <a:lnSpc>
                          <a:spcPct val="133000"/>
                        </a:lnSpc>
                        <a:spcBef>
                          <a:spcPts val="1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금액을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배상하되,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합산액이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1급의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금액을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초과하지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않는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범위에서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배상한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5">
                          <a:latin typeface="Malgun Gothic"/>
                          <a:cs typeface="Malgun Gothic"/>
                        </a:rPr>
                        <a:t>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indent="-24892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다.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상해에서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상향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하향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조정의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요인이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있을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등급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상향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marR="53975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는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하향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조정은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1회만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큰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폭의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조정을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다만,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상향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조정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요인과</a:t>
                      </a:r>
                      <a:r>
                        <a:rPr dirty="0" sz="1000" spc="3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하향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조정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요인이 여러 개가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함께 있을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때에는 큰 폭의 상향 또는 큰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폭의 하향 조정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요인을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각각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선택하여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함께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반영한다.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64769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라.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발생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13세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미만인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소아로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인정한다.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marR="53975" indent="-248920">
                        <a:lnSpc>
                          <a:spcPct val="133000"/>
                        </a:lnSpc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마.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연부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조직에 손상이 심하여 유리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피판술,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유경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피판술,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원거리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피판술,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국소 피판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술이나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피부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이식술을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시행할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안면부는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1등급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상위등급을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적용하고,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수부,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족부에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국한된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대해서는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등급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아래의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234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r" marR="329565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두부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just" marL="313055" marR="53975" indent="-248920">
                        <a:lnSpc>
                          <a:spcPct val="133300"/>
                        </a:lnSpc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가.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"뇌손상"이란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국소성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뇌손상인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두개강안의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출혈(경막상ㆍ하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출혈,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뇌실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 뇌실질 내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출혈,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거미막하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출혈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등을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말한다)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 경막하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수활액낭종,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거미막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낭종,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두개골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골절(두개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기저부 골절을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등과 미만성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축삭손상을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포함한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뇌좌상을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marR="55244" indent="-248920">
                        <a:lnSpc>
                          <a:spcPct val="133000"/>
                        </a:lnSpc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나.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4급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이하(4급에서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14급까지를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말한다)에서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의식 외에 뇌신경 손상이나 국소성 신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경학적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소견이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경우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상향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조정할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marR="53975" indent="-248920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다.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 증상은 글라스고우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혼수척도(Glasgow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coma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scale)로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구분하며,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고도는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8점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이하,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중등도는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9점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12점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이하,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경도는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13점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15점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64769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라.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글라스고우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혼수척도는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진정치료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전에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평가하는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것을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원칙으로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055" marR="55244" indent="-248920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마.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글라스고우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혼수척도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평가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의식이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상태에서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기관지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삽관이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제외한다.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055" marR="55244" indent="-248920">
                        <a:lnSpc>
                          <a:spcPts val="1610"/>
                        </a:lnSpc>
                        <a:spcBef>
                          <a:spcPts val="11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바.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의무기록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의식상태가</a:t>
                      </a:r>
                      <a:r>
                        <a:rPr dirty="0" sz="1000" spc="3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혼수(coma)와 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반혼수(semicoma)는 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고도,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혼미(stupor)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중등도,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기면(drowsy)은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경도로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사.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좌상,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열창은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14급으로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아.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만성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경막하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혈종으로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6급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2호를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055" marR="55880" indent="-248920">
                        <a:lnSpc>
                          <a:spcPct val="133000"/>
                        </a:lnSpc>
                        <a:spcBef>
                          <a:spcPts val="1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자.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급성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스트레스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진단이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없이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단독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상병으로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1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개월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발병된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608774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4820"/>
                <a:gridCol w="464820"/>
                <a:gridCol w="5151755"/>
              </a:tblGrid>
              <a:tr h="788581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50190">
                        <a:lnSpc>
                          <a:spcPct val="100000"/>
                        </a:lnSpc>
                      </a:pPr>
                      <a:r>
                        <a:rPr dirty="0" sz="1000" spc="35">
                          <a:latin typeface="Malgun Gothic"/>
                          <a:cs typeface="Malgun Gothic"/>
                        </a:rPr>
                        <a:t>흉·복부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just" marL="313055" marR="53975" indent="-248920">
                        <a:lnSpc>
                          <a:spcPct val="133000"/>
                        </a:lnSpc>
                        <a:spcBef>
                          <a:spcPts val="470"/>
                        </a:spcBef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심장타박(6급)의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경우,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①심전도에서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Tachyarrythmia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ST변화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부정맥,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②심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초음파에서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심낭액증가소견이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있거나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심장벽운동저하,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③심장효소치증가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(CPK-MB,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and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Troponin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T)의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세가지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요구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충족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인정한다.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96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10728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척추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313055" marR="55244" indent="-248920">
                        <a:lnSpc>
                          <a:spcPct val="134000"/>
                        </a:lnSpc>
                        <a:spcBef>
                          <a:spcPts val="12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가.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마비는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근력등급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3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이하인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경우이며,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불완전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마비는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근력등급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4인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정한다.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055" marR="53975" indent="-248920">
                        <a:lnSpc>
                          <a:spcPct val="133000"/>
                        </a:lnSpc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나.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협착증이나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추간판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탈출증이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외상으로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발생한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악화된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경우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9급으로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 marR="95250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다.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척주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인하여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신경근증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감각이상을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호소하는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9급으로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라.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마미증후군은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척수손상으로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740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105410" marR="97790" indent="39370">
                        <a:lnSpc>
                          <a:spcPct val="134000"/>
                        </a:lnSpc>
                      </a:pPr>
                      <a:r>
                        <a:rPr dirty="0" sz="1000" spc="75">
                          <a:latin typeface="Malgun Gothic"/>
                          <a:cs typeface="Malgun Gothic"/>
                        </a:rPr>
                        <a:t>상·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하지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공통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313055" marR="53975" indent="-248920">
                        <a:lnSpc>
                          <a:spcPct val="133300"/>
                        </a:lnSpc>
                        <a:spcBef>
                          <a:spcPts val="10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가.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2급부터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11급까지의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내용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골절에서 별도로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등급이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규정되지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경우,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보존적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치료를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등급에서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2급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낮은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등급을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적용하며,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도수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정복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경피적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핀고정술을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등급에서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1급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낮은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등급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indent="-24892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나.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2급부터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11급까지의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내용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개방성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탈구에서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거스틸로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2형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marR="53975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상(개방창의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길이가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1cm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이상인 경우를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말한다)의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개방성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탈구에서만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1등급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indent="-24892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다.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2급부터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11급까지의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내용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"수술적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치료를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않은"이라고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명기되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marR="55244">
                        <a:lnSpc>
                          <a:spcPct val="133000"/>
                        </a:lnSpc>
                        <a:spcBef>
                          <a:spcPts val="1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등급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손상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내용은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수술적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치료를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경우를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말하며,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보존적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를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따로 명시되지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 경우는 두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하향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조정함을 원칙으로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marR="53975" indent="-248920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라.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양측 또는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단측을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별도로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규정한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경우에는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병합하지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않으나,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별도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규정이</a:t>
                      </a:r>
                      <a:r>
                        <a:rPr dirty="0" sz="1000" spc="3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없는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양측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손상인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병합한다.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3055" marR="55244" indent="-248920">
                        <a:lnSpc>
                          <a:spcPts val="1610"/>
                        </a:lnSpc>
                        <a:spcBef>
                          <a:spcPts val="11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마.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골절에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주요 말초신경의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골절보다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1등급 상위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등급을 적용한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5">
                          <a:latin typeface="Malgun Gothic"/>
                          <a:cs typeface="Malgun Gothic"/>
                        </a:rPr>
                        <a:t>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64769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바.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절단소실의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해당부위의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절단보다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2급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높은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적용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05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35">
                          <a:latin typeface="Malgun Gothic"/>
                          <a:cs typeface="Malgun Gothic"/>
                        </a:rPr>
                        <a:t>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사.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아절단은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준한다.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아.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이단의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상위부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055" marR="53975" indent="-248920">
                        <a:lnSpc>
                          <a:spcPts val="1610"/>
                        </a:lnSpc>
                        <a:spcBef>
                          <a:spcPts val="11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자.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치료로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인공관절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치환술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시행할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해당부위의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동일한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등급으로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차.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건의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부분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보존적으로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건의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05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(12급)로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055" marR="53975" indent="-248920">
                        <a:lnSpc>
                          <a:spcPct val="133000"/>
                        </a:lnSpc>
                        <a:spcBef>
                          <a:spcPts val="1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카.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인공관절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치환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후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재치환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골절보다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1등급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높은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055" marR="55244" indent="-248920">
                        <a:lnSpc>
                          <a:spcPts val="1610"/>
                        </a:lnSpc>
                        <a:spcBef>
                          <a:spcPts val="10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타.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보존적으로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주요관절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탈구는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해당관절의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탈구보다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3등급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낮은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파.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주요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탈구는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보존적으로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탈구보다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05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2등급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높은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 marR="527685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하.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혹은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병합하지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않으며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적용한다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거.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형성하는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골절선은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선상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골절선으로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판단한다.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608774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4820"/>
                <a:gridCol w="464820"/>
                <a:gridCol w="266065"/>
                <a:gridCol w="4885690"/>
              </a:tblGrid>
              <a:tr h="25986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1195"/>
                        </a:lnSpc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너.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더.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러.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머.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버.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서.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ts val="1195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수족지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절단부위에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따른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차이는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않는다.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46990" marR="55244" indent="-10795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30">
                          <a:latin typeface="Malgun Gothic"/>
                          <a:cs typeface="Malgun Gothic"/>
                        </a:rPr>
                        <a:t>"근,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5">
                          <a:latin typeface="Malgun Gothic"/>
                          <a:cs typeface="Malgun Gothic"/>
                        </a:rPr>
                        <a:t>건,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파열"이란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말하며,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46990" indent="-508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사지골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상해등급에서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별도로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명시하지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사지골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골절(견열골절을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46990" marR="53975">
                        <a:lnSpc>
                          <a:spcPct val="133000"/>
                        </a:lnSpc>
                        <a:spcBef>
                          <a:spcPts val="1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함한다)은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제불완전골절로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다만,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관혈적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정복술을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항에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외고정술도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것으로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46990" marR="53975" indent="-9525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경우,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성인의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동일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골절보다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1급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낮게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다만,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성장판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손상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연부조직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성인과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동일한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46990" indent="-1270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주요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동맥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정맥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경우,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주요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동맥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46990" marR="55244">
                        <a:lnSpc>
                          <a:spcPct val="133000"/>
                        </a:lnSpc>
                        <a:spcBef>
                          <a:spcPts val="1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이란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통한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혈행의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확보가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의학적으로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경우를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말하며,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"다발성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혈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손상"이란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동맥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정맥의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292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가.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나.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라.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1750" marR="2009775">
                        <a:lnSpc>
                          <a:spcPct val="133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상부관절순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파열만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인정한다.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회전근개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개수에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따른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차등을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않는다.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46990" marR="53975" indent="-1905">
                        <a:lnSpc>
                          <a:spcPct val="133000"/>
                        </a:lnSpc>
                        <a:spcBef>
                          <a:spcPts val="1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6급의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견관절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탈구에서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재발성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탈구를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초래할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해부학적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병변이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병발된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여부에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상관없이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6급을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46990" indent="-1270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견봉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쇄골간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탈구,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관절낭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견봉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쇄골간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파열은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견봉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쇄골인대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46990" marR="53975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오구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쇄골인대의 완전 파열에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포함되고,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견봉 쇄골인대 및 오구 쇄골인대의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7급을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적용하며,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보존적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치료를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9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급을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적용하고,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경우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12급을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14950"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가.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나.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6">
                  <a:txBody>
                    <a:bodyPr/>
                    <a:lstStyle/>
                    <a:p>
                      <a:pPr algn="just" marL="31750" marR="1078230">
                        <a:lnSpc>
                          <a:spcPct val="133000"/>
                        </a:lnSpc>
                        <a:spcBef>
                          <a:spcPts val="56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양측 치골지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치골 상하지 골절 등에서는 병급하지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않는다.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천골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미골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골반골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46990" marR="53975" indent="-12700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십자인대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전후방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십자인대의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파열이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별도로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규정되어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있으므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병급하지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않으나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내외측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측부인대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파열,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십자인대와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측부인대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파열,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반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월상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연골판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파열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병급한다.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46990" marR="55244" indent="-7620">
                        <a:lnSpc>
                          <a:spcPct val="133000"/>
                        </a:lnSpc>
                        <a:spcBef>
                          <a:spcPts val="1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후경골건 및 전경골건 파열은 족관절 측부인대 파열로 수술을 시행한 경우의 등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급으로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46990" marR="53975" indent="-6350">
                        <a:lnSpc>
                          <a:spcPts val="1610"/>
                        </a:lnSpc>
                        <a:spcBef>
                          <a:spcPts val="10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 또는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경비골의 견열성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골절의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경우,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동일 관절의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인대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손상에 대하여 수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술적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75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후과의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단독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외과의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본다.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46990" marR="53975" indent="-6350">
                        <a:lnSpc>
                          <a:spcPts val="1610"/>
                        </a:lnSpc>
                        <a:spcBef>
                          <a:spcPts val="10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고관절이란 대퇴골두와 골반골의 비구를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포함하며,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"골절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탈구"란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 동시에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발생한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상태를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75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불안정성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골반환을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이루는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골간의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포함한다.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75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"하지의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관절"이란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고관절,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슬관절,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46990" marR="53975" indent="-9525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슬관절의 전방 또는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후방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십자인대의 파열은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완전파열(또는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이에 준하는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파열)로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복원수술을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적용한다.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46990" marR="55244" indent="-7620">
                        <a:lnSpc>
                          <a:spcPts val="1610"/>
                        </a:lnSpc>
                        <a:spcBef>
                          <a:spcPts val="1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골반환이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안정적인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골반골의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치골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경우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포함한다.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7492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r" marR="2413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라.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55092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r" marR="24130">
                        <a:lnSpc>
                          <a:spcPct val="100000"/>
                        </a:lnSpc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마.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60653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하지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04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바.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사.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13053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아.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자.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차.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94177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r" marR="24130">
                        <a:lnSpc>
                          <a:spcPct val="100000"/>
                        </a:lnSpc>
                      </a:pPr>
                      <a:r>
                        <a:rPr dirty="0" sz="1000" spc="50">
                          <a:latin typeface="Malgun Gothic"/>
                          <a:cs typeface="Malgun Gothic"/>
                        </a:rPr>
                        <a:t>카.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7983" y="4054855"/>
            <a:ext cx="5748655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45" b="1">
                <a:latin typeface="Malgun Gothic"/>
                <a:cs typeface="Malgun Gothic"/>
              </a:rPr>
              <a:t>[별표9]</a:t>
            </a:r>
            <a:r>
              <a:rPr dirty="0" sz="1000" spc="130" b="1">
                <a:latin typeface="Malgun Gothic"/>
                <a:cs typeface="Malgun Gothic"/>
              </a:rPr>
              <a:t> </a:t>
            </a:r>
            <a:r>
              <a:rPr dirty="0" sz="1000" spc="-80" b="1">
                <a:latin typeface="Malgun Gothic"/>
                <a:cs typeface="Malgun Gothic"/>
              </a:rPr>
              <a:t>후유장해</a:t>
            </a:r>
            <a:r>
              <a:rPr dirty="0" sz="1000" spc="10" b="1">
                <a:latin typeface="Malgun Gothic"/>
                <a:cs typeface="Malgun Gothic"/>
              </a:rPr>
              <a:t> </a:t>
            </a:r>
            <a:r>
              <a:rPr dirty="0" sz="1000" spc="-75" b="1">
                <a:latin typeface="Malgun Gothic"/>
                <a:cs typeface="Malgun Gothic"/>
              </a:rPr>
              <a:t>등급별</a:t>
            </a:r>
            <a:r>
              <a:rPr dirty="0" sz="1000" spc="-5" b="1">
                <a:latin typeface="Malgun Gothic"/>
                <a:cs typeface="Malgun Gothic"/>
              </a:rPr>
              <a:t> </a:t>
            </a:r>
            <a:r>
              <a:rPr dirty="0" sz="1000" spc="-95" b="1">
                <a:latin typeface="Malgun Gothic"/>
                <a:cs typeface="Malgun Gothic"/>
              </a:rPr>
              <a:t>드론배상책임보험</a:t>
            </a:r>
            <a:r>
              <a:rPr dirty="0" sz="1000" spc="-5" b="1">
                <a:latin typeface="Malgun Gothic"/>
                <a:cs typeface="Malgun Gothic"/>
              </a:rPr>
              <a:t> </a:t>
            </a:r>
            <a:r>
              <a:rPr dirty="0" sz="1000" spc="-85" b="1">
                <a:latin typeface="Malgun Gothic"/>
                <a:cs typeface="Malgun Gothic"/>
              </a:rPr>
              <a:t>보험금액의</a:t>
            </a:r>
            <a:r>
              <a:rPr dirty="0" sz="1000" spc="10" b="1">
                <a:latin typeface="Malgun Gothic"/>
                <a:cs typeface="Malgun Gothic"/>
              </a:rPr>
              <a:t> </a:t>
            </a:r>
            <a:r>
              <a:rPr dirty="0" sz="1000" spc="-85" b="1">
                <a:latin typeface="Malgun Gothic"/>
                <a:cs typeface="Malgun Gothic"/>
              </a:rPr>
              <a:t>한도(항공사업법</a:t>
            </a:r>
            <a:r>
              <a:rPr dirty="0" sz="1000" spc="-5" b="1">
                <a:latin typeface="Malgun Gothic"/>
                <a:cs typeface="Malgun Gothic"/>
              </a:rPr>
              <a:t> </a:t>
            </a:r>
            <a:r>
              <a:rPr dirty="0" sz="1000" spc="-80" b="1">
                <a:latin typeface="Malgun Gothic"/>
                <a:cs typeface="Malgun Gothic"/>
              </a:rPr>
              <a:t>시행규칙</a:t>
            </a:r>
            <a:r>
              <a:rPr dirty="0" sz="1000" spc="10" b="1">
                <a:latin typeface="Malgun Gothic"/>
                <a:cs typeface="Malgun Gothic"/>
              </a:rPr>
              <a:t> </a:t>
            </a:r>
            <a:r>
              <a:rPr dirty="0" sz="1000" spc="-80" b="1">
                <a:latin typeface="Malgun Gothic"/>
                <a:cs typeface="Malgun Gothic"/>
              </a:rPr>
              <a:t>제70조제5항제1호</a:t>
            </a:r>
            <a:r>
              <a:rPr dirty="0" sz="1000" spc="-5" b="1">
                <a:latin typeface="Malgun Gothic"/>
                <a:cs typeface="Malgun Gothic"/>
              </a:rPr>
              <a:t> </a:t>
            </a:r>
            <a:r>
              <a:rPr dirty="0" sz="1000" spc="-65" b="1">
                <a:latin typeface="Malgun Gothic"/>
                <a:cs typeface="Malgun Gothic"/>
              </a:rPr>
              <a:t>관련)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6190" y="1095311"/>
          <a:ext cx="6087745" cy="17538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4820"/>
                <a:gridCol w="464820"/>
                <a:gridCol w="5151755"/>
              </a:tblGrid>
              <a:tr h="17491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916190" y="4301350"/>
          <a:ext cx="5728335" cy="52724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961389"/>
                <a:gridCol w="4053204"/>
              </a:tblGrid>
              <a:tr h="304469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등급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42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EE6F6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한도금액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42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EE6F6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후유장애</a:t>
                      </a:r>
                      <a:r>
                        <a:rPr dirty="0" sz="1000" spc="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내용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42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EE6F6"/>
                    </a:solidFill>
                  </a:tcPr>
                </a:tc>
              </a:tr>
              <a:tr h="22149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1억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5천만원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120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실명된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buAutoNum type="arabicPeriod"/>
                        <a:tabLst>
                          <a:tab pos="25146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항상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호를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받아야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항상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보호를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받아야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반신마비가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팔꿈치관절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무릎관절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030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1억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3,500만원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12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0.02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0.02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손목관절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발목관절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2609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수시로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보호를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받아야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indent="-18669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수시로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보호를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받아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야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448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1억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72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0.06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기능이나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buAutoNum type="arabicPeriod"/>
                        <a:tabLst>
                          <a:tab pos="25146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일생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일생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동안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20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572833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961389"/>
                <a:gridCol w="4053204"/>
              </a:tblGrid>
              <a:tr h="3653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0825">
                        <a:lnSpc>
                          <a:spcPts val="1195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사할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4769">
                        <a:lnSpc>
                          <a:spcPts val="1175"/>
                        </a:lnSpc>
                        <a:spcBef>
                          <a:spcPts val="405"/>
                        </a:spcBef>
                      </a:pPr>
                      <a:r>
                        <a:rPr dirty="0" sz="1000" spc="65">
                          <a:latin typeface="Malgun Gothic"/>
                          <a:cs typeface="Malgun Gothic"/>
                        </a:rPr>
                        <a:t>5.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030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1억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80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0.06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고막이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전부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결손되거나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원인으로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인하여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청력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팔꿈치관절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무릎관절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발목발허리관절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1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98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9천만원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0.1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손목관절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발목관절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2609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특별히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indent="-18669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특별히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>
                        <a:lnSpc>
                          <a:spcPts val="1145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026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7,500만원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0.1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기능이나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고막이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대부분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결손되거나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원인으로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인하여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5244">
                        <a:lnSpc>
                          <a:spcPts val="1610"/>
                        </a:lnSpc>
                        <a:spcBef>
                          <a:spcPts val="10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력이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귀에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입을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대고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말하지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않으면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큰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8285" indent="-18351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4"/>
                        <a:tabLst>
                          <a:tab pos="2482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귀가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전혀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들리지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않게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되고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40센티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>
                        <a:lnSpc>
                          <a:spcPts val="1610"/>
                        </a:lnSpc>
                        <a:spcBef>
                          <a:spcPts val="10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미터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5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기형이나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5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buAutoNum type="arabicPeriod" startAt="5"/>
                        <a:tabLst>
                          <a:tab pos="25781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5개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잃거나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4개의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141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6천만원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56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0.6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501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40센티미터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소리를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255904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전혀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들리지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않게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되고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1미터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indent="-18669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25146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종사하지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indent="-18669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5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외에는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종사하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17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572833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961389"/>
                <a:gridCol w="4053204"/>
              </a:tblGrid>
              <a:tr h="28010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250825">
                        <a:lnSpc>
                          <a:spcPts val="1195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50825" marR="53975" indent="-186055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6"/>
                        <a:tabLst>
                          <a:tab pos="25146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의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엄지손가락이나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50825" marR="53975" indent="-18605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6"/>
                        <a:tabLst>
                          <a:tab pos="25781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 손의 5개의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 한쪽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 엄지손가락과 둘째손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4개의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6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발목발허리관절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50825" marR="53975" indent="-186055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6"/>
                        <a:tabLst>
                          <a:tab pos="2609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팔에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가관절(부러진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뼈가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아물지 못해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 부분이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관절처럼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움직이는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상태를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말한다.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같다)이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렷한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6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6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6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외모에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ts val="1155"/>
                        </a:lnSpc>
                        <a:spcBef>
                          <a:spcPts val="409"/>
                        </a:spcBef>
                        <a:buAutoNum type="arabicPeriod" startAt="6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양쪽의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고환을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229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4,500만원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12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0.02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50825" marR="53975" indent="-18605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609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 된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 한쪽 손의 엄지손가락이나 둘째손가락을 포함하여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3개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5센티미터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짧아진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비장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신장을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49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9급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3,800만원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220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0.6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0.06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buAutoNum type="arabicPeriod"/>
                        <a:tabLst>
                          <a:tab pos="2546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눈에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반맹증(주시했을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때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시야가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수직으로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나누어져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오른쪽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왼쪽이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보이지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않는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증상을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말한다.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같다)ㆍ시야협착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(시야가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좁아짐)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시야결손이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코가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결손되어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4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50825" marR="53975" indent="-186055">
                        <a:lnSpc>
                          <a:spcPct val="133000"/>
                        </a:lnSpc>
                        <a:buAutoNum type="arabicPeriod" startAt="4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3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 거리에서는</a:t>
                      </a:r>
                      <a:r>
                        <a:rPr dirty="0" sz="1000" spc="3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 말소리 </a:t>
                      </a:r>
                      <a:r>
                        <a:rPr dirty="0" sz="1000" spc="-3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50825" marR="53975" indent="-186055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4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 귀의 청력이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귀에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입을 대고 말하지 않으면 큰 말소리를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못하고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거리에서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45110" indent="-18097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4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24485" indent="-25971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79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572833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961389"/>
                <a:gridCol w="4053204"/>
              </a:tblGrid>
              <a:tr h="23946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0825">
                        <a:lnSpc>
                          <a:spcPts val="1195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여</a:t>
                      </a:r>
                      <a:r>
                        <a:rPr dirty="0" sz="1000" spc="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3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둘째손가락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3개의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buAutoNum type="arabicPeriod" startAt="11"/>
                        <a:tabLst>
                          <a:tab pos="33210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11"/>
                        <a:tabLst>
                          <a:tab pos="33210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엄지발가락을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1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1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생식기에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buAutoNum type="arabicPeriod" startAt="11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상당한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정도로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제한된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buAutoNum type="arabicPeriod" startAt="11"/>
                        <a:tabLst>
                          <a:tab pos="3308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상당한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정도로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454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3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10급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  <a:spcBef>
                          <a:spcPts val="735"/>
                        </a:spcBef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2,700만원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13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0.1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기능이나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14개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buAutoNum type="arabicPeriod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귀에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입을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대고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않으면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큰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1미터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 거리에서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듣는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데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지장이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3개의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8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3센티미터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짧아진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8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엄지발가락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buAutoNum type="arabicPeriod" startAt="8"/>
                        <a:tabLst>
                          <a:tab pos="3276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8"/>
                        <a:tabLst>
                          <a:tab pos="33401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332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2,300만원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21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근접반사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남거나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동장애가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2"/>
                        <a:tabLst>
                          <a:tab pos="259079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40센티미터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말소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리를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7175" indent="-19304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2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작은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6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척추에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기형이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6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가운뎃손가락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넷째손가락을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6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73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5728335" cy="83699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961389"/>
                <a:gridCol w="4053204"/>
              </a:tblGrid>
              <a:tr h="15451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250825" marR="53975">
                        <a:lnSpc>
                          <a:spcPct val="134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buAutoNum type="arabicPeriod" startAt="9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엄지발가락을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10개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1650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1,900만원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0825" indent="-186690">
                        <a:lnSpc>
                          <a:spcPct val="100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5146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근접반사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있거나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운동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귓바퀴가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대부분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2"/>
                        <a:tabLst>
                          <a:tab pos="260985" algn="l"/>
                        </a:tabLst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빗장뼈,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복장뼈,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갈비뼈,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어깨뼈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골반뼈에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기형이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장관골(팔ㆍ다리의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뼈를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말한다)에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기형이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50825" marR="53975" indent="-186055">
                        <a:lnSpc>
                          <a:spcPct val="133000"/>
                        </a:lnSpc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가운뎃손가락이나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넷째손가락을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50825" marR="53975" indent="-18605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2"/>
                        <a:tabLst>
                          <a:tab pos="33083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 발의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둘째발가락을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 사람 또는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둘째발가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락을 포함하여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 또는 한쪽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발의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가운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뎃발가락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50825" marR="53975" indent="-186055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2"/>
                        <a:tabLst>
                          <a:tab pos="3371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 엄지발가락 또는 그 외의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4개의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 제대로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신경증상이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8135" indent="-254000">
                        <a:lnSpc>
                          <a:spcPts val="113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외모에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035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894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  <a:spcBef>
                          <a:spcPts val="894"/>
                        </a:spcBef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1,500만원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0.6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반맹증,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시야협착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시야결손이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눈꺼풀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남거나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속눈썹에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새끼손가락을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엄지손가락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마디뼈의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마디뼈의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끝관절을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굽히고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1센티미터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짧아진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2956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가운뎃발가락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2개를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indent="-18605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321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둘째발가락을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>
                        <a:lnSpc>
                          <a:spcPct val="133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이</a:t>
                      </a:r>
                      <a:r>
                        <a:rPr dirty="0" sz="1000" spc="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둘째발가락을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가운뎃발가락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3개를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956563" y="990701"/>
            <a:ext cx="5717540" cy="1590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33600"/>
              </a:lnSpc>
              <a:spcBef>
                <a:spcPts val="100"/>
              </a:spcBef>
            </a:pP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관하여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필요한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조치를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하여야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하며,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요구하는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증거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서류를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제출하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여야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ts val="1760"/>
              </a:lnSpc>
              <a:spcBef>
                <a:spcPts val="120"/>
              </a:spcBef>
            </a:pPr>
            <a:r>
              <a:rPr dirty="0" sz="1100" spc="-10">
                <a:latin typeface="Malgun Gothic"/>
                <a:cs typeface="Malgun Gothic"/>
              </a:rPr>
              <a:t>③공제회는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제1항,</a:t>
            </a:r>
            <a:r>
              <a:rPr dirty="0" sz="1100" spc="2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제2항에도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타인을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위한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공제등록의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회원에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대위권을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포기합니다.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ts val="1750"/>
              </a:lnSpc>
              <a:spcBef>
                <a:spcPts val="20"/>
              </a:spcBef>
            </a:pPr>
            <a:r>
              <a:rPr dirty="0" sz="1100" spc="-10">
                <a:latin typeface="Malgun Gothic"/>
                <a:cs typeface="Malgun Gothic"/>
              </a:rPr>
              <a:t>④공제회는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제1항에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따른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권리가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피공제자와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생계를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같이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하는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가족에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것인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취득하지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못합니다.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다만,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가족의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고의로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dirty="0" sz="1100" spc="-5">
                <a:latin typeface="Malgun Gothic"/>
                <a:cs typeface="Malgun Gothic"/>
              </a:rPr>
              <a:t>생한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취득합니다.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7983" y="3137407"/>
            <a:ext cx="5786120" cy="60477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  <a:tabLst>
                <a:tab pos="664210" algn="l"/>
              </a:tabLst>
            </a:pPr>
            <a:r>
              <a:rPr dirty="0" sz="1300" spc="-15" b="1">
                <a:latin typeface="Malgun Gothic"/>
                <a:cs typeface="Malgun Gothic"/>
              </a:rPr>
              <a:t>제4관	공제등록</a:t>
            </a:r>
            <a:r>
              <a:rPr dirty="0" sz="1300" spc="160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전</a:t>
            </a:r>
            <a:r>
              <a:rPr dirty="0" sz="1300" spc="16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알릴</a:t>
            </a:r>
            <a:r>
              <a:rPr dirty="0" sz="1300" spc="16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의무</a:t>
            </a:r>
            <a:r>
              <a:rPr dirty="0" sz="1300" spc="160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등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00">
              <a:latin typeface="Malgun Gothic"/>
              <a:cs typeface="Malgun Gothic"/>
            </a:endParaRPr>
          </a:p>
          <a:p>
            <a:pPr marL="152400" marR="6350" indent="-140335">
              <a:lnSpc>
                <a:spcPct val="1336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제25조(등록</a:t>
            </a:r>
            <a:r>
              <a:rPr dirty="0" sz="1100" spc="229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전</a:t>
            </a:r>
            <a:r>
              <a:rPr dirty="0" sz="1100" spc="23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알릴의무)</a:t>
            </a:r>
            <a:r>
              <a:rPr dirty="0" sz="1100" spc="240" b="1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회원,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대리인은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공제등록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시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현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황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알고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사실을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반드시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사실대로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알려야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5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제26조(등록</a:t>
            </a:r>
            <a:r>
              <a:rPr dirty="0" sz="1100" spc="16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후</a:t>
            </a:r>
            <a:r>
              <a:rPr dirty="0" sz="1100" spc="170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알릴</a:t>
            </a:r>
            <a:r>
              <a:rPr dirty="0" sz="1100" spc="17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의무)</a:t>
            </a:r>
            <a:r>
              <a:rPr dirty="0" sz="1100" spc="165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①공제등록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같은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사실이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회원이나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피공제자는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지체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없이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서면으로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공제회에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알리고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공제등록증권에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확인을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받아야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공제등록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신청서의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기재사항을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변경하고자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변경이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생겼음을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알았을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endParaRPr sz="1100">
              <a:latin typeface="Malgun Gothic"/>
              <a:cs typeface="Malgun Gothic"/>
            </a:endParaRPr>
          </a:p>
          <a:p>
            <a:pPr marL="288290" marR="6350" indent="-20764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8925" algn="l"/>
              </a:tabLst>
            </a:pPr>
            <a:r>
              <a:rPr dirty="0" sz="1100" spc="-15">
                <a:latin typeface="Malgun Gothic"/>
                <a:cs typeface="Malgun Gothic"/>
              </a:rPr>
              <a:t>영조물배상공제에서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보장하는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위험과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동일한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위험을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보장하는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계약을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다른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보험자와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체결하고자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같은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계약이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있음을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알았을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시설을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양도,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대여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돌려주었을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시설의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업종이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변경되었을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0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위험이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뚜렷이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변경되거나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변경되었음을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알았을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300"/>
              </a:lnSpc>
              <a:spcBef>
                <a:spcPts val="5"/>
              </a:spcBef>
            </a:pPr>
            <a:r>
              <a:rPr dirty="0" sz="1100" spc="-10">
                <a:latin typeface="Malgun Gothic"/>
                <a:cs typeface="Malgun Gothic"/>
              </a:rPr>
              <a:t>②공제회는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위험이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감소된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차액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공제회비를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돌려드리며,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증가된 경우에는 통지를 받은 날로부터 </a:t>
            </a:r>
            <a:r>
              <a:rPr dirty="0" sz="1100">
                <a:latin typeface="Malgun Gothic"/>
                <a:cs typeface="Malgun Gothic"/>
              </a:rPr>
              <a:t>1개월 </a:t>
            </a:r>
            <a:r>
              <a:rPr dirty="0" sz="1100" spc="-10">
                <a:latin typeface="Malgun Gothic"/>
                <a:cs typeface="Malgun Gothic"/>
              </a:rPr>
              <a:t>이내에 공제회비의 증액을 청구하거나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공제등록을 해지할 </a:t>
            </a:r>
            <a:r>
              <a:rPr dirty="0" sz="1100">
                <a:latin typeface="Malgun Gothic"/>
                <a:cs typeface="Malgun Gothic"/>
              </a:rPr>
              <a:t>수 </a:t>
            </a:r>
            <a:r>
              <a:rPr dirty="0" sz="1100" spc="10">
                <a:latin typeface="Malgun Gothic"/>
                <a:cs typeface="Malgun Gothic"/>
              </a:rPr>
              <a:t>있습니다.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경우 </a:t>
            </a:r>
            <a:r>
              <a:rPr dirty="0" sz="1100" spc="-5">
                <a:latin typeface="Malgun Gothic"/>
                <a:cs typeface="Malgun Gothic"/>
              </a:rPr>
              <a:t>받을 </a:t>
            </a:r>
            <a:r>
              <a:rPr dirty="0" sz="1100" spc="-10">
                <a:latin typeface="Malgun Gothic"/>
                <a:cs typeface="Malgun Gothic"/>
              </a:rPr>
              <a:t>공제회비에 대하여는 </a:t>
            </a:r>
            <a:r>
              <a:rPr dirty="0" sz="1100" spc="5">
                <a:latin typeface="Malgun Gothic"/>
                <a:cs typeface="Malgun Gothic"/>
              </a:rPr>
              <a:t>제11조(공제회비)에 </a:t>
            </a:r>
            <a:r>
              <a:rPr dirty="0" sz="1100" spc="10">
                <a:latin typeface="Malgun Gothic"/>
                <a:cs typeface="Malgun Gothic"/>
              </a:rPr>
              <a:t> 따릅니다.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ts val="1760"/>
              </a:lnSpc>
              <a:spcBef>
                <a:spcPts val="125"/>
              </a:spcBef>
            </a:pPr>
            <a:r>
              <a:rPr dirty="0" sz="1100" spc="-10">
                <a:latin typeface="Malgun Gothic"/>
                <a:cs typeface="Malgun Gothic"/>
              </a:rPr>
              <a:t>③회원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피공제자는 주소 또는 연락처가 변경된 경우에는 지체 </a:t>
            </a:r>
            <a:r>
              <a:rPr dirty="0" sz="1100" spc="-5">
                <a:latin typeface="Malgun Gothic"/>
                <a:cs typeface="Malgun Gothic"/>
              </a:rPr>
              <a:t>없이 이를 </a:t>
            </a:r>
            <a:r>
              <a:rPr dirty="0" sz="1100" spc="-10">
                <a:latin typeface="Malgun Gothic"/>
                <a:cs typeface="Malgun Gothic"/>
              </a:rPr>
              <a:t>공제회에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알려야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다만,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알리지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공제회가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알고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최종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ts val="1750"/>
              </a:lnSpc>
              <a:spcBef>
                <a:spcPts val="15"/>
              </a:spcBef>
            </a:pPr>
            <a:r>
              <a:rPr dirty="0" sz="1100">
                <a:latin typeface="Malgun Gothic"/>
                <a:cs typeface="Malgun Gothic"/>
              </a:rPr>
              <a:t>의 </a:t>
            </a:r>
            <a:r>
              <a:rPr dirty="0" sz="1100" spc="-10">
                <a:latin typeface="Malgun Gothic"/>
                <a:cs typeface="Malgun Gothic"/>
              </a:rPr>
              <a:t>주소 또는 연락처로 </a:t>
            </a:r>
            <a:r>
              <a:rPr dirty="0" sz="1100" spc="-5">
                <a:latin typeface="Malgun Gothic"/>
                <a:cs typeface="Malgun Gothic"/>
              </a:rPr>
              <a:t>알린 </a:t>
            </a:r>
            <a:r>
              <a:rPr dirty="0" sz="1100" spc="-10">
                <a:latin typeface="Malgun Gothic"/>
                <a:cs typeface="Malgun Gothic"/>
              </a:rPr>
              <a:t>사항은 </a:t>
            </a:r>
            <a:r>
              <a:rPr dirty="0" sz="1100" spc="-15">
                <a:latin typeface="Malgun Gothic"/>
                <a:cs typeface="Malgun Gothic"/>
              </a:rPr>
              <a:t>일반적으로 </a:t>
            </a:r>
            <a:r>
              <a:rPr dirty="0" sz="1100" spc="-10">
                <a:latin typeface="Malgun Gothic"/>
                <a:cs typeface="Malgun Gothic"/>
              </a:rPr>
              <a:t>도달에 필요한 기간이 지난 때에는 </a:t>
            </a:r>
            <a:r>
              <a:rPr dirty="0" sz="1100" spc="-5">
                <a:latin typeface="Malgun Gothic"/>
                <a:cs typeface="Malgun Gothic"/>
              </a:rPr>
              <a:t>회원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도달한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b="1">
                <a:latin typeface="Malgun Gothic"/>
                <a:cs typeface="Malgun Gothic"/>
              </a:rPr>
              <a:t>제27조(양도)</a:t>
            </a:r>
            <a:r>
              <a:rPr dirty="0" sz="1100" spc="170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공제목적의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양도는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서면동의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없이는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효력이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없으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며, </a:t>
            </a:r>
            <a:r>
              <a:rPr dirty="0" sz="1100" spc="-10">
                <a:latin typeface="Malgun Gothic"/>
                <a:cs typeface="Malgun Gothic"/>
              </a:rPr>
              <a:t>공제회가 서면 동의한 </a:t>
            </a:r>
            <a:r>
              <a:rPr dirty="0" sz="1100" spc="-5">
                <a:latin typeface="Malgun Gothic"/>
                <a:cs typeface="Malgun Gothic"/>
              </a:rPr>
              <a:t>경우 </a:t>
            </a:r>
            <a:r>
              <a:rPr dirty="0" sz="1100" spc="-15">
                <a:latin typeface="Malgun Gothic"/>
                <a:cs typeface="Malgun Gothic"/>
              </a:rPr>
              <a:t>공제등록으로 </a:t>
            </a:r>
            <a:r>
              <a:rPr dirty="0" sz="1100" spc="-10">
                <a:latin typeface="Malgun Gothic"/>
                <a:cs typeface="Malgun Gothic"/>
              </a:rPr>
              <a:t>인하여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0">
                <a:latin typeface="Malgun Gothic"/>
                <a:cs typeface="Malgun Gothic"/>
              </a:rPr>
              <a:t>권리와 의무를 </a:t>
            </a:r>
            <a:r>
              <a:rPr dirty="0" sz="1100" spc="-5">
                <a:latin typeface="Malgun Gothic"/>
                <a:cs typeface="Malgun Gothic"/>
              </a:rPr>
              <a:t>함께 </a:t>
            </a:r>
            <a:r>
              <a:rPr dirty="0" sz="1100" spc="-10">
                <a:latin typeface="Malgun Gothic"/>
                <a:cs typeface="Malgun Gothic"/>
              </a:rPr>
              <a:t>양도한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것으로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다만,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의무보험인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서면동의가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없는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경우에도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공제등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록 </a:t>
            </a:r>
            <a:r>
              <a:rPr dirty="0" sz="1100" spc="-10">
                <a:latin typeface="Malgun Gothic"/>
                <a:cs typeface="Malgun Gothic"/>
              </a:rPr>
              <a:t>신청서에 기재된 사업을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양도하였을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 </a:t>
            </a:r>
            <a:r>
              <a:rPr dirty="0" sz="1100" spc="-15">
                <a:latin typeface="Malgun Gothic"/>
                <a:cs typeface="Malgun Gothic"/>
              </a:rPr>
              <a:t>공제등록으로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0">
                <a:latin typeface="Malgun Gothic"/>
                <a:cs typeface="Malgun Gothic"/>
              </a:rPr>
              <a:t>권리와 의무를</a:t>
            </a:r>
            <a:r>
              <a:rPr dirty="0" sz="1100" spc="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함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양도한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봅니다.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7983" y="4269739"/>
            <a:ext cx="5786120" cy="52139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105">
                <a:latin typeface="Malgun Gothic"/>
                <a:cs typeface="Malgun Gothic"/>
              </a:rPr>
              <a:t>[비고]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800">
              <a:latin typeface="Malgun Gothic"/>
              <a:cs typeface="Malgun Gothic"/>
            </a:endParaRPr>
          </a:p>
          <a:p>
            <a:pPr marL="217804" marR="6350" indent="-205740">
              <a:lnSpc>
                <a:spcPct val="110900"/>
              </a:lnSpc>
              <a:buAutoNum type="arabicPeriod"/>
              <a:tabLst>
                <a:tab pos="218440" algn="l"/>
              </a:tabLst>
            </a:pPr>
            <a:r>
              <a:rPr dirty="0" sz="1100">
                <a:latin typeface="Malgun Gothic"/>
                <a:cs typeface="Malgun Gothic"/>
              </a:rPr>
              <a:t>후유장애가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이상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있는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경우에는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심한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후유장애에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해당하는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등급보다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급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높은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금액으로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배상한다.</a:t>
            </a:r>
            <a:endParaRPr sz="1100">
              <a:latin typeface="Malgun Gothic"/>
              <a:cs typeface="Malgun Gothic"/>
            </a:endParaRPr>
          </a:p>
          <a:p>
            <a:pPr marL="215265" marR="6350" indent="-203200">
              <a:lnSpc>
                <a:spcPct val="110900"/>
              </a:lnSpc>
              <a:buAutoNum type="arabicPeriod"/>
              <a:tabLst>
                <a:tab pos="215900" algn="l"/>
              </a:tabLst>
            </a:pPr>
            <a:r>
              <a:rPr dirty="0" sz="1100">
                <a:latin typeface="Malgun Gothic"/>
                <a:cs typeface="Malgun Gothic"/>
              </a:rPr>
              <a:t>시력의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측정은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국제식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시력표로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하고,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굴절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이상이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있는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사람에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대해서는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원칙적으로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교정시력을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측정한다.</a:t>
            </a:r>
            <a:endParaRPr sz="1100">
              <a:latin typeface="Malgun Gothic"/>
              <a:cs typeface="Malgun Gothic"/>
            </a:endParaRPr>
          </a:p>
          <a:p>
            <a:pPr marL="213360" marR="5080" indent="-201295">
              <a:lnSpc>
                <a:spcPct val="110900"/>
              </a:lnSpc>
              <a:buAutoNum type="arabicPeriod"/>
              <a:tabLst>
                <a:tab pos="221615" algn="l"/>
              </a:tabLst>
            </a:pPr>
            <a:r>
              <a:rPr dirty="0" sz="1100" spc="-10">
                <a:latin typeface="Malgun Gothic"/>
                <a:cs typeface="Malgun Gothic"/>
              </a:rPr>
              <a:t>"손가락을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잃은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것"이란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엄지손가락은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가락뼈사이관절,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밖의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손가락은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몸쪽가락뼈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사이관절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이상을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잃은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말한다.</a:t>
            </a:r>
            <a:endParaRPr sz="1100">
              <a:latin typeface="Malgun Gothic"/>
              <a:cs typeface="Malgun Gothic"/>
            </a:endParaRPr>
          </a:p>
          <a:p>
            <a:pPr algn="just" marL="213995" marR="5080" indent="-213995">
              <a:lnSpc>
                <a:spcPct val="110900"/>
              </a:lnSpc>
              <a:buAutoNum type="arabicPeriod"/>
              <a:tabLst>
                <a:tab pos="213995" algn="l"/>
              </a:tabLst>
            </a:pPr>
            <a:r>
              <a:rPr dirty="0" sz="1100" spc="-5">
                <a:latin typeface="Malgun Gothic"/>
                <a:cs typeface="Malgun Gothic"/>
              </a:rPr>
              <a:t>"손가락을 제대로 못쓰게 </a:t>
            </a:r>
            <a:r>
              <a:rPr dirty="0" sz="1100">
                <a:latin typeface="Malgun Gothic"/>
                <a:cs typeface="Malgun Gothic"/>
              </a:rPr>
              <a:t>된 </a:t>
            </a:r>
            <a:r>
              <a:rPr dirty="0" sz="1100" spc="-5">
                <a:latin typeface="Malgun Gothic"/>
                <a:cs typeface="Malgun Gothic"/>
              </a:rPr>
              <a:t>것"이란 손가락 </a:t>
            </a:r>
            <a:r>
              <a:rPr dirty="0" sz="1100">
                <a:latin typeface="Malgun Gothic"/>
                <a:cs typeface="Malgun Gothic"/>
              </a:rPr>
              <a:t>끝부분의 </a:t>
            </a:r>
            <a:r>
              <a:rPr dirty="0" sz="1100" spc="5">
                <a:latin typeface="Malgun Gothic"/>
                <a:cs typeface="Malgun Gothic"/>
              </a:rPr>
              <a:t>2분의 </a:t>
            </a:r>
            <a:r>
              <a:rPr dirty="0" sz="1100" spc="25">
                <a:latin typeface="Malgun Gothic"/>
                <a:cs typeface="Malgun Gothic"/>
              </a:rPr>
              <a:t>1 </a:t>
            </a:r>
            <a:r>
              <a:rPr dirty="0" sz="1100" spc="-5">
                <a:latin typeface="Malgun Gothic"/>
                <a:cs typeface="Malgun Gothic"/>
              </a:rPr>
              <a:t>이상을 잃거나 손허리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손가락관절(중수지관절) </a:t>
            </a:r>
            <a:r>
              <a:rPr dirty="0" sz="1100">
                <a:latin typeface="Malgun Gothic"/>
                <a:cs typeface="Malgun Gothic"/>
              </a:rPr>
              <a:t>또는 몸쪽가락뼈사이관절(엄지손가락의 경우에는 가락뼈사이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관절을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말한다)에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뚜렷한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운동장애가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남은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말한다.</a:t>
            </a:r>
            <a:endParaRPr sz="1100">
              <a:latin typeface="Malgun Gothic"/>
              <a:cs typeface="Malgun Gothic"/>
            </a:endParaRPr>
          </a:p>
          <a:p>
            <a:pPr algn="just" marL="208915" indent="-196850">
              <a:lnSpc>
                <a:spcPct val="100000"/>
              </a:lnSpc>
              <a:spcBef>
                <a:spcPts val="145"/>
              </a:spcBef>
              <a:buAutoNum type="arabicPeriod"/>
              <a:tabLst>
                <a:tab pos="209550" algn="l"/>
              </a:tabLst>
            </a:pPr>
            <a:r>
              <a:rPr dirty="0" sz="1100" spc="-10">
                <a:latin typeface="Malgun Gothic"/>
                <a:cs typeface="Malgun Gothic"/>
              </a:rPr>
              <a:t>"발가락을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잃은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것"이란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발가락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전부를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잃은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말한다.</a:t>
            </a:r>
            <a:endParaRPr sz="1100">
              <a:latin typeface="Malgun Gothic"/>
              <a:cs typeface="Malgun Gothic"/>
            </a:endParaRPr>
          </a:p>
          <a:p>
            <a:pPr algn="just" marL="210185" marR="5080" indent="-198120">
              <a:lnSpc>
                <a:spcPct val="110900"/>
              </a:lnSpc>
              <a:buAutoNum type="arabicPeriod"/>
              <a:tabLst>
                <a:tab pos="210820" algn="l"/>
              </a:tabLst>
            </a:pPr>
            <a:r>
              <a:rPr dirty="0" sz="1100" spc="-10">
                <a:latin typeface="Malgun Gothic"/>
                <a:cs typeface="Malgun Gothic"/>
              </a:rPr>
              <a:t>"발가락을 </a:t>
            </a:r>
            <a:r>
              <a:rPr dirty="0" sz="1100">
                <a:latin typeface="Malgun Gothic"/>
                <a:cs typeface="Malgun Gothic"/>
              </a:rPr>
              <a:t>제대로 </a:t>
            </a:r>
            <a:r>
              <a:rPr dirty="0" sz="1100" spc="-5">
                <a:latin typeface="Malgun Gothic"/>
                <a:cs typeface="Malgun Gothic"/>
              </a:rPr>
              <a:t>못쓰게 </a:t>
            </a:r>
            <a:r>
              <a:rPr dirty="0" sz="1100">
                <a:latin typeface="Malgun Gothic"/>
                <a:cs typeface="Malgun Gothic"/>
              </a:rPr>
              <a:t>된 </a:t>
            </a:r>
            <a:r>
              <a:rPr dirty="0" sz="1100" spc="-10">
                <a:latin typeface="Malgun Gothic"/>
                <a:cs typeface="Malgun Gothic"/>
              </a:rPr>
              <a:t>것"이란 </a:t>
            </a:r>
            <a:r>
              <a:rPr dirty="0" sz="1100">
                <a:latin typeface="Malgun Gothic"/>
                <a:cs typeface="Malgun Gothic"/>
              </a:rPr>
              <a:t>엄지발가락은 끝관절의 </a:t>
            </a:r>
            <a:r>
              <a:rPr dirty="0" sz="1100" spc="5">
                <a:latin typeface="Malgun Gothic"/>
                <a:cs typeface="Malgun Gothic"/>
              </a:rPr>
              <a:t>2분의 </a:t>
            </a:r>
            <a:r>
              <a:rPr dirty="0" sz="1100" spc="25">
                <a:latin typeface="Malgun Gothic"/>
                <a:cs typeface="Malgun Gothic"/>
              </a:rPr>
              <a:t>1 </a:t>
            </a:r>
            <a:r>
              <a:rPr dirty="0" sz="1100" spc="30">
                <a:latin typeface="Malgun Gothic"/>
                <a:cs typeface="Malgun Gothic"/>
              </a:rPr>
              <a:t>이상을, </a:t>
            </a:r>
            <a:r>
              <a:rPr dirty="0" sz="1100">
                <a:latin typeface="Malgun Gothic"/>
                <a:cs typeface="Malgun Gothic"/>
              </a:rPr>
              <a:t>그 밖의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발가락은</a:t>
            </a:r>
            <a:r>
              <a:rPr dirty="0" sz="1100" spc="3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끝관절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이상을 </a:t>
            </a:r>
            <a:r>
              <a:rPr dirty="0" sz="1100" spc="-5">
                <a:latin typeface="Malgun Gothic"/>
                <a:cs typeface="Malgun Gothic"/>
              </a:rPr>
              <a:t>잃거나</a:t>
            </a:r>
            <a:r>
              <a:rPr dirty="0" sz="1100" spc="38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발허리발가락관절(중족지관절, </a:t>
            </a:r>
            <a:r>
              <a:rPr dirty="0" sz="1100">
                <a:latin typeface="Malgun Gothic"/>
                <a:cs typeface="Malgun Gothic"/>
              </a:rPr>
              <a:t>발허리뼈의 둥근 머리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와 발가락뼈 첫마디뼈의 </a:t>
            </a:r>
            <a:r>
              <a:rPr dirty="0" sz="1100" spc="-5">
                <a:latin typeface="Malgun Gothic"/>
                <a:cs typeface="Malgun Gothic"/>
              </a:rPr>
              <a:t>오목한 </a:t>
            </a:r>
            <a:r>
              <a:rPr dirty="0" sz="1100">
                <a:latin typeface="Malgun Gothic"/>
                <a:cs typeface="Malgun Gothic"/>
              </a:rPr>
              <a:t>바닥 </a:t>
            </a:r>
            <a:r>
              <a:rPr dirty="0" sz="1100" spc="-5">
                <a:latin typeface="Malgun Gothic"/>
                <a:cs typeface="Malgun Gothic"/>
              </a:rPr>
              <a:t>사이의 </a:t>
            </a:r>
            <a:r>
              <a:rPr dirty="0" sz="1100">
                <a:latin typeface="Malgun Gothic"/>
                <a:cs typeface="Malgun Gothic"/>
              </a:rPr>
              <a:t>관절을 </a:t>
            </a:r>
            <a:r>
              <a:rPr dirty="0" sz="1100" spc="15">
                <a:latin typeface="Malgun Gothic"/>
                <a:cs typeface="Malgun Gothic"/>
              </a:rPr>
              <a:t>말한다) </a:t>
            </a:r>
            <a:r>
              <a:rPr dirty="0" sz="1100">
                <a:latin typeface="Malgun Gothic"/>
                <a:cs typeface="Malgun Gothic"/>
              </a:rPr>
              <a:t>또는 몸쪽가락뼈사이관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절(엄지발가락의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경우에는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가락뼈사이관절을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말한다)에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뚜렷한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운동장애가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남은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말한다.</a:t>
            </a:r>
            <a:endParaRPr sz="1100">
              <a:latin typeface="Malgun Gothic"/>
              <a:cs typeface="Malgun Gothic"/>
            </a:endParaRPr>
          </a:p>
          <a:p>
            <a:pPr algn="just" marL="222885" marR="6350" indent="-210820">
              <a:lnSpc>
                <a:spcPct val="110900"/>
              </a:lnSpc>
              <a:buAutoNum type="arabicPeriod"/>
              <a:tabLst>
                <a:tab pos="217170" algn="l"/>
              </a:tabLst>
            </a:pPr>
            <a:r>
              <a:rPr dirty="0" sz="1100" spc="-10">
                <a:latin typeface="Malgun Gothic"/>
                <a:cs typeface="Malgun Gothic"/>
              </a:rPr>
              <a:t>"흉터가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남은 </a:t>
            </a:r>
            <a:r>
              <a:rPr dirty="0" sz="1100" spc="-10">
                <a:latin typeface="Malgun Gothic"/>
                <a:cs typeface="Malgun Gothic"/>
              </a:rPr>
              <a:t>것"이란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성형수술을 한 후에도 맨눈으로 식별이 </a:t>
            </a:r>
            <a:r>
              <a:rPr dirty="0" sz="1100" spc="-5">
                <a:latin typeface="Malgun Gothic"/>
                <a:cs typeface="Malgun Gothic"/>
              </a:rPr>
              <a:t>가능한 흔적이 </a:t>
            </a:r>
            <a:r>
              <a:rPr dirty="0" sz="1100">
                <a:latin typeface="Malgun Gothic"/>
                <a:cs typeface="Malgun Gothic"/>
              </a:rPr>
              <a:t>있는 상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태를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말한다.</a:t>
            </a:r>
            <a:endParaRPr sz="1100">
              <a:latin typeface="Malgun Gothic"/>
              <a:cs typeface="Malgun Gothic"/>
            </a:endParaRPr>
          </a:p>
          <a:p>
            <a:pPr algn="just" marL="212090" marR="5080" indent="-200025">
              <a:lnSpc>
                <a:spcPct val="110900"/>
              </a:lnSpc>
              <a:buAutoNum type="arabicPeriod"/>
              <a:tabLst>
                <a:tab pos="212725" algn="l"/>
              </a:tabLst>
            </a:pPr>
            <a:r>
              <a:rPr dirty="0" sz="1100" spc="-10">
                <a:latin typeface="Malgun Gothic"/>
                <a:cs typeface="Malgun Gothic"/>
              </a:rPr>
              <a:t>"항상 </a:t>
            </a:r>
            <a:r>
              <a:rPr dirty="0" sz="1100">
                <a:latin typeface="Malgun Gothic"/>
                <a:cs typeface="Malgun Gothic"/>
              </a:rPr>
              <a:t>보호를 </a:t>
            </a:r>
            <a:r>
              <a:rPr dirty="0" sz="1100" spc="-5">
                <a:latin typeface="Malgun Gothic"/>
                <a:cs typeface="Malgun Gothic"/>
              </a:rPr>
              <a:t>받아야 하는 </a:t>
            </a:r>
            <a:r>
              <a:rPr dirty="0" sz="1100" spc="-10">
                <a:latin typeface="Malgun Gothic"/>
                <a:cs typeface="Malgun Gothic"/>
              </a:rPr>
              <a:t>것"이란 </a:t>
            </a:r>
            <a:r>
              <a:rPr dirty="0" sz="1100" spc="-5">
                <a:latin typeface="Malgun Gothic"/>
                <a:cs typeface="Malgun Gothic"/>
              </a:rPr>
              <a:t>일상생활에서 </a:t>
            </a:r>
            <a:r>
              <a:rPr dirty="0" sz="1100">
                <a:latin typeface="Malgun Gothic"/>
                <a:cs typeface="Malgun Gothic"/>
              </a:rPr>
              <a:t>기본적인 </a:t>
            </a:r>
            <a:r>
              <a:rPr dirty="0" sz="1100" spc="-5">
                <a:latin typeface="Malgun Gothic"/>
                <a:cs typeface="Malgun Gothic"/>
              </a:rPr>
              <a:t>음식 </a:t>
            </a:r>
            <a:r>
              <a:rPr dirty="0" sz="1100" spc="40">
                <a:latin typeface="Malgun Gothic"/>
                <a:cs typeface="Malgun Gothic"/>
              </a:rPr>
              <a:t>섭취, </a:t>
            </a:r>
            <a:r>
              <a:rPr dirty="0" sz="1100">
                <a:latin typeface="Malgun Gothic"/>
                <a:cs typeface="Malgun Gothic"/>
              </a:rPr>
              <a:t>배뇨 등을 다른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사람에게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의존하여야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것을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말한다.</a:t>
            </a:r>
            <a:endParaRPr sz="1100">
              <a:latin typeface="Malgun Gothic"/>
              <a:cs typeface="Malgun Gothic"/>
            </a:endParaRPr>
          </a:p>
          <a:p>
            <a:pPr algn="just" marL="217804" marR="5080" indent="-205740">
              <a:lnSpc>
                <a:spcPct val="110900"/>
              </a:lnSpc>
              <a:buAutoNum type="arabicPeriod"/>
              <a:tabLst>
                <a:tab pos="212725" algn="l"/>
              </a:tabLst>
            </a:pPr>
            <a:r>
              <a:rPr dirty="0" sz="1100" spc="-5">
                <a:latin typeface="Malgun Gothic"/>
                <a:cs typeface="Malgun Gothic"/>
              </a:rPr>
              <a:t>"수시로 보호를 받아야 </a:t>
            </a:r>
            <a:r>
              <a:rPr dirty="0" sz="1100">
                <a:latin typeface="Malgun Gothic"/>
                <a:cs typeface="Malgun Gothic"/>
              </a:rPr>
              <a:t>하는 </a:t>
            </a:r>
            <a:r>
              <a:rPr dirty="0" sz="1100" spc="-5">
                <a:latin typeface="Malgun Gothic"/>
                <a:cs typeface="Malgun Gothic"/>
              </a:rPr>
              <a:t>것"이란 </a:t>
            </a:r>
            <a:r>
              <a:rPr dirty="0" sz="1100">
                <a:latin typeface="Malgun Gothic"/>
                <a:cs typeface="Malgun Gothic"/>
              </a:rPr>
              <a:t>일상생활에서 기본적인 음식 </a:t>
            </a:r>
            <a:r>
              <a:rPr dirty="0" sz="1100" spc="45">
                <a:latin typeface="Malgun Gothic"/>
                <a:cs typeface="Malgun Gothic"/>
              </a:rPr>
              <a:t>섭취, </a:t>
            </a:r>
            <a:r>
              <a:rPr dirty="0" sz="1100">
                <a:latin typeface="Malgun Gothic"/>
                <a:cs typeface="Malgun Gothic"/>
              </a:rPr>
              <a:t>배뇨 등은 가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능하나,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외의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다른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사람에게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의존하여야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말한다.</a:t>
            </a:r>
            <a:endParaRPr sz="1100">
              <a:latin typeface="Malgun Gothic"/>
              <a:cs typeface="Malgun Gothic"/>
            </a:endParaRPr>
          </a:p>
          <a:p>
            <a:pPr algn="just" marL="295910" marR="5080" indent="-283845">
              <a:lnSpc>
                <a:spcPct val="110900"/>
              </a:lnSpc>
              <a:buAutoNum type="arabicPeriod"/>
              <a:tabLst>
                <a:tab pos="290195" algn="l"/>
              </a:tabLst>
            </a:pPr>
            <a:r>
              <a:rPr dirty="0" sz="1100" spc="-10">
                <a:latin typeface="Malgun Gothic"/>
                <a:cs typeface="Malgun Gothic"/>
              </a:rPr>
              <a:t>"항상 </a:t>
            </a:r>
            <a:r>
              <a:rPr dirty="0" sz="1100">
                <a:latin typeface="Malgun Gothic"/>
                <a:cs typeface="Malgun Gothic"/>
              </a:rPr>
              <a:t>보호 </a:t>
            </a:r>
            <a:r>
              <a:rPr dirty="0" sz="1100" spc="-5">
                <a:latin typeface="Malgun Gothic"/>
                <a:cs typeface="Malgun Gothic"/>
              </a:rPr>
              <a:t>또는 수시 보호를 받아야 하는 </a:t>
            </a:r>
            <a:r>
              <a:rPr dirty="0" sz="1100" spc="-10">
                <a:latin typeface="Malgun Gothic"/>
                <a:cs typeface="Malgun Gothic"/>
              </a:rPr>
              <a:t>기간"은 </a:t>
            </a:r>
            <a:r>
              <a:rPr dirty="0" sz="1100" spc="-5">
                <a:latin typeface="Malgun Gothic"/>
                <a:cs typeface="Malgun Gothic"/>
              </a:rPr>
              <a:t>의사가 </a:t>
            </a:r>
            <a:r>
              <a:rPr dirty="0" sz="1100">
                <a:latin typeface="Malgun Gothic"/>
                <a:cs typeface="Malgun Gothic"/>
              </a:rPr>
              <a:t>판정하는 노동능력 </a:t>
            </a:r>
            <a:r>
              <a:rPr dirty="0" sz="1100" spc="-5">
                <a:latin typeface="Malgun Gothic"/>
                <a:cs typeface="Malgun Gothic"/>
              </a:rPr>
              <a:t>상실기 </a:t>
            </a:r>
            <a:r>
              <a:rPr dirty="0" sz="1100">
                <a:latin typeface="Malgun Gothic"/>
                <a:cs typeface="Malgun Gothic"/>
              </a:rPr>
              <a:t> 간을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기준으로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하여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타당한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기간으로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정한다.</a:t>
            </a:r>
            <a:endParaRPr sz="1100">
              <a:latin typeface="Malgun Gothic"/>
              <a:cs typeface="Malgun Gothic"/>
            </a:endParaRPr>
          </a:p>
          <a:p>
            <a:pPr algn="just" marL="291465" marR="5080" indent="-279400">
              <a:lnSpc>
                <a:spcPct val="110900"/>
              </a:lnSpc>
              <a:buAutoNum type="arabicPeriod"/>
              <a:tabLst>
                <a:tab pos="292100" algn="l"/>
              </a:tabLst>
            </a:pPr>
            <a:r>
              <a:rPr dirty="0" sz="1100" spc="-5">
                <a:latin typeface="Malgun Gothic"/>
                <a:cs typeface="Malgun Gothic"/>
              </a:rPr>
              <a:t>"제대로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못쓰게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것"이란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정상기능의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4분의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3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이상을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상실한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말하고,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"뚜렷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장애가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남은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것"이란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정상기능의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2분의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1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이상을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상실한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경우를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말하며,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"장애가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남은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것"이란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정상기능의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4분의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1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이상을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상실한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말한다.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6190" y="1095311"/>
          <a:ext cx="5728335" cy="31883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961389"/>
                <a:gridCol w="4053204"/>
              </a:tblGrid>
              <a:tr h="1628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0825">
                        <a:lnSpc>
                          <a:spcPts val="1185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20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216535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1천만원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0825" indent="-186690">
                        <a:lnSpc>
                          <a:spcPct val="100000"/>
                        </a:lnSpc>
                        <a:spcBef>
                          <a:spcPts val="65"/>
                        </a:spcBef>
                        <a:buAutoNum type="arabicPeriod"/>
                        <a:tabLst>
                          <a:tab pos="25146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눈꺼풀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일부에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있거나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속눈썹에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2"/>
                        <a:tabLst>
                          <a:tab pos="26860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3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3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3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3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보이는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부분에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손바닥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크기의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보이는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부분에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손바닥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크기의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새끼손가락을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마디뼈의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일부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5110" indent="-18097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2"/>
                        <a:tabLst>
                          <a:tab pos="2457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끝관절을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marR="53975" indent="-186055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9"/>
                        <a:tabLst>
                          <a:tab pos="2501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가운뎃발가락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2개를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신경증상이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7983" y="1028801"/>
            <a:ext cx="5786120" cy="39300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300355" marR="5080" indent="-288290">
              <a:lnSpc>
                <a:spcPct val="110900"/>
              </a:lnSpc>
              <a:spcBef>
                <a:spcPts val="100"/>
              </a:spcBef>
              <a:buAutoNum type="arabicPeriod" startAt="12"/>
              <a:tabLst>
                <a:tab pos="300990" algn="l"/>
              </a:tabLst>
            </a:pPr>
            <a:r>
              <a:rPr dirty="0" sz="1100" spc="-5">
                <a:latin typeface="Malgun Gothic"/>
                <a:cs typeface="Malgun Gothic"/>
              </a:rPr>
              <a:t>"신경계통의 </a:t>
            </a:r>
            <a:r>
              <a:rPr dirty="0" sz="1100">
                <a:latin typeface="Malgun Gothic"/>
                <a:cs typeface="Malgun Gothic"/>
              </a:rPr>
              <a:t>기능 또는 </a:t>
            </a:r>
            <a:r>
              <a:rPr dirty="0" sz="1100" spc="-5">
                <a:latin typeface="Malgun Gothic"/>
                <a:cs typeface="Malgun Gothic"/>
              </a:rPr>
              <a:t>정신기능에 뚜렷한 </a:t>
            </a:r>
            <a:r>
              <a:rPr dirty="0" sz="1100">
                <a:latin typeface="Malgun Gothic"/>
                <a:cs typeface="Malgun Gothic"/>
              </a:rPr>
              <a:t>장애가 남아 </a:t>
            </a:r>
            <a:r>
              <a:rPr dirty="0" sz="1100" spc="-5">
                <a:latin typeface="Malgun Gothic"/>
                <a:cs typeface="Malgun Gothic"/>
              </a:rPr>
              <a:t>특별히 손쉬운 </a:t>
            </a:r>
            <a:r>
              <a:rPr dirty="0" sz="1100">
                <a:latin typeface="Malgun Gothic"/>
                <a:cs typeface="Malgun Gothic"/>
              </a:rPr>
              <a:t>노무 외에는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종사할</a:t>
            </a:r>
            <a:r>
              <a:rPr dirty="0" sz="1100">
                <a:latin typeface="Malgun Gothic"/>
                <a:cs typeface="Malgun Gothic"/>
              </a:rPr>
              <a:t> 수 없는 </a:t>
            </a:r>
            <a:r>
              <a:rPr dirty="0" sz="1100" spc="-5">
                <a:latin typeface="Malgun Gothic"/>
                <a:cs typeface="Malgun Gothic"/>
              </a:rPr>
              <a:t>것"이란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신경계통의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기능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3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정신기능의 뚜렷한 </a:t>
            </a:r>
            <a:r>
              <a:rPr dirty="0" sz="1100" spc="-5">
                <a:latin typeface="Malgun Gothic"/>
                <a:cs typeface="Malgun Gothic"/>
              </a:rPr>
              <a:t>장애로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노동능력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일반인의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4분의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1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정도만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남아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평생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동안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특별히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쉬운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외에는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노동을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할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없는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말한다.</a:t>
            </a:r>
            <a:endParaRPr sz="1100">
              <a:latin typeface="Malgun Gothic"/>
              <a:cs typeface="Malgun Gothic"/>
            </a:endParaRPr>
          </a:p>
          <a:p>
            <a:pPr algn="just" marL="295910" marR="5080" indent="-283845">
              <a:lnSpc>
                <a:spcPct val="110900"/>
              </a:lnSpc>
              <a:buAutoNum type="arabicPeriod" startAt="12"/>
              <a:tabLst>
                <a:tab pos="296545" algn="l"/>
              </a:tabLst>
            </a:pPr>
            <a:r>
              <a:rPr dirty="0" sz="1100" spc="-5">
                <a:latin typeface="Malgun Gothic"/>
                <a:cs typeface="Malgun Gothic"/>
              </a:rPr>
              <a:t>"신경계통의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기능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정신기능에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장애가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남아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노무가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상당한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정도로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제한된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것"이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란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노동능력이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어느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정도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남아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있으나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신경계통의 기능 또는 정신기능의 장애로 종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사할 수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직종의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범위가 </a:t>
            </a:r>
            <a:r>
              <a:rPr dirty="0" sz="1100">
                <a:latin typeface="Malgun Gothic"/>
                <a:cs typeface="Malgun Gothic"/>
              </a:rPr>
              <a:t>상당한 </a:t>
            </a:r>
            <a:r>
              <a:rPr dirty="0" sz="1100" spc="-5">
                <a:latin typeface="Malgun Gothic"/>
                <a:cs typeface="Malgun Gothic"/>
              </a:rPr>
              <a:t>정도로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제한된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경우로서 다음 각 목의 </a:t>
            </a:r>
            <a:r>
              <a:rPr dirty="0" sz="1100" spc="-5">
                <a:latin typeface="Malgun Gothic"/>
                <a:cs typeface="Malgun Gothic"/>
              </a:rPr>
              <a:t>어느</a:t>
            </a:r>
            <a:r>
              <a:rPr dirty="0" sz="1100" spc="3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나에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해당하는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말한다.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00" spc="65">
                <a:latin typeface="Malgun Gothic"/>
                <a:cs typeface="Malgun Gothic"/>
              </a:rPr>
              <a:t>가.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신체적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능력은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정상이지만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뇌손상에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정신적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결손증상이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인정되는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 marL="277495" marR="5080" indent="-265430">
              <a:lnSpc>
                <a:spcPct val="110900"/>
              </a:lnSpc>
            </a:pPr>
            <a:r>
              <a:rPr dirty="0" sz="1100" spc="65">
                <a:latin typeface="Malgun Gothic"/>
                <a:cs typeface="Malgun Gothic"/>
              </a:rPr>
              <a:t>나.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뇌전증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발작과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현기증이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나타날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가능성이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의학적ㆍ타각적(검사자가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대상자의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주관적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의사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표현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없이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증상을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확인하는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말한다)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소견으로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증명되는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사람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100" spc="65">
                <a:latin typeface="Malgun Gothic"/>
                <a:cs typeface="Malgun Gothic"/>
              </a:rPr>
              <a:t>다.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사지에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경도(</a:t>
            </a:r>
            <a:r>
              <a:rPr dirty="0" sz="1100">
                <a:latin typeface="Malgun Gothic"/>
                <a:cs typeface="Malgun Gothic"/>
              </a:rPr>
              <a:t>輕度</a:t>
            </a:r>
            <a:r>
              <a:rPr dirty="0" sz="1100" spc="35">
                <a:latin typeface="Malgun Gothic"/>
                <a:cs typeface="Malgun Gothic"/>
              </a:rPr>
              <a:t>)의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단마비(</a:t>
            </a:r>
            <a:r>
              <a:rPr dirty="0" sz="1100" spc="-15">
                <a:latin typeface="Malgun Gothic"/>
                <a:cs typeface="Malgun Gothic"/>
              </a:rPr>
              <a:t>單</a:t>
            </a:r>
            <a:r>
              <a:rPr dirty="0" sz="1100">
                <a:latin typeface="Malgun Gothic"/>
                <a:cs typeface="Malgun Gothic"/>
              </a:rPr>
              <a:t>痲痹</a:t>
            </a:r>
            <a:r>
              <a:rPr dirty="0" sz="1100" spc="35">
                <a:latin typeface="Malgun Gothic"/>
                <a:cs typeface="Malgun Gothic"/>
              </a:rPr>
              <a:t>)가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인정되는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사람</a:t>
            </a:r>
            <a:endParaRPr sz="1100">
              <a:latin typeface="Malgun Gothic"/>
              <a:cs typeface="Malgun Gothic"/>
            </a:endParaRPr>
          </a:p>
          <a:p>
            <a:pPr algn="just" marL="304800" marR="5080" indent="-292735">
              <a:lnSpc>
                <a:spcPct val="110900"/>
              </a:lnSpc>
              <a:buAutoNum type="arabicPeriod" startAt="14"/>
              <a:tabLst>
                <a:tab pos="305435" algn="l"/>
              </a:tabLst>
            </a:pPr>
            <a:r>
              <a:rPr dirty="0" sz="1100" spc="-5">
                <a:latin typeface="Malgun Gothic"/>
                <a:cs typeface="Malgun Gothic"/>
              </a:rPr>
              <a:t>"흉복부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장기의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기능에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뚜렷한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장애가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남아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특별히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손쉬운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노무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외에는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종사할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없는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것"이란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흉복부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장기의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장애로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노동능력이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일반인의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4분의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1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정도만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남은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말한다.</a:t>
            </a:r>
            <a:endParaRPr sz="1100">
              <a:latin typeface="Malgun Gothic"/>
              <a:cs typeface="Malgun Gothic"/>
            </a:endParaRPr>
          </a:p>
          <a:p>
            <a:pPr algn="just" marL="300355" marR="5080" indent="-288290">
              <a:lnSpc>
                <a:spcPct val="110900"/>
              </a:lnSpc>
              <a:buAutoNum type="arabicPeriod" startAt="14"/>
              <a:tabLst>
                <a:tab pos="294640" algn="l"/>
              </a:tabLst>
            </a:pPr>
            <a:r>
              <a:rPr dirty="0" sz="1100" spc="-5">
                <a:latin typeface="Malgun Gothic"/>
                <a:cs typeface="Malgun Gothic"/>
              </a:rPr>
              <a:t>"흉복부 장기의 </a:t>
            </a:r>
            <a:r>
              <a:rPr dirty="0" sz="1100">
                <a:latin typeface="Malgun Gothic"/>
                <a:cs typeface="Malgun Gothic"/>
              </a:rPr>
              <a:t>기능에 </a:t>
            </a:r>
            <a:r>
              <a:rPr dirty="0" sz="1100" spc="-5">
                <a:latin typeface="Malgun Gothic"/>
                <a:cs typeface="Malgun Gothic"/>
              </a:rPr>
              <a:t>장애가 </a:t>
            </a:r>
            <a:r>
              <a:rPr dirty="0" sz="1100">
                <a:latin typeface="Malgun Gothic"/>
                <a:cs typeface="Malgun Gothic"/>
              </a:rPr>
              <a:t>남아 </a:t>
            </a:r>
            <a:r>
              <a:rPr dirty="0" sz="1100" spc="-5">
                <a:latin typeface="Malgun Gothic"/>
                <a:cs typeface="Malgun Gothic"/>
              </a:rPr>
              <a:t>손쉬운 </a:t>
            </a:r>
            <a:r>
              <a:rPr dirty="0" sz="1100">
                <a:latin typeface="Malgun Gothic"/>
                <a:cs typeface="Malgun Gothic"/>
              </a:rPr>
              <a:t>노무 </a:t>
            </a:r>
            <a:r>
              <a:rPr dirty="0" sz="1100" spc="-5">
                <a:latin typeface="Malgun Gothic"/>
                <a:cs typeface="Malgun Gothic"/>
              </a:rPr>
              <a:t>외에는 종사할 </a:t>
            </a:r>
            <a:r>
              <a:rPr dirty="0" sz="1100">
                <a:latin typeface="Malgun Gothic"/>
                <a:cs typeface="Malgun Gothic"/>
              </a:rPr>
              <a:t>수 없는 </a:t>
            </a:r>
            <a:r>
              <a:rPr dirty="0" sz="1100" spc="-5">
                <a:latin typeface="Malgun Gothic"/>
                <a:cs typeface="Malgun Gothic"/>
              </a:rPr>
              <a:t>것"이란 </a:t>
            </a:r>
            <a:r>
              <a:rPr dirty="0" sz="1100">
                <a:latin typeface="Malgun Gothic"/>
                <a:cs typeface="Malgun Gothic"/>
              </a:rPr>
              <a:t>중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등도(</a:t>
            </a:r>
            <a:r>
              <a:rPr dirty="0" sz="1100">
                <a:latin typeface="Malgun Gothic"/>
                <a:cs typeface="Malgun Gothic"/>
              </a:rPr>
              <a:t>中</a:t>
            </a:r>
            <a:r>
              <a:rPr dirty="0" sz="1100" spc="-15">
                <a:latin typeface="Malgun Gothic"/>
                <a:cs typeface="Malgun Gothic"/>
              </a:rPr>
              <a:t>等</a:t>
            </a:r>
            <a:r>
              <a:rPr dirty="0" sz="1100">
                <a:latin typeface="Malgun Gothic"/>
                <a:cs typeface="Malgun Gothic"/>
              </a:rPr>
              <a:t>度</a:t>
            </a:r>
            <a:r>
              <a:rPr dirty="0" sz="1100" spc="35">
                <a:latin typeface="Malgun Gothic"/>
                <a:cs typeface="Malgun Gothic"/>
              </a:rPr>
              <a:t>)의 </a:t>
            </a:r>
            <a:r>
              <a:rPr dirty="0" sz="1100">
                <a:latin typeface="Malgun Gothic"/>
                <a:cs typeface="Malgun Gothic"/>
              </a:rPr>
              <a:t>흉복부 </a:t>
            </a:r>
            <a:r>
              <a:rPr dirty="0" sz="1100" spc="-5">
                <a:latin typeface="Malgun Gothic"/>
                <a:cs typeface="Malgun Gothic"/>
              </a:rPr>
              <a:t>장기의 장애로 </a:t>
            </a:r>
            <a:r>
              <a:rPr dirty="0" sz="1100">
                <a:latin typeface="Malgun Gothic"/>
                <a:cs typeface="Malgun Gothic"/>
              </a:rPr>
              <a:t>노동능력이 일반인의 </a:t>
            </a:r>
            <a:r>
              <a:rPr dirty="0" sz="1100" spc="5">
                <a:latin typeface="Malgun Gothic"/>
                <a:cs typeface="Malgun Gothic"/>
              </a:rPr>
              <a:t>2분의 </a:t>
            </a:r>
            <a:r>
              <a:rPr dirty="0" sz="1100" spc="25">
                <a:latin typeface="Malgun Gothic"/>
                <a:cs typeface="Malgun Gothic"/>
              </a:rPr>
              <a:t>1 </a:t>
            </a:r>
            <a:r>
              <a:rPr dirty="0" sz="1100" spc="-5">
                <a:latin typeface="Malgun Gothic"/>
                <a:cs typeface="Malgun Gothic"/>
              </a:rPr>
              <a:t>정도만 </a:t>
            </a:r>
            <a:r>
              <a:rPr dirty="0" sz="1100">
                <a:latin typeface="Malgun Gothic"/>
                <a:cs typeface="Malgun Gothic"/>
              </a:rPr>
              <a:t>남은 경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우를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말한다.</a:t>
            </a:r>
            <a:endParaRPr sz="1100">
              <a:latin typeface="Malgun Gothic"/>
              <a:cs typeface="Malgun Gothic"/>
            </a:endParaRPr>
          </a:p>
          <a:p>
            <a:pPr algn="just" marL="295910" marR="5080" indent="-283845">
              <a:lnSpc>
                <a:spcPct val="110900"/>
              </a:lnSpc>
              <a:buAutoNum type="arabicPeriod" startAt="14"/>
              <a:tabLst>
                <a:tab pos="296545" algn="l"/>
              </a:tabLst>
            </a:pPr>
            <a:r>
              <a:rPr dirty="0" sz="1100" spc="-5">
                <a:latin typeface="Malgun Gothic"/>
                <a:cs typeface="Malgun Gothic"/>
              </a:rPr>
              <a:t>"흉복부 </a:t>
            </a:r>
            <a:r>
              <a:rPr dirty="0" sz="1100">
                <a:latin typeface="Malgun Gothic"/>
                <a:cs typeface="Malgun Gothic"/>
              </a:rPr>
              <a:t>장기의 기능에 장애가 남아 </a:t>
            </a:r>
            <a:r>
              <a:rPr dirty="0" sz="1100" spc="-5">
                <a:latin typeface="Malgun Gothic"/>
                <a:cs typeface="Malgun Gothic"/>
              </a:rPr>
              <a:t>노무가 상당한 정도로 제한된 </a:t>
            </a:r>
            <a:r>
              <a:rPr dirty="0" sz="1100" spc="-10">
                <a:latin typeface="Malgun Gothic"/>
                <a:cs typeface="Malgun Gothic"/>
              </a:rPr>
              <a:t>것"이란 </a:t>
            </a:r>
            <a:r>
              <a:rPr dirty="0" sz="1100">
                <a:latin typeface="Malgun Gothic"/>
                <a:cs typeface="Malgun Gothic"/>
              </a:rPr>
              <a:t>중등도의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흉복부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장기의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장애로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취업가능한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직종의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범위가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상당한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정도로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제한된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경우를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말한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7983" y="981275"/>
            <a:ext cx="1270635" cy="469900"/>
          </a:xfrm>
          <a:prstGeom prst="rect">
            <a:avLst/>
          </a:prstGeom>
        </p:spPr>
        <p:txBody>
          <a:bodyPr wrap="square" lIns="0" tIns="781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15"/>
              </a:spcBef>
            </a:pPr>
            <a:r>
              <a:rPr dirty="0" sz="1100" spc="-10" b="1">
                <a:latin typeface="Malgun Gothic"/>
                <a:cs typeface="Malgun Gothic"/>
              </a:rPr>
              <a:t>공제등록</a:t>
            </a:r>
            <a:r>
              <a:rPr dirty="0" sz="1100" spc="95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관련</a:t>
            </a:r>
            <a:r>
              <a:rPr dirty="0" sz="1100" spc="10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서식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dirty="0" sz="1000" spc="-40" b="1">
                <a:latin typeface="Malgun Gothic"/>
                <a:cs typeface="Malgun Gothic"/>
              </a:rPr>
              <a:t>&lt;별지</a:t>
            </a:r>
            <a:r>
              <a:rPr dirty="0" sz="1000" spc="90" b="1">
                <a:latin typeface="Malgun Gothic"/>
                <a:cs typeface="Malgun Gothic"/>
              </a:rPr>
              <a:t> </a:t>
            </a:r>
            <a:r>
              <a:rPr dirty="0" sz="1000" spc="-10" b="1">
                <a:latin typeface="Malgun Gothic"/>
                <a:cs typeface="Malgun Gothic"/>
              </a:rPr>
              <a:t>제1호</a:t>
            </a:r>
            <a:r>
              <a:rPr dirty="0" sz="1000" spc="100" b="1">
                <a:latin typeface="Malgun Gothic"/>
                <a:cs typeface="Malgun Gothic"/>
              </a:rPr>
              <a:t> </a:t>
            </a:r>
            <a:r>
              <a:rPr dirty="0" sz="1000" spc="-40" b="1">
                <a:latin typeface="Malgun Gothic"/>
                <a:cs typeface="Malgun Gothic"/>
              </a:rPr>
              <a:t>서식&gt;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71420" y="1351695"/>
            <a:ext cx="2619375" cy="620395"/>
          </a:xfrm>
          <a:prstGeom prst="rect">
            <a:avLst/>
          </a:prstGeom>
        </p:spPr>
        <p:txBody>
          <a:bodyPr wrap="square" lIns="0" tIns="126364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94"/>
              </a:spcBef>
            </a:pPr>
            <a:r>
              <a:rPr dirty="0" sz="1500" b="1">
                <a:latin typeface="Malgun Gothic"/>
                <a:cs typeface="Malgun Gothic"/>
              </a:rPr>
              <a:t>영조물배상공제</a:t>
            </a:r>
            <a:r>
              <a:rPr dirty="0" sz="1500" spc="155" b="1">
                <a:latin typeface="Malgun Gothic"/>
                <a:cs typeface="Malgun Gothic"/>
              </a:rPr>
              <a:t> </a:t>
            </a:r>
            <a:r>
              <a:rPr dirty="0" sz="1500" b="1">
                <a:latin typeface="Malgun Gothic"/>
                <a:cs typeface="Malgun Gothic"/>
              </a:rPr>
              <a:t>등록신청서</a:t>
            </a:r>
            <a:endParaRPr sz="1500">
              <a:latin typeface="Malgun Gothic"/>
              <a:cs typeface="Malgun Gothic"/>
            </a:endParaRPr>
          </a:p>
          <a:p>
            <a:pPr algn="ctr">
              <a:lnSpc>
                <a:spcPct val="100000"/>
              </a:lnSpc>
              <a:spcBef>
                <a:spcPts val="665"/>
              </a:spcBef>
            </a:pPr>
            <a:r>
              <a:rPr dirty="0" sz="1100" spc="-550">
                <a:latin typeface="MS UI Gothic"/>
                <a:cs typeface="MS UI Gothic"/>
              </a:rPr>
              <a:t></a:t>
            </a:r>
            <a:endParaRPr sz="1100">
              <a:latin typeface="MS UI Gothic"/>
              <a:cs typeface="MS UI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8476" y="2050580"/>
            <a:ext cx="955040" cy="234950"/>
          </a:xfrm>
          <a:prstGeom prst="rect">
            <a:avLst/>
          </a:prstGeom>
          <a:ln w="4572">
            <a:solidFill>
              <a:srgbClr val="000000"/>
            </a:solidFill>
          </a:ln>
        </p:spPr>
        <p:txBody>
          <a:bodyPr wrap="square" lIns="0" tIns="46355" rIns="0" bIns="0" rtlCol="0" vert="horz">
            <a:spAutoFit/>
          </a:bodyPr>
          <a:lstStyle/>
          <a:p>
            <a:pPr marL="194945">
              <a:lnSpc>
                <a:spcPct val="100000"/>
              </a:lnSpc>
              <a:spcBef>
                <a:spcPts val="365"/>
              </a:spcBef>
            </a:pPr>
            <a:r>
              <a:rPr dirty="0" sz="900" b="1">
                <a:latin typeface="Malgun Gothic"/>
                <a:cs typeface="Malgun Gothic"/>
              </a:rPr>
              <a:t>회</a:t>
            </a:r>
            <a:r>
              <a:rPr dirty="0" sz="900" spc="515" b="1">
                <a:latin typeface="Malgun Gothic"/>
                <a:cs typeface="Malgun Gothic"/>
              </a:rPr>
              <a:t> </a:t>
            </a:r>
            <a:r>
              <a:rPr dirty="0" sz="900" b="1">
                <a:latin typeface="Malgun Gothic"/>
                <a:cs typeface="Malgun Gothic"/>
              </a:rPr>
              <a:t>원</a:t>
            </a:r>
            <a:r>
              <a:rPr dirty="0" sz="900" spc="515" b="1">
                <a:latin typeface="Malgun Gothic"/>
                <a:cs typeface="Malgun Gothic"/>
              </a:rPr>
              <a:t> </a:t>
            </a:r>
            <a:r>
              <a:rPr dirty="0" sz="900" b="1">
                <a:latin typeface="Malgun Gothic"/>
                <a:cs typeface="Malgun Gothic"/>
              </a:rPr>
              <a:t>명</a:t>
            </a:r>
            <a:endParaRPr sz="900">
              <a:latin typeface="Malgun Gothic"/>
              <a:cs typeface="Malgun Gothic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916190" y="2381694"/>
          <a:ext cx="5735955" cy="6699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55040"/>
                <a:gridCol w="1987550"/>
                <a:gridCol w="721995"/>
                <a:gridCol w="2063750"/>
              </a:tblGrid>
              <a:tr h="222262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소속</a:t>
                      </a:r>
                      <a:r>
                        <a:rPr dirty="0" sz="900" spc="8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900" spc="8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5" b="1">
                          <a:latin typeface="Malgun Gothic"/>
                          <a:cs typeface="Malgun Gothic"/>
                        </a:rPr>
                        <a:t>담당자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87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12382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연</a:t>
                      </a:r>
                      <a:r>
                        <a:rPr dirty="0" sz="900" spc="8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락</a:t>
                      </a:r>
                      <a:r>
                        <a:rPr dirty="0" sz="900" spc="8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처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87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0725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900" spc="7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8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명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123825">
                        <a:lnSpc>
                          <a:spcPct val="100000"/>
                        </a:lnSpc>
                        <a:spcBef>
                          <a:spcPts val="310"/>
                        </a:spcBef>
                        <a:tabLst>
                          <a:tab pos="337820" algn="l"/>
                        </a:tabLst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주	소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가입기간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5715">
                        <a:lnSpc>
                          <a:spcPct val="100000"/>
                        </a:lnSpc>
                        <a:spcBef>
                          <a:spcPts val="310"/>
                        </a:spcBef>
                        <a:tabLst>
                          <a:tab pos="344170" algn="l"/>
                          <a:tab pos="682625" algn="l"/>
                          <a:tab pos="1586230" algn="l"/>
                          <a:tab pos="1925955" algn="l"/>
                          <a:tab pos="2264410" algn="l"/>
                        </a:tabLst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년	월	일</a:t>
                      </a:r>
                      <a:r>
                        <a:rPr dirty="0" sz="9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부터	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년	월	일</a:t>
                      </a:r>
                      <a:r>
                        <a:rPr dirty="0" sz="90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까지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916952" y="2050580"/>
            <a:ext cx="2947670" cy="234950"/>
          </a:xfrm>
          <a:custGeom>
            <a:avLst/>
            <a:gdLst/>
            <a:ahLst/>
            <a:cxnLst/>
            <a:rect l="l" t="t" r="r" b="b"/>
            <a:pathLst>
              <a:path w="2947670" h="234950">
                <a:moveTo>
                  <a:pt x="956563" y="0"/>
                </a:moveTo>
                <a:lnTo>
                  <a:pt x="956563" y="234442"/>
                </a:lnTo>
              </a:path>
              <a:path w="2947670" h="234950">
                <a:moveTo>
                  <a:pt x="2944304" y="0"/>
                </a:moveTo>
                <a:lnTo>
                  <a:pt x="2944304" y="234442"/>
                </a:lnTo>
              </a:path>
              <a:path w="2947670" h="234950">
                <a:moveTo>
                  <a:pt x="0" y="0"/>
                </a:moveTo>
                <a:lnTo>
                  <a:pt x="2947352" y="0"/>
                </a:lnTo>
              </a:path>
              <a:path w="2947670" h="234950">
                <a:moveTo>
                  <a:pt x="0" y="234442"/>
                </a:moveTo>
                <a:lnTo>
                  <a:pt x="2947352" y="234442"/>
                </a:lnTo>
              </a:path>
              <a:path w="2947670" h="234950">
                <a:moveTo>
                  <a:pt x="0" y="0"/>
                </a:moveTo>
                <a:lnTo>
                  <a:pt x="2947352" y="0"/>
                </a:lnTo>
              </a:path>
            </a:pathLst>
          </a:custGeom>
          <a:ln w="457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887983" y="3119120"/>
            <a:ext cx="121412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70" b="1">
                <a:latin typeface="Malgun Gothic"/>
                <a:cs typeface="Malgun Gothic"/>
              </a:rPr>
              <a:t> </a:t>
            </a:r>
            <a:r>
              <a:rPr dirty="0" sz="1100" spc="15" b="1">
                <a:latin typeface="Malgun Gothic"/>
                <a:cs typeface="Malgun Gothic"/>
              </a:rPr>
              <a:t>등록시설현황-1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916190" y="3389477"/>
          <a:ext cx="5740400" cy="6126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02055"/>
                <a:gridCol w="511809"/>
                <a:gridCol w="1202055"/>
                <a:gridCol w="420369"/>
                <a:gridCol w="120014"/>
                <a:gridCol w="711200"/>
                <a:gridCol w="509904"/>
                <a:gridCol w="1055370"/>
              </a:tblGrid>
              <a:tr h="25727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1000" spc="5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3664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단</a:t>
                      </a:r>
                      <a:r>
                        <a:rPr dirty="0" sz="1000" spc="5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1000" spc="5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1000" spc="4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단</a:t>
                      </a:r>
                      <a:r>
                        <a:rPr dirty="0" sz="1000" spc="5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81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1000" spc="5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청사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24574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55">
                          <a:latin typeface="Malgun Gothic"/>
                          <a:cs typeface="Malgun Gothic"/>
                        </a:rPr>
                        <a:t>시·군·구민회관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825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사회복지관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05">
                          <a:latin typeface="Malgun Gothic"/>
                          <a:cs typeface="Malgun Gothic"/>
                        </a:rPr>
                        <a:t>공원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대지면적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83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dirty="0" sz="1000" spc="-80">
                          <a:latin typeface="Malgun Gothic"/>
                          <a:cs typeface="Malgun Gothic"/>
                        </a:rPr>
                        <a:t>양로원·보육원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04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04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수용인원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04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41275">
                        <a:lnSpc>
                          <a:spcPct val="100000"/>
                        </a:lnSpc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주차장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rowSpan="2"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옥내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731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731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225425" marR="209550">
                        <a:lnSpc>
                          <a:spcPct val="108000"/>
                        </a:lnSpc>
                        <a:spcBef>
                          <a:spcPts val="100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일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반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□ 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체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육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155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모자원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23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23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37465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수용인원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23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731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731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27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6822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23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23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23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rowSpan="2"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85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옥외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79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85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79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225425" marR="209550">
                        <a:lnSpc>
                          <a:spcPct val="108000"/>
                        </a:lnSpc>
                        <a:spcBef>
                          <a:spcPts val="10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일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반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□ 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체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육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3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5938">
                <a:tc>
                  <a:txBody>
                    <a:bodyPr/>
                    <a:lstStyle/>
                    <a:p>
                      <a:pPr algn="ctr">
                        <a:lnSpc>
                          <a:spcPts val="1075"/>
                        </a:lnSpc>
                        <a:spcBef>
                          <a:spcPts val="13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부랑인시설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65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ts val="1075"/>
                        </a:lnSpc>
                        <a:spcBef>
                          <a:spcPts val="13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65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ts val="1075"/>
                        </a:lnSpc>
                        <a:spcBef>
                          <a:spcPts val="13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수용인원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65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79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79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33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5169">
                <a:tc>
                  <a:txBody>
                    <a:bodyPr/>
                    <a:lstStyle/>
                    <a:p>
                      <a:pPr algn="ctr" marL="1270">
                        <a:lnSpc>
                          <a:spcPts val="1005"/>
                        </a:lnSpc>
                        <a:spcBef>
                          <a:spcPts val="190"/>
                        </a:spcBef>
                      </a:pPr>
                      <a:r>
                        <a:rPr dirty="0" sz="1000" spc="-100">
                          <a:latin typeface="Malgun Gothic"/>
                          <a:cs typeface="Malgun Gothic"/>
                        </a:rPr>
                        <a:t>장애인/재활원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ts val="1005"/>
                        </a:lnSpc>
                        <a:spcBef>
                          <a:spcPts val="19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ts val="1005"/>
                        </a:lnSpc>
                        <a:spcBef>
                          <a:spcPts val="19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57480">
                        <a:lnSpc>
                          <a:spcPts val="1080"/>
                        </a:lnSpc>
                      </a:pPr>
                      <a:r>
                        <a:rPr dirty="0" sz="1000" spc="-95">
                          <a:latin typeface="Malgun Gothic"/>
                          <a:cs typeface="Malgun Gothic"/>
                        </a:rPr>
                        <a:t>2단주차기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ts val="108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ts val="1080"/>
                        </a:lnSpc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차량대수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0397">
                <a:tc>
                  <a:txBody>
                    <a:bodyPr/>
                    <a:lstStyle/>
                    <a:p>
                      <a:pPr algn="ctr" marL="1270">
                        <a:lnSpc>
                          <a:spcPts val="1145"/>
                        </a:lnSpc>
                        <a:spcBef>
                          <a:spcPts val="17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노인요양시설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22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ts val="1145"/>
                        </a:lnSpc>
                        <a:spcBef>
                          <a:spcPts val="17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22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ts val="1145"/>
                        </a:lnSpc>
                        <a:spcBef>
                          <a:spcPts val="17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수용인원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22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 spc="-215">
                          <a:latin typeface="Malgun Gothic"/>
                          <a:cs typeface="Malgun Gothic"/>
                        </a:rPr>
                        <a:t>기계식주차기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차량대수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2890">
                <a:tc rowSpan="2">
                  <a:txBody>
                    <a:bodyPr/>
                    <a:lstStyle/>
                    <a:p>
                      <a:pPr marL="373380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장례식장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77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77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77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marL="173990">
                        <a:lnSpc>
                          <a:spcPts val="1140"/>
                        </a:lnSpc>
                        <a:spcBef>
                          <a:spcPts val="40"/>
                        </a:spcBef>
                        <a:tabLst>
                          <a:tab pos="127762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렌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트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특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약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입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□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	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*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사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업용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자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동차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에</a:t>
                      </a:r>
                      <a:r>
                        <a:rPr dirty="0" sz="90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함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85724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77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77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77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18923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 spc="-65">
                          <a:latin typeface="Malgun Gothic"/>
                          <a:cs typeface="Malgun Gothic"/>
                        </a:rPr>
                        <a:t>교회·성당·사찰등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825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납골당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40132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해수욕장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대지면적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교육원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 spc="-105">
                          <a:latin typeface="Malgun Gothic"/>
                          <a:cs typeface="Malgun Gothic"/>
                        </a:rPr>
                        <a:t>㎡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(명)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직업교육원은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10">
                          <a:latin typeface="Malgun Gothic"/>
                          <a:cs typeface="Malgun Gothic"/>
                        </a:rPr>
                        <a:t>학생수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34480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실내체육관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825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8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32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-75">
                          <a:latin typeface="Malgun Gothic"/>
                          <a:cs typeface="Malgun Gothic"/>
                        </a:rPr>
                        <a:t>연수원·콘도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r" marR="8890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 marL="3175">
                        <a:lnSpc>
                          <a:spcPct val="100000"/>
                        </a:lnSpc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객실수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344805">
                        <a:lnSpc>
                          <a:spcPct val="100000"/>
                        </a:lnSpc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종합운동장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r" marR="6985">
                        <a:lnSpc>
                          <a:spcPct val="100000"/>
                        </a:lnSpc>
                      </a:pPr>
                      <a:r>
                        <a:rPr dirty="0" sz="1000" spc="-114">
                          <a:latin typeface="Malgun Gothic"/>
                          <a:cs typeface="Malgun Gothic"/>
                        </a:rPr>
                        <a:t>㎡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(명)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7470" marR="5715" indent="-56515">
                        <a:lnSpc>
                          <a:spcPct val="108000"/>
                        </a:lnSpc>
                        <a:spcBef>
                          <a:spcPts val="595"/>
                        </a:spcBef>
                        <a:tabLst>
                          <a:tab pos="939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유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료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입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장객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)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	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□  </a:t>
                      </a:r>
                      <a:r>
                        <a:rPr dirty="0" sz="1000" spc="-110">
                          <a:latin typeface="Malgun Gothic"/>
                          <a:cs typeface="Malgun Gothic"/>
                        </a:rPr>
                        <a:t>무</a:t>
                      </a:r>
                      <a:r>
                        <a:rPr dirty="0" sz="1000" spc="-125">
                          <a:latin typeface="Malgun Gothic"/>
                          <a:cs typeface="Malgun Gothic"/>
                        </a:rPr>
                        <a:t>료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1000" spc="-110">
                          <a:latin typeface="Malgun Gothic"/>
                          <a:cs typeface="Malgun Gothic"/>
                        </a:rPr>
                        <a:t>대</a:t>
                      </a:r>
                      <a:r>
                        <a:rPr dirty="0" sz="1000" spc="-125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·</a:t>
                      </a: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</a:t>
                      </a:r>
                      <a:r>
                        <a:rPr dirty="0" sz="1000" spc="-125">
                          <a:latin typeface="Malgun Gothic"/>
                          <a:cs typeface="Malgun Gothic"/>
                        </a:rPr>
                        <a:t>면적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)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55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기숙사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수용인원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401320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테니스장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85">
                          <a:latin typeface="Malgun Gothic"/>
                          <a:cs typeface="Malgun Gothic"/>
                        </a:rPr>
                        <a:t>대지면적·연면적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도서관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05">
                          <a:latin typeface="Malgun Gothic"/>
                          <a:cs typeface="Malgun Gothic"/>
                        </a:rPr>
                        <a:t>좌석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좌석수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401320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체육도장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825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박물관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수영장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71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40">
                          <a:latin typeface="Malgun Gothic"/>
                          <a:cs typeface="Malgun Gothic"/>
                        </a:rPr>
                        <a:t>실외□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45">
                          <a:latin typeface="Malgun Gothic"/>
                          <a:cs typeface="Malgun Gothic"/>
                        </a:rPr>
                        <a:t>실내□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 spc="-75">
                          <a:latin typeface="Malgun Gothic"/>
                          <a:cs typeface="Malgun Gothic"/>
                        </a:rPr>
                        <a:t>극장·공연장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 spc="-105">
                          <a:latin typeface="Malgun Gothic"/>
                          <a:cs typeface="Malgun Gothic"/>
                        </a:rPr>
                        <a:t>좌석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좌석수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사격장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 spc="-114">
                          <a:latin typeface="Malgun Gothic"/>
                          <a:cs typeface="Malgun Gothic"/>
                        </a:rPr>
                        <a:t>실외/종합□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40">
                          <a:latin typeface="Malgun Gothic"/>
                          <a:cs typeface="Malgun Gothic"/>
                        </a:rPr>
                        <a:t>실내□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전시장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140"/>
                        </a:spcBef>
                        <a:tabLst>
                          <a:tab pos="563880" algn="l"/>
                        </a:tabLst>
                      </a:pPr>
                      <a:r>
                        <a:rPr dirty="0" sz="1000" spc="-140">
                          <a:latin typeface="Malgun Gothic"/>
                          <a:cs typeface="Malgun Gothic"/>
                        </a:rPr>
                        <a:t>유료□	무료□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rowSpan="2">
                  <a:txBody>
                    <a:bodyPr/>
                    <a:lstStyle/>
                    <a:p>
                      <a:pPr marL="102235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승마장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1048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508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관광승마장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마리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825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마리수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 spc="-75">
                          <a:latin typeface="Malgun Gothic"/>
                          <a:cs typeface="Malgun Gothic"/>
                        </a:rPr>
                        <a:t>관사·아파트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1048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승마클럽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8255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회원수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 rowSpan="2">
                  <a:txBody>
                    <a:bodyPr/>
                    <a:lstStyle/>
                    <a:p>
                      <a:pPr marL="217804">
                        <a:lnSpc>
                          <a:spcPct val="100000"/>
                        </a:lnSpc>
                        <a:spcBef>
                          <a:spcPts val="885"/>
                        </a:spcBef>
                      </a:pPr>
                      <a:r>
                        <a:rPr dirty="0" sz="1000" spc="-80">
                          <a:latin typeface="Malgun Gothic"/>
                          <a:cs typeface="Malgun Gothic"/>
                        </a:rPr>
                        <a:t>광고판(현수막)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123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88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123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267970" marR="150495" indent="-106680">
                        <a:lnSpc>
                          <a:spcPct val="109000"/>
                        </a:lnSpc>
                        <a:spcBef>
                          <a:spcPts val="120"/>
                        </a:spcBef>
                      </a:pPr>
                      <a:r>
                        <a:rPr dirty="0" sz="1000" spc="-135">
                          <a:latin typeface="Malgun Gothic"/>
                          <a:cs typeface="Malgun Gothic"/>
                        </a:rPr>
                        <a:t>시가지□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45">
                          <a:latin typeface="Malgun Gothic"/>
                          <a:cs typeface="Malgun Gothic"/>
                        </a:rPr>
                        <a:t>야산□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5">
                          <a:latin typeface="Malgun Gothic"/>
                          <a:cs typeface="Malgun Gothic"/>
                        </a:rPr>
                        <a:t>특수전광판□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rowSpan="2">
                  <a:txBody>
                    <a:bodyPr/>
                    <a:lstStyle/>
                    <a:p>
                      <a:pPr marL="102235">
                        <a:lnSpc>
                          <a:spcPct val="100000"/>
                        </a:lnSpc>
                        <a:spcBef>
                          <a:spcPts val="88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골프장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123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5080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골프연습장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84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84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dirty="0" sz="1000" spc="-85">
                          <a:latin typeface="Malgun Gothic"/>
                          <a:cs typeface="Malgun Gothic"/>
                        </a:rPr>
                        <a:t>대지면적·연면적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84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123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123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123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508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골프장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825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매출액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88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도로명판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01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01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0" marR="250190" indent="-113030">
                        <a:lnSpc>
                          <a:spcPts val="1300"/>
                        </a:lnSpc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세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설치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역  </a:t>
                      </a:r>
                      <a:r>
                        <a:rPr dirty="0" sz="1000" spc="-110">
                          <a:latin typeface="Malgun Gothic"/>
                          <a:cs typeface="Malgun Gothic"/>
                        </a:rPr>
                        <a:t>별도첨부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344805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체력단련장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01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01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8255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01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31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야영장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238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238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000" spc="-85">
                          <a:latin typeface="Malgun Gothic"/>
                          <a:cs typeface="Malgun Gothic"/>
                        </a:rPr>
                        <a:t>대지면적·연면적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238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빙상장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238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238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825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238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61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케이블카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2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2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보트장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2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2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 spc="-105">
                          <a:latin typeface="Malgun Gothic"/>
                          <a:cs typeface="Malgun Gothic"/>
                        </a:rPr>
                        <a:t>수용인원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ctr" marL="8255">
                        <a:lnSpc>
                          <a:spcPts val="890"/>
                        </a:lnSpc>
                        <a:spcBef>
                          <a:spcPts val="100"/>
                        </a:spcBef>
                      </a:pPr>
                      <a:r>
                        <a:rPr dirty="0" sz="800" spc="-50">
                          <a:latin typeface="Malgun Gothic"/>
                          <a:cs typeface="Malgun Gothic"/>
                        </a:rPr>
                        <a:t>(조정장·요트장·카누장)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107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46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 spc="-80">
                          <a:latin typeface="Malgun Gothic"/>
                          <a:cs typeface="Malgun Gothic"/>
                        </a:rPr>
                        <a:t>연구소·시험소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49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49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49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탁구장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49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49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825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49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31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1000" spc="-80">
                          <a:latin typeface="Malgun Gothic"/>
                          <a:cs typeface="Malgun Gothic"/>
                        </a:rPr>
                        <a:t>유치원(어린이집)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36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36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학생수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36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당구장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36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36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당구대수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36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4642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 spc="-85">
                          <a:latin typeface="Malgun Gothic"/>
                          <a:cs typeface="Malgun Gothic"/>
                        </a:rPr>
                        <a:t>특수학교(장애인학교)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49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49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학생수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49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야구장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49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49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1000" spc="-85">
                          <a:latin typeface="Malgun Gothic"/>
                          <a:cs typeface="Malgun Gothic"/>
                        </a:rPr>
                        <a:t>대지면적·연면적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49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46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자전거도로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952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m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거리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볼링장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825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연면적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7983" y="1046480"/>
            <a:ext cx="121412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70" b="1">
                <a:latin typeface="Malgun Gothic"/>
                <a:cs typeface="Malgun Gothic"/>
              </a:rPr>
              <a:t> </a:t>
            </a:r>
            <a:r>
              <a:rPr dirty="0" sz="1100" spc="15" b="1">
                <a:latin typeface="Malgun Gothic"/>
                <a:cs typeface="Malgun Gothic"/>
              </a:rPr>
              <a:t>등록시설현황-2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6190" y="1317574"/>
          <a:ext cx="5726430" cy="35426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2605"/>
                <a:gridCol w="525780"/>
                <a:gridCol w="693420"/>
                <a:gridCol w="911225"/>
                <a:gridCol w="1226820"/>
                <a:gridCol w="692150"/>
                <a:gridCol w="1150620"/>
              </a:tblGrid>
              <a:tr h="205524">
                <a:tc gridSpan="2"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2063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단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900" spc="6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63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단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1180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35890" marR="64135" indent="-62865">
                        <a:lnSpc>
                          <a:spcPct val="108000"/>
                        </a:lnSpc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어린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 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놀이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실외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50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50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 marL="120014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복지시설</a:t>
                      </a:r>
                      <a:r>
                        <a:rPr dirty="0" sz="800" spc="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85">
                          <a:latin typeface="Malgun Gothic"/>
                          <a:cs typeface="Malgun Gothic"/>
                        </a:rPr>
                        <a:t>□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  <a:p>
                      <a:pPr algn="just" marL="120014" marR="102235">
                        <a:lnSpc>
                          <a:spcPts val="1040"/>
                        </a:lnSpc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학교시설</a:t>
                      </a:r>
                      <a:r>
                        <a:rPr dirty="0" sz="8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85">
                          <a:latin typeface="Malgun Gothic"/>
                          <a:cs typeface="Malgun Gothic"/>
                        </a:rPr>
                        <a:t>□ </a:t>
                      </a:r>
                      <a:r>
                        <a:rPr dirty="0" sz="800" spc="-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10">
                          <a:latin typeface="Malgun Gothic"/>
                          <a:cs typeface="Malgun Gothic"/>
                        </a:rPr>
                        <a:t>관사·아파트 </a:t>
                      </a:r>
                      <a:r>
                        <a:rPr dirty="0" sz="800" spc="-85">
                          <a:latin typeface="Malgun Gothic"/>
                          <a:cs typeface="Malgun Gothic"/>
                        </a:rPr>
                        <a:t>□ </a:t>
                      </a:r>
                      <a:r>
                        <a:rPr dirty="0" sz="800" spc="-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10">
                          <a:latin typeface="Malgun Gothic"/>
                          <a:cs typeface="Malgun Gothic"/>
                        </a:rPr>
                        <a:t>물놀이시설</a:t>
                      </a:r>
                      <a:r>
                        <a:rPr dirty="0" sz="8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85">
                          <a:latin typeface="Malgun Gothic"/>
                          <a:cs typeface="Malgun Gothic"/>
                        </a:rPr>
                        <a:t>□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배수펌프장·하수처리장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33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50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484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일일평균처리용량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6159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163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실내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09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09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dirty="0" sz="1000" spc="-20">
                          <a:latin typeface="Malgun Gothic"/>
                          <a:cs typeface="Malgun Gothic"/>
                        </a:rPr>
                        <a:t>정수장·가압장·취수장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09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09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일일평균처리용량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768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881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유치원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ctr" marL="1270">
                        <a:lnSpc>
                          <a:spcPts val="1180"/>
                        </a:lnSpc>
                        <a:spcBef>
                          <a:spcPts val="10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등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38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650">
                        <a:latin typeface="Times New Roman"/>
                        <a:cs typeface="Times New Roman"/>
                      </a:endParaRPr>
                    </a:p>
                    <a:p>
                      <a:pPr algn="ctr" marL="3175">
                        <a:lnSpc>
                          <a:spcPct val="100000"/>
                        </a:lnSpc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유치원</a:t>
                      </a:r>
                      <a:r>
                        <a:rPr dirty="0" sz="80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10">
                          <a:latin typeface="Malgun Gothic"/>
                          <a:cs typeface="Malgun Gothic"/>
                        </a:rPr>
                        <a:t>정원수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여객터미널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38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38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650">
                        <a:latin typeface="Times New Roman"/>
                        <a:cs typeface="Times New Roman"/>
                      </a:endParaRPr>
                    </a:p>
                    <a:p>
                      <a:pPr algn="ctr" marL="6350">
                        <a:lnSpc>
                          <a:spcPct val="100000"/>
                        </a:lnSpc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연면적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4000">
                <a:tc gridSpan="2">
                  <a:txBody>
                    <a:bodyPr/>
                    <a:lstStyle/>
                    <a:p>
                      <a:pPr marL="2578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1000" spc="35">
                          <a:latin typeface="Malgun Gothic"/>
                          <a:cs typeface="Malgun Gothic"/>
                        </a:rPr>
                        <a:t>X-게임장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dirty="0" sz="800" spc="-5">
                          <a:latin typeface="Malgun Gothic"/>
                          <a:cs typeface="Malgun Gothic"/>
                        </a:rPr>
                        <a:t>면적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농·수·축산물시장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연면적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511">
                <a:tc gridSpan="2"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인공암벽장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dirty="0" sz="800" spc="20">
                          <a:latin typeface="Malgun Gothic"/>
                          <a:cs typeface="Malgun Gothic"/>
                        </a:rPr>
                        <a:t>높이×폭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400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특산물공장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매출액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400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511">
                <a:tc gridSpan="2">
                  <a:txBody>
                    <a:bodyPr/>
                    <a:lstStyle/>
                    <a:p>
                      <a:pPr marL="33528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분수대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dirty="0" sz="800" spc="-5">
                          <a:latin typeface="Malgun Gothic"/>
                          <a:cs typeface="Malgun Gothic"/>
                        </a:rPr>
                        <a:t>면적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400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차량정비공장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dirty="0" sz="800" spc="5">
                          <a:latin typeface="Malgun Gothic"/>
                          <a:cs typeface="Malgun Gothic"/>
                        </a:rPr>
                        <a:t>대지면적·연면적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400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8258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47955">
                        <a:lnSpc>
                          <a:spcPct val="100000"/>
                        </a:lnSpc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폐기물처리장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r" marR="8890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일일평균처리용량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  <a:p>
                      <a:pPr algn="ctr" marL="135255" marR="124460">
                        <a:lnSpc>
                          <a:spcPct val="141200"/>
                        </a:lnSpc>
                      </a:pPr>
                      <a:r>
                        <a:rPr dirty="0" sz="800" spc="-5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800" spc="-15">
                          <a:latin typeface="Malgun Gothic"/>
                          <a:cs typeface="Malgun Gothic"/>
                        </a:rPr>
                        <a:t>쓰레기소각</a:t>
                      </a:r>
                      <a:r>
                        <a:rPr dirty="0" sz="800">
                          <a:latin typeface="Malgun Gothic"/>
                          <a:cs typeface="Malgun Gothic"/>
                        </a:rPr>
                        <a:t>장  </a:t>
                      </a:r>
                      <a:r>
                        <a:rPr dirty="0" sz="800" spc="10">
                          <a:latin typeface="Malgun Gothic"/>
                          <a:cs typeface="Malgun Gothic"/>
                        </a:rPr>
                        <a:t>포함)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2540">
                        <a:lnSpc>
                          <a:spcPct val="100000"/>
                        </a:lnSpc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목욕탕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r" marR="7620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6360" marR="71120">
                        <a:lnSpc>
                          <a:spcPct val="142500"/>
                        </a:lnSpc>
                        <a:spcBef>
                          <a:spcPts val="315"/>
                        </a:spcBef>
                      </a:pPr>
                      <a:r>
                        <a:rPr dirty="0" sz="800">
                          <a:latin typeface="Malgun Gothic"/>
                          <a:cs typeface="Malgun Gothic"/>
                        </a:rPr>
                        <a:t>대</a:t>
                      </a:r>
                      <a:r>
                        <a:rPr dirty="0" sz="800" spc="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80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50">
                          <a:latin typeface="Malgun Gothic"/>
                          <a:cs typeface="Malgun Gothic"/>
                        </a:rPr>
                        <a:t>탕□</a:t>
                      </a:r>
                      <a:r>
                        <a:rPr dirty="0" sz="8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30">
                          <a:latin typeface="Malgun Gothic"/>
                          <a:cs typeface="Malgun Gothic"/>
                        </a:rPr>
                        <a:t>온천탕□ </a:t>
                      </a:r>
                      <a:r>
                        <a:rPr dirty="0" sz="800" spc="-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30">
                          <a:latin typeface="Malgun Gothic"/>
                          <a:cs typeface="Malgun Gothic"/>
                        </a:rPr>
                        <a:t>사우나탕□</a:t>
                      </a:r>
                      <a:r>
                        <a:rPr dirty="0" sz="8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30">
                          <a:latin typeface="Malgun Gothic"/>
                          <a:cs typeface="Malgun Gothic"/>
                        </a:rPr>
                        <a:t>찜질방□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400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4200">
                <a:tc gridSpan="2"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분뇨처리장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0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0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일일평균처리용량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298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29539" marR="117475" indent="371475">
                        <a:lnSpc>
                          <a:spcPct val="1089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대여 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10">
                          <a:latin typeface="Malgun Gothic"/>
                          <a:cs typeface="Malgun Gothic"/>
                        </a:rPr>
                        <a:t>(자전거,스쿠터</a:t>
                      </a:r>
                      <a:r>
                        <a:rPr dirty="0" sz="90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20">
                          <a:latin typeface="Malgun Gothic"/>
                          <a:cs typeface="Malgun Gothic"/>
                        </a:rPr>
                        <a:t>등)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algn="r" marR="7620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31750" marR="16510" indent="78740">
                        <a:lnSpc>
                          <a:spcPct val="125000"/>
                        </a:lnSpc>
                        <a:tabLst>
                          <a:tab pos="653415" algn="l"/>
                        </a:tabLst>
                      </a:pPr>
                      <a:r>
                        <a:rPr dirty="0" sz="800" spc="-30">
                          <a:latin typeface="Malgun Gothic"/>
                          <a:cs typeface="Malgun Gothic"/>
                        </a:rPr>
                        <a:t>자전거□	스쿠터□ </a:t>
                      </a:r>
                      <a:r>
                        <a:rPr dirty="0" sz="80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20">
                          <a:latin typeface="Malgun Gothic"/>
                          <a:cs typeface="Malgun Gothic"/>
                        </a:rPr>
                        <a:t>4륜오토바이□</a:t>
                      </a:r>
                      <a:r>
                        <a:rPr dirty="0" sz="80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30">
                          <a:latin typeface="Malgun Gothic"/>
                          <a:cs typeface="Malgun Gothic"/>
                        </a:rPr>
                        <a:t>인라인□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676">
                <a:tc gridSpan="2">
                  <a:txBody>
                    <a:bodyPr/>
                    <a:lstStyle/>
                    <a:p>
                      <a:pPr marL="33528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가로수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세부내역</a:t>
                      </a:r>
                      <a:r>
                        <a:rPr dirty="0" sz="80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5">
                          <a:latin typeface="Malgun Gothic"/>
                          <a:cs typeface="Malgun Gothic"/>
                        </a:rPr>
                        <a:t>별첨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285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4200">
                <a:tc gridSpan="2">
                  <a:txBody>
                    <a:bodyPr/>
                    <a:lstStyle/>
                    <a:p>
                      <a:pPr marL="33528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가로등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세부내역</a:t>
                      </a:r>
                      <a:r>
                        <a:rPr dirty="0" sz="80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5">
                          <a:latin typeface="Malgun Gothic"/>
                          <a:cs typeface="Malgun Gothic"/>
                        </a:rPr>
                        <a:t>별첨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524">
                <a:tc gridSpan="2"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서바이벌게임장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시설면적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412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유로번지트렘플린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시설수량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412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511">
                <a:tc gridSpan="2"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실내야구연습장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연면적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412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세차장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985">
                        <a:lnSpc>
                          <a:spcPct val="100000"/>
                        </a:lnSpc>
                        <a:spcBef>
                          <a:spcPts val="325"/>
                        </a:spcBef>
                        <a:tabLst>
                          <a:tab pos="683895" algn="l"/>
                        </a:tabLst>
                      </a:pPr>
                      <a:r>
                        <a:rPr dirty="0" sz="800" spc="40">
                          <a:latin typeface="Malgun Gothic"/>
                          <a:cs typeface="Malgun Gothic"/>
                        </a:rPr>
                        <a:t>손,</a:t>
                      </a:r>
                      <a:r>
                        <a:rPr dirty="0" sz="8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40">
                          <a:latin typeface="Malgun Gothic"/>
                          <a:cs typeface="Malgun Gothic"/>
                        </a:rPr>
                        <a:t>스팀□	셀프□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412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511">
                <a:tc gridSpan="2">
                  <a:txBody>
                    <a:bodyPr/>
                    <a:lstStyle/>
                    <a:p>
                      <a:pPr marL="27305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초등학교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학생수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419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중·고등학교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학생수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419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5524">
                <a:tc gridSpan="2">
                  <a:txBody>
                    <a:bodyPr/>
                    <a:lstStyle/>
                    <a:p>
                      <a:pPr marL="12382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대학교·대학원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dirty="0" sz="800" spc="-10">
                          <a:latin typeface="Malgun Gothic"/>
                          <a:cs typeface="Malgun Gothic"/>
                        </a:rPr>
                        <a:t>학생수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406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기타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887983" y="4854955"/>
            <a:ext cx="5748020" cy="6159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04470" marR="5080" indent="-155575">
              <a:lnSpc>
                <a:spcPct val="112200"/>
              </a:lnSpc>
              <a:spcBef>
                <a:spcPts val="100"/>
              </a:spcBef>
            </a:pPr>
            <a:r>
              <a:rPr dirty="0" sz="900" spc="180">
                <a:latin typeface="Malgun Gothic"/>
                <a:cs typeface="Malgun Gothic"/>
              </a:rPr>
              <a:t>※</a:t>
            </a:r>
            <a:r>
              <a:rPr dirty="0" sz="900" spc="125">
                <a:latin typeface="Malgun Gothic"/>
                <a:cs typeface="Malgun Gothic"/>
              </a:rPr>
              <a:t> </a:t>
            </a:r>
            <a:r>
              <a:rPr dirty="0" sz="900" spc="-40">
                <a:latin typeface="Malgun Gothic"/>
                <a:cs typeface="Malgun Gothic"/>
              </a:rPr>
              <a:t>어린이</a:t>
            </a:r>
            <a:r>
              <a:rPr dirty="0" sz="900" spc="75">
                <a:latin typeface="Malgun Gothic"/>
                <a:cs typeface="Malgun Gothic"/>
              </a:rPr>
              <a:t> </a:t>
            </a:r>
            <a:r>
              <a:rPr dirty="0" sz="900" spc="-45">
                <a:latin typeface="Malgun Gothic"/>
                <a:cs typeface="Malgun Gothic"/>
              </a:rPr>
              <a:t>놀이시설이</a:t>
            </a:r>
            <a:r>
              <a:rPr dirty="0" sz="900" spc="80">
                <a:latin typeface="Malgun Gothic"/>
                <a:cs typeface="Malgun Gothic"/>
              </a:rPr>
              <a:t> </a:t>
            </a:r>
            <a:r>
              <a:rPr dirty="0" sz="900" spc="-40">
                <a:latin typeface="Malgun Gothic"/>
                <a:cs typeface="Malgun Gothic"/>
              </a:rPr>
              <a:t>포함된</a:t>
            </a:r>
            <a:r>
              <a:rPr dirty="0" sz="900" spc="90">
                <a:latin typeface="Malgun Gothic"/>
                <a:cs typeface="Malgun Gothic"/>
              </a:rPr>
              <a:t> </a:t>
            </a:r>
            <a:r>
              <a:rPr dirty="0" sz="900" spc="-30">
                <a:latin typeface="Malgun Gothic"/>
                <a:cs typeface="Malgun Gothic"/>
              </a:rPr>
              <a:t>기존</a:t>
            </a:r>
            <a:r>
              <a:rPr dirty="0" sz="900" spc="90">
                <a:latin typeface="Malgun Gothic"/>
                <a:cs typeface="Malgun Gothic"/>
              </a:rPr>
              <a:t> </a:t>
            </a:r>
            <a:r>
              <a:rPr dirty="0" sz="900" spc="-30">
                <a:latin typeface="Malgun Gothic"/>
                <a:cs typeface="Malgun Gothic"/>
              </a:rPr>
              <a:t>물건(복지시설,</a:t>
            </a:r>
            <a:r>
              <a:rPr dirty="0" sz="900" spc="130">
                <a:latin typeface="Malgun Gothic"/>
                <a:cs typeface="Malgun Gothic"/>
              </a:rPr>
              <a:t> </a:t>
            </a:r>
            <a:r>
              <a:rPr dirty="0" sz="900" spc="-30">
                <a:latin typeface="Malgun Gothic"/>
                <a:cs typeface="Malgun Gothic"/>
              </a:rPr>
              <a:t>학교시설,</a:t>
            </a:r>
            <a:r>
              <a:rPr dirty="0" sz="900" spc="125">
                <a:latin typeface="Malgun Gothic"/>
                <a:cs typeface="Malgun Gothic"/>
              </a:rPr>
              <a:t> </a:t>
            </a:r>
            <a:r>
              <a:rPr dirty="0" sz="900" spc="-30">
                <a:latin typeface="Malgun Gothic"/>
                <a:cs typeface="Malgun Gothic"/>
              </a:rPr>
              <a:t>관사</a:t>
            </a:r>
            <a:r>
              <a:rPr dirty="0" sz="900" spc="90">
                <a:latin typeface="Malgun Gothic"/>
                <a:cs typeface="Malgun Gothic"/>
              </a:rPr>
              <a:t> </a:t>
            </a:r>
            <a:r>
              <a:rPr dirty="0" sz="900">
                <a:latin typeface="Malgun Gothic"/>
                <a:cs typeface="Malgun Gothic"/>
              </a:rPr>
              <a:t>및</a:t>
            </a:r>
            <a:r>
              <a:rPr dirty="0" sz="900" spc="95">
                <a:latin typeface="Malgun Gothic"/>
                <a:cs typeface="Malgun Gothic"/>
              </a:rPr>
              <a:t> </a:t>
            </a:r>
            <a:r>
              <a:rPr dirty="0" sz="900" spc="-30">
                <a:latin typeface="Malgun Gothic"/>
                <a:cs typeface="Malgun Gothic"/>
              </a:rPr>
              <a:t>아파트)의</a:t>
            </a:r>
            <a:r>
              <a:rPr dirty="0" sz="900" spc="90">
                <a:latin typeface="Malgun Gothic"/>
                <a:cs typeface="Malgun Gothic"/>
              </a:rPr>
              <a:t> </a:t>
            </a:r>
            <a:r>
              <a:rPr dirty="0" sz="900" spc="-5">
                <a:latin typeface="Malgun Gothic"/>
                <a:cs typeface="Malgun Gothic"/>
              </a:rPr>
              <a:t>경우,</a:t>
            </a:r>
            <a:r>
              <a:rPr dirty="0" sz="900" spc="114">
                <a:latin typeface="Malgun Gothic"/>
                <a:cs typeface="Malgun Gothic"/>
              </a:rPr>
              <a:t> </a:t>
            </a:r>
            <a:r>
              <a:rPr dirty="0" sz="900" spc="-45">
                <a:latin typeface="Malgun Gothic"/>
                <a:cs typeface="Malgun Gothic"/>
              </a:rPr>
              <a:t>놀이시설을</a:t>
            </a:r>
            <a:r>
              <a:rPr dirty="0" sz="900" spc="95">
                <a:latin typeface="Malgun Gothic"/>
                <a:cs typeface="Malgun Gothic"/>
              </a:rPr>
              <a:t> </a:t>
            </a:r>
            <a:r>
              <a:rPr dirty="0" sz="900" spc="-40">
                <a:latin typeface="Malgun Gothic"/>
                <a:cs typeface="Malgun Gothic"/>
              </a:rPr>
              <a:t>제외한</a:t>
            </a:r>
            <a:r>
              <a:rPr dirty="0" sz="900" spc="100">
                <a:latin typeface="Malgun Gothic"/>
                <a:cs typeface="Malgun Gothic"/>
              </a:rPr>
              <a:t> </a:t>
            </a:r>
            <a:r>
              <a:rPr dirty="0" sz="900" spc="-20">
                <a:latin typeface="Malgun Gothic"/>
                <a:cs typeface="Malgun Gothic"/>
              </a:rPr>
              <a:t>면적에 </a:t>
            </a:r>
            <a:r>
              <a:rPr dirty="0" sz="900" spc="-300">
                <a:latin typeface="Malgun Gothic"/>
                <a:cs typeface="Malgun Gothic"/>
              </a:rPr>
              <a:t> </a:t>
            </a:r>
            <a:r>
              <a:rPr dirty="0" sz="900" spc="-25">
                <a:latin typeface="Malgun Gothic"/>
                <a:cs typeface="Malgun Gothic"/>
              </a:rPr>
              <a:t>대하여</a:t>
            </a:r>
            <a:r>
              <a:rPr dirty="0" sz="900" spc="85">
                <a:latin typeface="Malgun Gothic"/>
                <a:cs typeface="Malgun Gothic"/>
              </a:rPr>
              <a:t> </a:t>
            </a:r>
            <a:r>
              <a:rPr dirty="0" sz="900" spc="-25">
                <a:latin typeface="Malgun Gothic"/>
                <a:cs typeface="Malgun Gothic"/>
              </a:rPr>
              <a:t>업종별</a:t>
            </a:r>
            <a:r>
              <a:rPr dirty="0" sz="900" spc="90">
                <a:latin typeface="Malgun Gothic"/>
                <a:cs typeface="Malgun Gothic"/>
              </a:rPr>
              <a:t> </a:t>
            </a:r>
            <a:r>
              <a:rPr dirty="0" sz="900" spc="-25">
                <a:latin typeface="Malgun Gothic"/>
                <a:cs typeface="Malgun Gothic"/>
              </a:rPr>
              <a:t>할인율이</a:t>
            </a:r>
            <a:r>
              <a:rPr dirty="0" sz="900" spc="90">
                <a:latin typeface="Malgun Gothic"/>
                <a:cs typeface="Malgun Gothic"/>
              </a:rPr>
              <a:t> </a:t>
            </a:r>
            <a:r>
              <a:rPr dirty="0" sz="900" spc="-10">
                <a:latin typeface="Malgun Gothic"/>
                <a:cs typeface="Malgun Gothic"/>
              </a:rPr>
              <a:t>적용됩니다.</a:t>
            </a:r>
            <a:endParaRPr sz="9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45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보상한도액</a:t>
            </a:r>
            <a:r>
              <a:rPr dirty="0" sz="1100" spc="114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및</a:t>
            </a:r>
            <a:r>
              <a:rPr dirty="0" sz="1100" spc="114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자기부담금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916190" y="5543575"/>
          <a:ext cx="5726430" cy="23552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67790"/>
                <a:gridCol w="1087755"/>
                <a:gridCol w="1089025"/>
                <a:gridCol w="1087754"/>
                <a:gridCol w="1087754"/>
              </a:tblGrid>
              <a:tr h="16289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445134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50" spc="-10" b="1">
                          <a:latin typeface="Malgun Gothic"/>
                          <a:cs typeface="Malgun Gothic"/>
                        </a:rPr>
                        <a:t>시설구분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3175">
                        <a:lnSpc>
                          <a:spcPts val="1115"/>
                        </a:lnSpc>
                        <a:spcBef>
                          <a:spcPts val="70"/>
                        </a:spcBef>
                      </a:pPr>
                      <a:r>
                        <a:rPr dirty="0" sz="950" spc="-10" b="1">
                          <a:latin typeface="Malgun Gothic"/>
                          <a:cs typeface="Malgun Gothic"/>
                        </a:rPr>
                        <a:t>대인보상한도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86690">
                        <a:lnSpc>
                          <a:spcPts val="1115"/>
                        </a:lnSpc>
                        <a:spcBef>
                          <a:spcPts val="70"/>
                        </a:spcBef>
                      </a:pPr>
                      <a:r>
                        <a:rPr dirty="0" sz="950" spc="-10" b="1">
                          <a:latin typeface="Malgun Gothic"/>
                          <a:cs typeface="Malgun Gothic"/>
                        </a:rPr>
                        <a:t>대물보상한도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8285">
                        <a:lnSpc>
                          <a:spcPts val="1115"/>
                        </a:lnSpc>
                        <a:spcBef>
                          <a:spcPts val="70"/>
                        </a:spcBef>
                      </a:pPr>
                      <a:r>
                        <a:rPr dirty="0" sz="950" spc="-15" b="1">
                          <a:latin typeface="Malgun Gothic"/>
                          <a:cs typeface="Malgun Gothic"/>
                        </a:rPr>
                        <a:t>자기부담금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97904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dirty="0" sz="950" spc="-15" b="1">
                          <a:latin typeface="Malgun Gothic"/>
                          <a:cs typeface="Malgun Gothic"/>
                        </a:rPr>
                        <a:t>1인당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273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210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dirty="0" sz="950" spc="-10" b="1">
                          <a:latin typeface="Malgun Gothic"/>
                          <a:cs typeface="Malgun Gothic"/>
                        </a:rPr>
                        <a:t>1사고당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273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147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dirty="0" sz="950" spc="-10" b="1">
                          <a:latin typeface="Malgun Gothic"/>
                          <a:cs typeface="Malgun Gothic"/>
                        </a:rPr>
                        <a:t>1사고당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273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33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dirty="0" sz="950" spc="-15" b="1">
                          <a:latin typeface="Malgun Gothic"/>
                          <a:cs typeface="Malgun Gothic"/>
                        </a:rPr>
                        <a:t>1사고당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273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81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  <a:p>
                      <a:pPr marL="396875">
                        <a:lnSpc>
                          <a:spcPts val="800"/>
                        </a:lnSpc>
                        <a:spcBef>
                          <a:spcPts val="420"/>
                        </a:spcBef>
                      </a:pPr>
                      <a:r>
                        <a:rPr dirty="0" sz="700" spc="-5" b="1">
                          <a:latin typeface="Malgun Gothic"/>
                          <a:cs typeface="Malgun Gothic"/>
                        </a:rPr>
                        <a:t>*최소500만원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z="950" spc="-5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  <a:p>
                      <a:pPr marL="397510">
                        <a:lnSpc>
                          <a:spcPts val="800"/>
                        </a:lnSpc>
                        <a:spcBef>
                          <a:spcPts val="420"/>
                        </a:spcBef>
                      </a:pPr>
                      <a:r>
                        <a:rPr dirty="0" sz="700" spc="-5" b="1">
                          <a:latin typeface="Malgun Gothic"/>
                          <a:cs typeface="Malgun Gothic"/>
                        </a:rPr>
                        <a:t>*최소500만원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  <a:p>
                      <a:pPr marL="396875">
                        <a:lnSpc>
                          <a:spcPts val="800"/>
                        </a:lnSpc>
                        <a:spcBef>
                          <a:spcPts val="420"/>
                        </a:spcBef>
                      </a:pPr>
                      <a:r>
                        <a:rPr dirty="0" sz="700" spc="-5" b="1">
                          <a:latin typeface="Malgun Gothic"/>
                          <a:cs typeface="Malgun Gothic"/>
                        </a:rPr>
                        <a:t>*최소200만원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  <a:p>
                      <a:pPr marL="447675">
                        <a:lnSpc>
                          <a:spcPts val="800"/>
                        </a:lnSpc>
                        <a:spcBef>
                          <a:spcPts val="420"/>
                        </a:spcBef>
                      </a:pPr>
                      <a:r>
                        <a:rPr dirty="0" sz="700" spc="-5" b="1">
                          <a:latin typeface="Malgun Gothic"/>
                          <a:cs typeface="Malgun Gothic"/>
                        </a:rPr>
                        <a:t>*최소10만원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05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76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dirty="0" sz="950" spc="-5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76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76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76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05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76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dirty="0" sz="950" spc="-5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76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76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76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0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82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dirty="0" sz="950" spc="-5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82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82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82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05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82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dirty="0" sz="950" spc="-5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82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82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82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44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571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50" spc="-5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571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571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571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44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57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50" spc="-5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57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57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57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05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950" spc="-5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95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5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87983" y="7971535"/>
            <a:ext cx="7721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55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특별담보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16190" y="8236584"/>
          <a:ext cx="5726430" cy="12960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3470"/>
                <a:gridCol w="636269"/>
                <a:gridCol w="776605"/>
                <a:gridCol w="600075"/>
                <a:gridCol w="704850"/>
                <a:gridCol w="918210"/>
                <a:gridCol w="988060"/>
              </a:tblGrid>
              <a:tr h="220738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 spc="-5" b="1">
                          <a:latin typeface="Malgun Gothic"/>
                          <a:cs typeface="Malgun Gothic"/>
                        </a:rPr>
                        <a:t>특약명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571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marL="508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보상한도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571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508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571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비고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571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구내치료비담보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57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2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1인당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57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57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1사고당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57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57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08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없음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57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049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물적손해확장담보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8590" marR="138430" indent="55880">
                        <a:lnSpc>
                          <a:spcPct val="1333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일반 </a:t>
                      </a:r>
                      <a:r>
                        <a:rPr dirty="0" sz="9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탁물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귀중품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r" marR="7620">
                        <a:lnSpc>
                          <a:spcPct val="1000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7940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700" spc="-5" b="1">
                          <a:latin typeface="Malgun Gothic"/>
                          <a:cs typeface="Malgun Gothic"/>
                        </a:rPr>
                        <a:t>*최소10만원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</a:txBody>
                  <a:tcPr marL="0" marR="0" marB="0" marT="577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1770" marR="177800">
                        <a:lnSpc>
                          <a:spcPct val="108900"/>
                        </a:lnSpc>
                        <a:spcBef>
                          <a:spcPts val="39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일반시설</a:t>
                      </a:r>
                      <a:r>
                        <a:rPr dirty="0" sz="90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 </a:t>
                      </a:r>
                      <a:r>
                        <a:rPr dirty="0" sz="900" spc="-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체육시설</a:t>
                      </a:r>
                      <a:r>
                        <a:rPr dirty="0" sz="90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1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0738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치료비담보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246379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1인당</a:t>
                      </a:r>
                      <a:r>
                        <a:rPr dirty="0" sz="90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9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1사고당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08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학교시설만</a:t>
                      </a:r>
                      <a:r>
                        <a:rPr dirty="0" sz="90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가능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기타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377190">
                        <a:lnSpc>
                          <a:spcPct val="100000"/>
                        </a:lnSpc>
                        <a:spcBef>
                          <a:spcPts val="365"/>
                        </a:spcBef>
                        <a:tabLst>
                          <a:tab pos="1440815" algn="l"/>
                          <a:tab pos="2390140" algn="l"/>
                          <a:tab pos="4210050" algn="l"/>
                        </a:tabLst>
                      </a:pPr>
                      <a:r>
                        <a:rPr dirty="0" sz="900" spc="-25">
                          <a:latin typeface="Malgun Gothic"/>
                          <a:cs typeface="Malgun Gothic"/>
                        </a:rPr>
                        <a:t>□피해자과실담보	□오염사고담보	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□대위권포기담보(대상:	</a:t>
                      </a:r>
                      <a:r>
                        <a:rPr dirty="0" sz="900" spc="6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63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7983" y="1046480"/>
            <a:ext cx="7721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55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도로시설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6190" y="1262773"/>
          <a:ext cx="5726430" cy="19278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2600"/>
                <a:gridCol w="767715"/>
                <a:gridCol w="394334"/>
                <a:gridCol w="903605"/>
                <a:gridCol w="184785"/>
                <a:gridCol w="941069"/>
                <a:gridCol w="292735"/>
                <a:gridCol w="574675"/>
                <a:gridCol w="568960"/>
                <a:gridCol w="607695"/>
              </a:tblGrid>
              <a:tr h="257276">
                <a:tc gridSpan="2"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900" spc="6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58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5588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단</a:t>
                      </a:r>
                      <a:r>
                        <a:rPr dirty="0" sz="900" spc="6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58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marL="32893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보상한도액(1사고당/연간총보상)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58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 marL="290195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58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64465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58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55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57480" marR="147955" indent="33020">
                        <a:lnSpc>
                          <a:spcPct val="107800"/>
                        </a:lnSpc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특별시/ </a:t>
                      </a:r>
                      <a:r>
                        <a:rPr dirty="0" sz="900" spc="-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광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역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r" marR="889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㎞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1천만원/2천만원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3천만원/5천만원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1억원/2억원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65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575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57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6515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0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2천만원/5천만원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715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5천만원/1억원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5244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1억원/3억원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6515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575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57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651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10만원□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30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30만원□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55244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50만원□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 marL="91440" marR="76835">
                        <a:lnSpc>
                          <a:spcPct val="133100"/>
                        </a:lnSpc>
                      </a:pPr>
                      <a:r>
                        <a:rPr dirty="0" sz="800" spc="-65" b="1">
                          <a:latin typeface="Malgun Gothic"/>
                          <a:cs typeface="Malgun Gothic"/>
                        </a:rPr>
                        <a:t>노선별 </a:t>
                      </a:r>
                      <a:r>
                        <a:rPr dirty="0" sz="800" spc="-6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110" b="1">
                          <a:latin typeface="Malgun Gothic"/>
                          <a:cs typeface="Malgun Gothic"/>
                        </a:rPr>
                        <a:t>세</a:t>
                      </a:r>
                      <a:r>
                        <a:rPr dirty="0" sz="800" b="1">
                          <a:latin typeface="Malgun Gothic"/>
                          <a:cs typeface="Malgun Gothic"/>
                        </a:rPr>
                        <a:t>부</a:t>
                      </a:r>
                      <a:r>
                        <a:rPr dirty="0" sz="800" spc="1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15" b="1">
                          <a:latin typeface="Malgun Gothic"/>
                          <a:cs typeface="Malgun Gothic"/>
                        </a:rPr>
                        <a:t>내</a:t>
                      </a:r>
                      <a:r>
                        <a:rPr dirty="0" sz="800" b="1">
                          <a:latin typeface="Malgun Gothic"/>
                          <a:cs typeface="Malgun Gothic"/>
                        </a:rPr>
                        <a:t>역  </a:t>
                      </a:r>
                      <a:r>
                        <a:rPr dirty="0" sz="800" spc="-10" b="1">
                          <a:latin typeface="Malgun Gothic"/>
                          <a:cs typeface="Malgun Gothic"/>
                        </a:rPr>
                        <a:t>첨부필요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  <a:p>
                      <a:pPr marL="2095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dirty="0" sz="800" spc="160">
                          <a:latin typeface="Malgun Gothic"/>
                          <a:cs typeface="Malgun Gothic"/>
                        </a:rPr>
                        <a:t>※</a:t>
                      </a:r>
                      <a:r>
                        <a:rPr dirty="0" sz="80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10">
                          <a:latin typeface="Malgun Gothic"/>
                          <a:cs typeface="Malgun Gothic"/>
                        </a:rPr>
                        <a:t>노선명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  <a:p>
                      <a:pPr marL="2095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dirty="0" sz="800" spc="160">
                          <a:latin typeface="Malgun Gothic"/>
                          <a:cs typeface="Malgun Gothic"/>
                        </a:rPr>
                        <a:t>※</a:t>
                      </a:r>
                      <a:r>
                        <a:rPr dirty="0" sz="8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5">
                          <a:latin typeface="Malgun Gothic"/>
                          <a:cs typeface="Malgun Gothic"/>
                        </a:rPr>
                        <a:t>시점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  <a:p>
                      <a:pPr marL="2095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dirty="0" sz="800" spc="160">
                          <a:latin typeface="Malgun Gothic"/>
                          <a:cs typeface="Malgun Gothic"/>
                        </a:rPr>
                        <a:t>※</a:t>
                      </a:r>
                      <a:r>
                        <a:rPr dirty="0" sz="8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5">
                          <a:latin typeface="Malgun Gothic"/>
                          <a:cs typeface="Malgun Gothic"/>
                        </a:rPr>
                        <a:t>종점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  <a:p>
                      <a:pPr marL="2095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dirty="0" sz="800" spc="160">
                          <a:latin typeface="Malgun Gothic"/>
                          <a:cs typeface="Malgun Gothic"/>
                        </a:rPr>
                        <a:t>※</a:t>
                      </a:r>
                      <a:r>
                        <a:rPr dirty="0" sz="8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800" spc="-5">
                          <a:latin typeface="Malgun Gothic"/>
                          <a:cs typeface="Malgun Gothic"/>
                        </a:rPr>
                        <a:t>길이</a:t>
                      </a:r>
                      <a:endParaRPr sz="8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5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26364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도로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14935" marR="106680" indent="99060">
                        <a:lnSpc>
                          <a:spcPct val="108900"/>
                        </a:lnSpc>
                        <a:spcBef>
                          <a:spcPts val="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지방도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농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어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촌도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r" marR="889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㎞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1천만원/2천만원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3천만원/5천만원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1억원/2억원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5244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575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57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5244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2천만원/5천만원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715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5천만원/1억원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5244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1억원/3억원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5244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575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57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540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5244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10만원□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30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30만원□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55244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50만원□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55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09855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시/군/구도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r" marR="8890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㎞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1천만원/2천만원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3천만원/5천만원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1억원/2억원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78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575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57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540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785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2천만원/5천만원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715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5천만원/1억원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397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1억원/3억원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785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575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57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540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78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10만원□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30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30만원□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55244">
                        <a:lnSpc>
                          <a:spcPct val="100000"/>
                        </a:lnSpc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50만원□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887983" y="3370579"/>
            <a:ext cx="11512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8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음식물(생산물)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916190" y="3582809"/>
          <a:ext cx="5845810" cy="1224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0760"/>
                <a:gridCol w="822325"/>
                <a:gridCol w="565150"/>
                <a:gridCol w="381635"/>
                <a:gridCol w="628650"/>
                <a:gridCol w="252729"/>
                <a:gridCol w="862329"/>
                <a:gridCol w="715645"/>
                <a:gridCol w="607695"/>
              </a:tblGrid>
              <a:tr h="25880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241300">
                        <a:lnSpc>
                          <a:spcPct val="100000"/>
                        </a:lnSpc>
                      </a:pPr>
                      <a:r>
                        <a:rPr dirty="0" sz="900" spc="-5" b="1">
                          <a:latin typeface="Malgun Gothic"/>
                          <a:cs typeface="Malgun Gothic"/>
                        </a:rPr>
                        <a:t>매출액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marL="3810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보상한도액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841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77470">
                        <a:lnSpc>
                          <a:spcPct val="100000"/>
                        </a:lnSpc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164465">
                        <a:lnSpc>
                          <a:spcPct val="100000"/>
                        </a:lnSpc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900" spc="6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7276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1인당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329565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dirty="0" sz="900" spc="-15" b="1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사고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125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305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900" spc="6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총보상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033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174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음식물(생산물)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r" marR="76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2080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1천만원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3208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3천만원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3208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5천만원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3208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90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575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57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57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905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0" marR="113030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1천만원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76200" marR="11303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5천만원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76200" marR="11303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76200" marR="11303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90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305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19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9055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3천만원</a:t>
                      </a:r>
                      <a:r>
                        <a:rPr dirty="0" sz="900" spc="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3815">
                        <a:lnSpc>
                          <a:spcPct val="100000"/>
                        </a:lnSpc>
                        <a:spcBef>
                          <a:spcPts val="85"/>
                        </a:spcBef>
                        <a:tabLst>
                          <a:tab pos="505459" algn="l"/>
                        </a:tabLst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	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3815">
                        <a:lnSpc>
                          <a:spcPct val="100000"/>
                        </a:lnSpc>
                        <a:spcBef>
                          <a:spcPts val="95"/>
                        </a:spcBef>
                        <a:tabLst>
                          <a:tab pos="504190" algn="l"/>
                        </a:tabLst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5억원	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905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45440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dirty="0" sz="700" spc="-5" b="1">
                          <a:latin typeface="Malgun Gothic"/>
                          <a:cs typeface="Malgun Gothic"/>
                        </a:rPr>
                        <a:t>*최소30만원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87983" y="4989067"/>
            <a:ext cx="104965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80" b="1">
                <a:latin typeface="Malgun Gothic"/>
                <a:cs typeface="Malgun Gothic"/>
              </a:rPr>
              <a:t> </a:t>
            </a:r>
            <a:r>
              <a:rPr dirty="0" sz="1100" spc="-15" b="1">
                <a:latin typeface="Malgun Gothic"/>
                <a:cs typeface="Malgun Gothic"/>
              </a:rPr>
              <a:t>건설기계장비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16190" y="5201056"/>
          <a:ext cx="5726430" cy="14192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"/>
                <a:gridCol w="446405"/>
                <a:gridCol w="411479"/>
                <a:gridCol w="697864"/>
                <a:gridCol w="581660"/>
                <a:gridCol w="546100"/>
                <a:gridCol w="524510"/>
                <a:gridCol w="1107439"/>
                <a:gridCol w="648970"/>
                <a:gridCol w="346075"/>
              </a:tblGrid>
              <a:tr h="406463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259079">
                        <a:lnSpc>
                          <a:spcPct val="100000"/>
                        </a:lnSpc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장비명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3345">
                        <a:lnSpc>
                          <a:spcPct val="100000"/>
                        </a:lnSpc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단위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22555">
                        <a:lnSpc>
                          <a:spcPct val="100000"/>
                        </a:lnSpc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이동방식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219075">
                        <a:lnSpc>
                          <a:spcPct val="100000"/>
                        </a:lnSpc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보상한도액(연간총보상)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271780">
                        <a:lnSpc>
                          <a:spcPct val="100000"/>
                        </a:lnSpc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marR="86360">
                        <a:lnSpc>
                          <a:spcPct val="107800"/>
                        </a:lnSpc>
                        <a:spcBef>
                          <a:spcPts val="390"/>
                        </a:spcBef>
                        <a:tabLst>
                          <a:tab pos="438784" algn="l"/>
                        </a:tabLst>
                      </a:pPr>
                      <a:r>
                        <a:rPr dirty="0" sz="900" spc="-15" b="1">
                          <a:latin typeface="Malgun Gothic"/>
                          <a:cs typeface="Malgun Gothic"/>
                        </a:rPr>
                        <a:t>보상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한도  공	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95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비고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5575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7940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30만원□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7324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dirty="0" sz="900" spc="-35">
                          <a:latin typeface="Malgun Gothic"/>
                          <a:cs typeface="Malgun Gothic"/>
                        </a:rPr>
                        <a:t>1종□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7810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900" spc="-35">
                          <a:latin typeface="Malgun Gothic"/>
                          <a:cs typeface="Malgun Gothic"/>
                        </a:rPr>
                        <a:t>2종□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7810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900" spc="-35">
                          <a:latin typeface="Malgun Gothic"/>
                          <a:cs typeface="Malgun Gothic"/>
                        </a:rPr>
                        <a:t>3종□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77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r" marR="8890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대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8255" marR="9525">
                        <a:lnSpc>
                          <a:spcPct val="124400"/>
                        </a:lnSpc>
                        <a:tabLst>
                          <a:tab pos="578485" algn="l"/>
                        </a:tabLst>
                      </a:pPr>
                      <a:r>
                        <a:rPr dirty="0" sz="900" spc="-50">
                          <a:latin typeface="Malgun Gothic"/>
                          <a:cs typeface="Malgun Gothic"/>
                        </a:rPr>
                        <a:t>무</a:t>
                      </a:r>
                      <a:r>
                        <a:rPr dirty="0" sz="900" spc="-40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궤도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식</a:t>
                      </a:r>
                      <a:r>
                        <a:rPr dirty="0" sz="900" spc="-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□  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타</a:t>
                      </a:r>
                      <a:r>
                        <a:rPr dirty="0" sz="900" spc="-40">
                          <a:latin typeface="Malgun Gothic"/>
                          <a:cs typeface="Malgun Gothic"/>
                        </a:rPr>
                        <a:t>이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어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식	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dirty="0" sz="900" spc="-105">
                          <a:latin typeface="Malgun Gothic"/>
                          <a:cs typeface="Malgun Gothic"/>
                        </a:rPr>
                        <a:t>3천만원□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81915">
                        <a:lnSpc>
                          <a:spcPct val="100000"/>
                        </a:lnSpc>
                        <a:spcBef>
                          <a:spcPts val="275"/>
                        </a:spcBef>
                        <a:tabLst>
                          <a:tab pos="435609" algn="l"/>
                        </a:tabLst>
                      </a:pPr>
                      <a:r>
                        <a:rPr dirty="0" sz="900" spc="-30">
                          <a:latin typeface="Malgun Gothic"/>
                          <a:cs typeface="Malgun Gothic"/>
                        </a:rPr>
                        <a:t>1억	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81915">
                        <a:lnSpc>
                          <a:spcPct val="100000"/>
                        </a:lnSpc>
                        <a:spcBef>
                          <a:spcPts val="280"/>
                        </a:spcBef>
                        <a:tabLst>
                          <a:tab pos="435609" algn="l"/>
                        </a:tabLst>
                      </a:pPr>
                      <a:r>
                        <a:rPr dirty="0" sz="900" spc="-30">
                          <a:latin typeface="Malgun Gothic"/>
                          <a:cs typeface="Malgun Gothic"/>
                        </a:rPr>
                        <a:t>7억	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779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3180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dirty="0" sz="900" spc="-105">
                          <a:latin typeface="Malgun Gothic"/>
                          <a:cs typeface="Malgun Gothic"/>
                        </a:rPr>
                        <a:t>4천만원□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1910">
                        <a:lnSpc>
                          <a:spcPct val="100000"/>
                        </a:lnSpc>
                        <a:spcBef>
                          <a:spcPts val="275"/>
                        </a:spcBef>
                        <a:tabLst>
                          <a:tab pos="395605" algn="l"/>
                        </a:tabLst>
                      </a:pPr>
                      <a:r>
                        <a:rPr dirty="0" sz="900" spc="-30">
                          <a:latin typeface="Malgun Gothic"/>
                          <a:cs typeface="Malgun Gothic"/>
                        </a:rPr>
                        <a:t>3억	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1910">
                        <a:lnSpc>
                          <a:spcPct val="100000"/>
                        </a:lnSpc>
                        <a:spcBef>
                          <a:spcPts val="280"/>
                        </a:spcBef>
                        <a:tabLst>
                          <a:tab pos="403225" algn="l"/>
                        </a:tabLst>
                      </a:pPr>
                      <a:r>
                        <a:rPr dirty="0" sz="900" spc="-40">
                          <a:latin typeface="Malgun Gothic"/>
                          <a:cs typeface="Malgun Gothic"/>
                        </a:rPr>
                        <a:t>10억	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7790"/>
                </a:tc>
                <a:tc>
                  <a:txBody>
                    <a:bodyPr/>
                    <a:lstStyle/>
                    <a:p>
                      <a:pPr marL="40005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dirty="0" sz="900" spc="-105">
                          <a:latin typeface="Malgun Gothic"/>
                          <a:cs typeface="Malgun Gothic"/>
                        </a:rPr>
                        <a:t>5천만원□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  <a:spcBef>
                          <a:spcPts val="275"/>
                        </a:spcBef>
                        <a:tabLst>
                          <a:tab pos="389255" algn="l"/>
                        </a:tabLst>
                      </a:pPr>
                      <a:r>
                        <a:rPr dirty="0" sz="900" spc="-30">
                          <a:latin typeface="Malgun Gothic"/>
                          <a:cs typeface="Malgun Gothic"/>
                        </a:rPr>
                        <a:t>5억	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933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900" spc="-60">
                          <a:latin typeface="Malgun Gothic"/>
                          <a:cs typeface="Malgun Gothic"/>
                        </a:rPr>
                        <a:t>기타</a:t>
                      </a:r>
                      <a:r>
                        <a:rPr dirty="0" sz="9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779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50만원□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892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100만원□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8925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200만원□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892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300만원□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86360" marR="85090" indent="13335">
                        <a:lnSpc>
                          <a:spcPct val="1244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공유</a:t>
                      </a:r>
                      <a:r>
                        <a:rPr dirty="0" sz="9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 </a:t>
                      </a:r>
                      <a:r>
                        <a:rPr dirty="0" sz="900" spc="-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공유</a:t>
                      </a:r>
                      <a:r>
                        <a:rPr dirty="0" sz="900" spc="-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4883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8925">
                        <a:lnSpc>
                          <a:spcPts val="1019"/>
                        </a:lnSpc>
                        <a:spcBef>
                          <a:spcPts val="100"/>
                        </a:spcBef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500만원□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887983" y="6634988"/>
            <a:ext cx="201612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건설기계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물적손해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특별담보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916190" y="6845172"/>
          <a:ext cx="5726430" cy="6915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8820"/>
                <a:gridCol w="617220"/>
                <a:gridCol w="618490"/>
                <a:gridCol w="618490"/>
                <a:gridCol w="987425"/>
                <a:gridCol w="706754"/>
                <a:gridCol w="767079"/>
                <a:gridCol w="683895"/>
              </a:tblGrid>
              <a:tr h="257276">
                <a:tc gridSpan="5"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보상한도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 marL="455930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23177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비고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9298">
                <a:tc>
                  <a:txBody>
                    <a:bodyPr/>
                    <a:lstStyle/>
                    <a:p>
                      <a:pPr algn="r" marR="476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00" spc="-25">
                          <a:latin typeface="Malgun Gothic"/>
                          <a:cs typeface="Malgun Gothic"/>
                        </a:rPr>
                        <a:t>1천만원□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r" marR="4953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1억 </a:t>
                      </a:r>
                      <a:r>
                        <a:rPr dirty="0" sz="9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476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00" spc="-25">
                          <a:latin typeface="Malgun Gothic"/>
                          <a:cs typeface="Malgun Gothic"/>
                        </a:rPr>
                        <a:t>2천만원□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r" marR="4953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3억 </a:t>
                      </a:r>
                      <a:r>
                        <a:rPr dirty="0" sz="9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223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476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00" spc="-25">
                          <a:latin typeface="Malgun Gothic"/>
                          <a:cs typeface="Malgun Gothic"/>
                        </a:rPr>
                        <a:t>3천만원□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r" marR="5080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5억 </a:t>
                      </a:r>
                      <a:r>
                        <a:rPr dirty="0" sz="9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223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4762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00" spc="-25">
                          <a:latin typeface="Malgun Gothic"/>
                          <a:cs typeface="Malgun Gothic"/>
                        </a:rPr>
                        <a:t>4천만원□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r" marR="5270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7억 </a:t>
                      </a:r>
                      <a:r>
                        <a:rPr dirty="0" sz="9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2230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418465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sz="900" spc="-25">
                          <a:latin typeface="Malgun Gothic"/>
                          <a:cs typeface="Malgun Gothic"/>
                        </a:rPr>
                        <a:t>5천만원□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r" marR="41402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10억</a:t>
                      </a:r>
                      <a:r>
                        <a:rPr dirty="0" sz="900" spc="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22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2405">
                        <a:lnSpc>
                          <a:spcPct val="100000"/>
                        </a:lnSpc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50만원□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55244">
                        <a:lnSpc>
                          <a:spcPct val="100000"/>
                        </a:lnSpc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100만원□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" name="object 10"/>
          <p:cNvSpPr txBox="1"/>
          <p:nvPr/>
        </p:nvSpPr>
        <p:spPr>
          <a:xfrm>
            <a:off x="887983" y="7721600"/>
            <a:ext cx="49657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60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드론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916190" y="7930603"/>
          <a:ext cx="5728335" cy="12211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4230"/>
                <a:gridCol w="641350"/>
                <a:gridCol w="784225"/>
                <a:gridCol w="715644"/>
                <a:gridCol w="715645"/>
                <a:gridCol w="647064"/>
                <a:gridCol w="1391919"/>
              </a:tblGrid>
              <a:tr h="207035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업종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74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900" spc="-5" b="1">
                          <a:latin typeface="Malgun Gothic"/>
                          <a:cs typeface="Malgun Gothic"/>
                        </a:rPr>
                        <a:t>단위(무게)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74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38036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기체</a:t>
                      </a:r>
                      <a:r>
                        <a:rPr dirty="0" sz="900" spc="6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신고번호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74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 marL="25781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기체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시리얼번호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74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53975">
                        <a:lnSpc>
                          <a:spcPct val="100000"/>
                        </a:lnSpc>
                        <a:spcBef>
                          <a:spcPts val="295"/>
                        </a:spcBef>
                        <a:tabLst>
                          <a:tab pos="459105" algn="l"/>
                        </a:tabLst>
                      </a:pPr>
                      <a:r>
                        <a:rPr dirty="0" sz="900" spc="-120" b="1">
                          <a:latin typeface="Malgun Gothic"/>
                          <a:cs typeface="Malgun Gothic"/>
                        </a:rPr>
                        <a:t>용	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74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2049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드론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58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kg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58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5715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dirty="0" sz="900" spc="-125">
                          <a:latin typeface="Malgun Gothic"/>
                          <a:cs typeface="Malgun Gothic"/>
                        </a:rPr>
                        <a:t>지방</a:t>
                      </a:r>
                      <a:r>
                        <a:rPr dirty="0" sz="900" spc="-110">
                          <a:latin typeface="Malgun Gothic"/>
                          <a:cs typeface="Malgun Gothic"/>
                        </a:rPr>
                        <a:t>자</a:t>
                      </a:r>
                      <a:r>
                        <a:rPr dirty="0" sz="900" spc="-125">
                          <a:latin typeface="Malgun Gothic"/>
                          <a:cs typeface="Malgun Gothic"/>
                        </a:rPr>
                        <a:t>치단</a:t>
                      </a:r>
                      <a:r>
                        <a:rPr dirty="0" sz="900" spc="-110">
                          <a:latin typeface="Malgun Gothic"/>
                          <a:cs typeface="Malgun Gothic"/>
                        </a:rPr>
                        <a:t>체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10">
                          <a:latin typeface="Malgun Gothic"/>
                          <a:cs typeface="Malgun Gothic"/>
                        </a:rPr>
                        <a:t>공</a:t>
                      </a:r>
                      <a:r>
                        <a:rPr dirty="0" sz="900" spc="-125">
                          <a:latin typeface="Malgun Gothic"/>
                          <a:cs typeface="Malgun Gothic"/>
                        </a:rPr>
                        <a:t>공기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관</a:t>
                      </a:r>
                      <a:r>
                        <a:rPr dirty="0" sz="900" spc="-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10">
                          <a:latin typeface="Malgun Gothic"/>
                          <a:cs typeface="Malgun Gothic"/>
                        </a:rPr>
                        <a:t>소</a:t>
                      </a:r>
                      <a:r>
                        <a:rPr dirty="0" sz="900" spc="-125">
                          <a:latin typeface="Malgun Gothic"/>
                          <a:cs typeface="Malgun Gothic"/>
                        </a:rPr>
                        <a:t>유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용</a:t>
                      </a:r>
                      <a:r>
                        <a:rPr dirty="0" sz="900" spc="-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Wingdings"/>
                          <a:cs typeface="Wingdings"/>
                        </a:rPr>
                        <a:t></a:t>
                      </a:r>
                      <a:endParaRPr sz="900">
                        <a:latin typeface="Wingdings"/>
                        <a:cs typeface="Wingdings"/>
                      </a:endParaRPr>
                    </a:p>
                  </a:txBody>
                  <a:tcPr marL="0" marR="0" marB="0" marT="558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8559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구분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대인보상한도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 marL="37655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대물보상한도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2857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비고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대인/대물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462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1인당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1사고당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dirty="0" sz="700" spc="-10">
                          <a:latin typeface="Malgun Gothic"/>
                          <a:cs typeface="Malgun Gothic"/>
                        </a:rPr>
                        <a:t>자기부담금</a:t>
                      </a:r>
                      <a:r>
                        <a:rPr dirty="0" sz="70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700" spc="15">
                          <a:latin typeface="Malgun Gothic"/>
                          <a:cs typeface="Malgun Gothic"/>
                        </a:rPr>
                        <a:t>대인,</a:t>
                      </a:r>
                      <a:r>
                        <a:rPr dirty="0" sz="70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700" spc="-5">
                          <a:latin typeface="Malgun Gothic"/>
                          <a:cs typeface="Malgun Gothic"/>
                        </a:rPr>
                        <a:t>대물</a:t>
                      </a:r>
                      <a:r>
                        <a:rPr dirty="0" sz="70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700" spc="-5">
                          <a:latin typeface="Malgun Gothic"/>
                          <a:cs typeface="Malgun Gothic"/>
                        </a:rPr>
                        <a:t>각각</a:t>
                      </a:r>
                      <a:r>
                        <a:rPr dirty="0" sz="70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700" spc="-5">
                          <a:latin typeface="Malgun Gothic"/>
                          <a:cs typeface="Malgun Gothic"/>
                        </a:rPr>
                        <a:t>적용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</a:txBody>
                  <a:tcPr marL="0" marR="0" marB="0" marT="450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 spc="-5" b="1">
                          <a:latin typeface="Malgun Gothic"/>
                          <a:cs typeface="Malgun Gothic"/>
                        </a:rPr>
                        <a:t>특약명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보상한도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2857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비고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7248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치료비</a:t>
                      </a:r>
                      <a:r>
                        <a:rPr dirty="0" sz="9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담보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462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1인당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1사고당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272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없음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209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2" name="object 12"/>
          <p:cNvSpPr txBox="1"/>
          <p:nvPr/>
        </p:nvSpPr>
        <p:spPr>
          <a:xfrm>
            <a:off x="924560" y="9213595"/>
            <a:ext cx="29000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180">
                <a:latin typeface="Malgun Gothic"/>
                <a:cs typeface="Malgun Gothic"/>
              </a:rPr>
              <a:t>※</a:t>
            </a:r>
            <a:r>
              <a:rPr dirty="0" sz="900" spc="110">
                <a:latin typeface="Malgun Gothic"/>
                <a:cs typeface="Malgun Gothic"/>
              </a:rPr>
              <a:t> </a:t>
            </a:r>
            <a:r>
              <a:rPr dirty="0" sz="900">
                <a:latin typeface="Malgun Gothic"/>
                <a:cs typeface="Malgun Gothic"/>
              </a:rPr>
              <a:t>무게가</a:t>
            </a:r>
            <a:r>
              <a:rPr dirty="0" sz="900" spc="114">
                <a:latin typeface="Malgun Gothic"/>
                <a:cs typeface="Malgun Gothic"/>
              </a:rPr>
              <a:t> </a:t>
            </a:r>
            <a:r>
              <a:rPr dirty="0" sz="900" spc="5">
                <a:latin typeface="Malgun Gothic"/>
                <a:cs typeface="Malgun Gothic"/>
              </a:rPr>
              <a:t>150kg이</a:t>
            </a:r>
            <a:r>
              <a:rPr dirty="0" sz="900" spc="125">
                <a:latin typeface="Malgun Gothic"/>
                <a:cs typeface="Malgun Gothic"/>
              </a:rPr>
              <a:t> </a:t>
            </a:r>
            <a:r>
              <a:rPr dirty="0" sz="900">
                <a:latin typeface="Malgun Gothic"/>
                <a:cs typeface="Malgun Gothic"/>
              </a:rPr>
              <a:t>초과되는</a:t>
            </a:r>
            <a:r>
              <a:rPr dirty="0" sz="900" spc="114">
                <a:latin typeface="Malgun Gothic"/>
                <a:cs typeface="Malgun Gothic"/>
              </a:rPr>
              <a:t> </a:t>
            </a:r>
            <a:r>
              <a:rPr dirty="0" sz="900">
                <a:latin typeface="Malgun Gothic"/>
                <a:cs typeface="Malgun Gothic"/>
              </a:rPr>
              <a:t>경우</a:t>
            </a:r>
            <a:r>
              <a:rPr dirty="0" sz="900" spc="110">
                <a:latin typeface="Malgun Gothic"/>
                <a:cs typeface="Malgun Gothic"/>
              </a:rPr>
              <a:t> </a:t>
            </a:r>
            <a:r>
              <a:rPr dirty="0" sz="900">
                <a:latin typeface="Malgun Gothic"/>
                <a:cs typeface="Malgun Gothic"/>
              </a:rPr>
              <a:t>가입이</a:t>
            </a:r>
            <a:r>
              <a:rPr dirty="0" sz="900" spc="125">
                <a:latin typeface="Malgun Gothic"/>
                <a:cs typeface="Malgun Gothic"/>
              </a:rPr>
              <a:t> </a:t>
            </a:r>
            <a:r>
              <a:rPr dirty="0" sz="900" spc="15">
                <a:latin typeface="Malgun Gothic"/>
                <a:cs typeface="Malgun Gothic"/>
              </a:rPr>
              <a:t>불가합니다.</a:t>
            </a:r>
            <a:endParaRPr sz="9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7983" y="1046480"/>
            <a:ext cx="10496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80" b="1">
                <a:latin typeface="Malgun Gothic"/>
                <a:cs typeface="Malgun Gothic"/>
              </a:rPr>
              <a:t> </a:t>
            </a:r>
            <a:r>
              <a:rPr dirty="0" sz="1100" spc="-15" b="1">
                <a:latin typeface="Malgun Gothic"/>
                <a:cs typeface="Malgun Gothic"/>
              </a:rPr>
              <a:t>가스사고배상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6190" y="1249070"/>
          <a:ext cx="5760085" cy="38423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0075"/>
                <a:gridCol w="922019"/>
                <a:gridCol w="136525"/>
                <a:gridCol w="560069"/>
                <a:gridCol w="217169"/>
                <a:gridCol w="501650"/>
                <a:gridCol w="193039"/>
                <a:gridCol w="478790"/>
                <a:gridCol w="179704"/>
                <a:gridCol w="442595"/>
                <a:gridCol w="182879"/>
                <a:gridCol w="1341119"/>
              </a:tblGrid>
              <a:tr h="149186">
                <a:tc gridSpan="3" rowSpan="2"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900" spc="6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774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 rowSpan="2">
                  <a:txBody>
                    <a:bodyPr/>
                    <a:lstStyle/>
                    <a:p>
                      <a:pPr marL="247650"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단</a:t>
                      </a:r>
                      <a:r>
                        <a:rPr dirty="0" sz="900" spc="6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774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6">
                  <a:txBody>
                    <a:bodyPr/>
                    <a:lstStyle/>
                    <a:p>
                      <a:pPr algn="ctr" marL="4445">
                        <a:lnSpc>
                          <a:spcPts val="1065"/>
                        </a:lnSpc>
                        <a:spcBef>
                          <a:spcPts val="1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보상한도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900" spc="6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774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0710">
                <a:tc gridSpan="3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74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74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 marL="234950">
                        <a:lnSpc>
                          <a:spcPts val="1065"/>
                        </a:lnSpc>
                        <a:spcBef>
                          <a:spcPts val="2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대인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4">
                  <a:txBody>
                    <a:bodyPr/>
                    <a:lstStyle/>
                    <a:p>
                      <a:pPr algn="ctr" marL="3175">
                        <a:lnSpc>
                          <a:spcPts val="1065"/>
                        </a:lnSpc>
                        <a:spcBef>
                          <a:spcPts val="2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대물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74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74497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 marL="73025" marR="64135">
                        <a:lnSpc>
                          <a:spcPct val="108300"/>
                        </a:lnSpc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액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화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석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유 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가스 </a:t>
                      </a:r>
                      <a:r>
                        <a:rPr dirty="0" sz="9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50">
                          <a:latin typeface="Malgun Gothic"/>
                          <a:cs typeface="Malgun Gothic"/>
                        </a:rPr>
                        <a:t>(LPG)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휴게실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면적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8천만원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1.5억원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2.5억원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ts val="1055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ts val="1055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73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1.5억원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271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73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271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73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40억원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271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73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271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95"/>
                        </a:spcBef>
                        <a:tabLst>
                          <a:tab pos="695960" algn="l"/>
                        </a:tabLst>
                      </a:pPr>
                      <a:r>
                        <a:rPr dirty="0" sz="900" spc="-60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소	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900" spc="-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085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900" spc="-85">
                          <a:latin typeface="Malgun Gothic"/>
                          <a:cs typeface="Malgun Gothic"/>
                        </a:rPr>
                        <a:t>저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900" spc="-85">
                          <a:latin typeface="Malgun Gothic"/>
                          <a:cs typeface="Malgun Gothic"/>
                        </a:rPr>
                        <a:t>용기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치</a:t>
                      </a:r>
                      <a:r>
                        <a:rPr dirty="0" sz="900" spc="-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4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900" spc="-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85">
                          <a:latin typeface="Malgun Gothic"/>
                          <a:cs typeface="Malgun Gothic"/>
                        </a:rPr>
                        <a:t>지하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20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76021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음식점,주점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1841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면적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27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271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271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271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271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110"/>
                        </a:spcBef>
                        <a:tabLst>
                          <a:tab pos="695960" algn="l"/>
                        </a:tabLst>
                      </a:pPr>
                      <a:r>
                        <a:rPr dirty="0" sz="900" spc="-60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소	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900" spc="-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085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900" spc="-85">
                          <a:latin typeface="Malgun Gothic"/>
                          <a:cs typeface="Malgun Gothic"/>
                        </a:rPr>
                        <a:t>저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900" spc="-85">
                          <a:latin typeface="Malgun Gothic"/>
                          <a:cs typeface="Malgun Gothic"/>
                        </a:rPr>
                        <a:t>용기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치</a:t>
                      </a:r>
                      <a:r>
                        <a:rPr dirty="0" sz="900" spc="-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4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900" spc="-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85">
                          <a:latin typeface="Malgun Gothic"/>
                          <a:cs typeface="Malgun Gothic"/>
                        </a:rPr>
                        <a:t>지하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2077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일반공장(난방)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44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445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시설용량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44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445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27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271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271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271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271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dirty="0" sz="900" spc="-60">
                          <a:latin typeface="Malgun Gothic"/>
                          <a:cs typeface="Malgun Gothic"/>
                        </a:rPr>
                        <a:t>방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호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벽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저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장시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유</a:t>
                      </a:r>
                      <a:r>
                        <a:rPr dirty="0" sz="900" spc="-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무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44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7477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2" rowSpan="2">
                  <a:txBody>
                    <a:bodyPr/>
                    <a:lstStyle/>
                    <a:p>
                      <a:pPr marL="19050" marR="7620">
                        <a:lnSpc>
                          <a:spcPts val="1160"/>
                        </a:lnSpc>
                        <a:tabLst>
                          <a:tab pos="940435" algn="l"/>
                        </a:tabLst>
                      </a:pPr>
                      <a:r>
                        <a:rPr dirty="0" sz="900" spc="-40">
                          <a:latin typeface="Malgun Gothic"/>
                          <a:cs typeface="Malgun Gothic"/>
                        </a:rPr>
                        <a:t>일반가연성가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스	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□  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(산소,독성가스포함)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시설용량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7874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8699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7874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5720">
                        <a:lnSpc>
                          <a:spcPts val="969"/>
                        </a:lnSpc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8천만원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50165">
                        <a:lnSpc>
                          <a:spcPts val="969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1.5억원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40억원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dirty="0" sz="900" spc="-60">
                          <a:latin typeface="Malgun Gothic"/>
                          <a:cs typeface="Malgun Gothic"/>
                        </a:rPr>
                        <a:t>방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호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벽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저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장시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유</a:t>
                      </a:r>
                      <a:r>
                        <a:rPr dirty="0" sz="900" spc="-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무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82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0896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874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874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54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15562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54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43201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73025">
                        <a:lnSpc>
                          <a:spcPct val="1000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고압가스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ts val="994"/>
                        </a:lnSpc>
                      </a:pPr>
                      <a:r>
                        <a:rPr dirty="0" sz="900" spc="-35">
                          <a:latin typeface="Malgun Gothic"/>
                          <a:cs typeface="Malgun Gothic"/>
                        </a:rPr>
                        <a:t>일반불연성가스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9050" marR="10795">
                        <a:lnSpc>
                          <a:spcPct val="107800"/>
                        </a:lnSpc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 spc="-40">
                          <a:latin typeface="Malgun Gothic"/>
                          <a:cs typeface="Malgun Gothic"/>
                        </a:rPr>
                        <a:t>이산화탄소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dirty="0" sz="900" spc="-40">
                          <a:latin typeface="Malgun Gothic"/>
                          <a:cs typeface="Malgun Gothic"/>
                        </a:rPr>
                        <a:t>질소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,  </a:t>
                      </a:r>
                      <a:r>
                        <a:rPr dirty="0" sz="900" spc="-20">
                          <a:latin typeface="Malgun Gothic"/>
                          <a:cs typeface="Malgun Gothic"/>
                        </a:rPr>
                        <a:t>프레온등)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ts val="994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시설용량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r" marR="698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1.5억원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699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 rowSpan="2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699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900" spc="-60">
                          <a:latin typeface="Malgun Gothic"/>
                          <a:cs typeface="Malgun Gothic"/>
                        </a:rPr>
                        <a:t>방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호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벽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저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장시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유</a:t>
                      </a:r>
                      <a:r>
                        <a:rPr dirty="0" sz="900" spc="-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무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7777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제조,</a:t>
                      </a:r>
                      <a:r>
                        <a:rPr dirty="0" sz="9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35">
                          <a:latin typeface="Malgun Gothic"/>
                          <a:cs typeface="Malgun Gothic"/>
                        </a:rPr>
                        <a:t>충전사업자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매출액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86995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65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4699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4699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17561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ts val="1045"/>
                        </a:lnSpc>
                        <a:spcBef>
                          <a:spcPts val="235"/>
                        </a:spcBef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(일반가연성가스)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9845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652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65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2.5억원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 rowSpan="2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45085">
                        <a:lnSpc>
                          <a:spcPct val="100000"/>
                        </a:lnSpc>
                      </a:pPr>
                      <a:r>
                        <a:rPr dirty="0" sz="900" spc="-50">
                          <a:latin typeface="Malgun Gothic"/>
                          <a:cs typeface="Malgun Gothic"/>
                        </a:rPr>
                        <a:t>제조자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r>
                        <a:rPr dirty="0" sz="900" spc="3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충전사업자</a:t>
                      </a:r>
                      <a:r>
                        <a:rPr dirty="0" sz="900" spc="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17338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900" spc="-160">
                          <a:latin typeface="Malgun Gothic"/>
                          <a:cs typeface="Malgun Gothic"/>
                        </a:rPr>
                        <a:t>제</a:t>
                      </a:r>
                      <a:r>
                        <a:rPr dirty="0" sz="900" spc="-170">
                          <a:latin typeface="Malgun Gothic"/>
                          <a:cs typeface="Malgun Gothic"/>
                        </a:rPr>
                        <a:t>조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60">
                          <a:latin typeface="Malgun Gothic"/>
                          <a:cs typeface="Malgun Gothic"/>
                        </a:rPr>
                        <a:t>충</a:t>
                      </a:r>
                      <a:r>
                        <a:rPr dirty="0" sz="900" spc="-170">
                          <a:latin typeface="Malgun Gothic"/>
                          <a:cs typeface="Malgun Gothic"/>
                        </a:rPr>
                        <a:t>전사</a:t>
                      </a:r>
                      <a:r>
                        <a:rPr dirty="0" sz="900" spc="-160">
                          <a:latin typeface="Malgun Gothic"/>
                          <a:cs typeface="Malgun Gothic"/>
                        </a:rPr>
                        <a:t>업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매출액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525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86995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525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1584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ts val="1040"/>
                        </a:lnSpc>
                        <a:spcBef>
                          <a:spcPts val="105"/>
                        </a:spcBef>
                      </a:pPr>
                      <a:r>
                        <a:rPr dirty="0" sz="900" spc="-25">
                          <a:latin typeface="Malgun Gothic"/>
                          <a:cs typeface="Malgun Gothic"/>
                        </a:rPr>
                        <a:t>(일반불연성가스)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3335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525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525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1007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73025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도시가스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휴게실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면적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8천만원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1.5억원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2.5억원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ts val="103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ts val="103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1.5억원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715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40억원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715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080">
                        <a:lnSpc>
                          <a:spcPct val="100000"/>
                        </a:lnSpc>
                        <a:spcBef>
                          <a:spcPts val="790"/>
                        </a:spcBef>
                        <a:tabLst>
                          <a:tab pos="619125" algn="l"/>
                        </a:tabLst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소	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지상</a:t>
                      </a:r>
                      <a:r>
                        <a:rPr dirty="0" sz="900" spc="-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지하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9483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음식점,주점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면적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715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715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080">
                        <a:lnSpc>
                          <a:spcPct val="100000"/>
                        </a:lnSpc>
                        <a:spcBef>
                          <a:spcPts val="790"/>
                        </a:spcBef>
                        <a:tabLst>
                          <a:tab pos="619125" algn="l"/>
                        </a:tabLst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소	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지상</a:t>
                      </a:r>
                      <a:r>
                        <a:rPr dirty="0" sz="900" spc="-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지하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3628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일반공장(난방)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841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월사용량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r" marR="698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㎥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715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715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715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887983" y="5246623"/>
            <a:ext cx="91122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55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승강기시설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916190" y="5444629"/>
          <a:ext cx="5767705" cy="28060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5980"/>
                <a:gridCol w="379094"/>
                <a:gridCol w="787400"/>
                <a:gridCol w="394335"/>
                <a:gridCol w="393064"/>
                <a:gridCol w="787400"/>
                <a:gridCol w="787400"/>
                <a:gridCol w="703579"/>
                <a:gridCol w="671829"/>
              </a:tblGrid>
              <a:tr h="149186">
                <a:tc gridSpan="2">
                  <a:txBody>
                    <a:bodyPr/>
                    <a:lstStyle/>
                    <a:p>
                      <a:pPr algn="ctr">
                        <a:lnSpc>
                          <a:spcPts val="1030"/>
                        </a:lnSpc>
                        <a:spcBef>
                          <a:spcPts val="4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56515">
                        <a:lnSpc>
                          <a:spcPts val="1030"/>
                        </a:lnSpc>
                        <a:spcBef>
                          <a:spcPts val="4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단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4445">
                        <a:lnSpc>
                          <a:spcPts val="1030"/>
                        </a:lnSpc>
                        <a:spcBef>
                          <a:spcPts val="4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설치층수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 marL="275590">
                        <a:lnSpc>
                          <a:spcPts val="1030"/>
                        </a:lnSpc>
                        <a:spcBef>
                          <a:spcPts val="45"/>
                        </a:spcBef>
                      </a:pPr>
                      <a:r>
                        <a:rPr dirty="0" sz="900" spc="-5" b="1">
                          <a:latin typeface="Malgun Gothic"/>
                          <a:cs typeface="Malgun Gothic"/>
                        </a:rPr>
                        <a:t>고유번호(7자리)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98373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44780">
                        <a:lnSpc>
                          <a:spcPct val="1000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엘리베이터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승객용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06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900" spc="-95">
                          <a:latin typeface="Malgun Gothic"/>
                          <a:cs typeface="Malgun Gothic"/>
                        </a:rPr>
                        <a:t>10인미만□</a:t>
                      </a:r>
                      <a:r>
                        <a:rPr dirty="0" sz="900" spc="5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95">
                          <a:latin typeface="Malgun Gothic"/>
                          <a:cs typeface="Malgun Gothic"/>
                        </a:rPr>
                        <a:t>20인미만□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9050">
                        <a:lnSpc>
                          <a:spcPts val="1025"/>
                        </a:lnSpc>
                        <a:spcBef>
                          <a:spcPts val="85"/>
                        </a:spcBef>
                      </a:pPr>
                      <a:r>
                        <a:rPr dirty="0" sz="900" spc="-95">
                          <a:latin typeface="Malgun Gothic"/>
                          <a:cs typeface="Malgun Gothic"/>
                        </a:rPr>
                        <a:t>30인미만□</a:t>
                      </a:r>
                      <a:r>
                        <a:rPr dirty="0" sz="900" spc="5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95">
                          <a:latin typeface="Malgun Gothic"/>
                          <a:cs typeface="Malgun Gothic"/>
                        </a:rPr>
                        <a:t>40인미만□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대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5층</a:t>
                      </a:r>
                      <a:r>
                        <a:rPr dirty="0" sz="90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90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85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5층</a:t>
                      </a:r>
                      <a:r>
                        <a:rPr dirty="0" sz="9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초과</a:t>
                      </a:r>
                      <a:r>
                        <a:rPr dirty="0" sz="9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10">
                          <a:latin typeface="Malgun Gothic"/>
                          <a:cs typeface="Malgun Gothic"/>
                        </a:rPr>
                        <a:t>25층</a:t>
                      </a:r>
                      <a:r>
                        <a:rPr dirty="0" sz="9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9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85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 spc="10">
                          <a:latin typeface="Malgun Gothic"/>
                          <a:cs typeface="Malgun Gothic"/>
                        </a:rPr>
                        <a:t>25층</a:t>
                      </a:r>
                      <a:r>
                        <a:rPr dirty="0" sz="9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초과</a:t>
                      </a:r>
                      <a:r>
                        <a:rPr dirty="0" sz="90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85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447573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화물용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60"/>
                        </a:spcBef>
                        <a:tabLst>
                          <a:tab pos="711200" algn="l"/>
                        </a:tabLst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톤미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만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	</a:t>
                      </a:r>
                      <a:r>
                        <a:rPr dirty="0" sz="900" spc="5">
                          <a:latin typeface="Malgun Gothic"/>
                          <a:cs typeface="Malgun Gothic"/>
                        </a:rPr>
                        <a:t>2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톤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미만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85"/>
                        </a:spcBef>
                        <a:tabLst>
                          <a:tab pos="711200" algn="l"/>
                        </a:tabLst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3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톤미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만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	</a:t>
                      </a:r>
                      <a:r>
                        <a:rPr dirty="0" sz="900" spc="5">
                          <a:latin typeface="Malgun Gothic"/>
                          <a:cs typeface="Malgun Gothic"/>
                        </a:rPr>
                        <a:t>4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톤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미만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9050">
                        <a:lnSpc>
                          <a:spcPts val="1019"/>
                        </a:lnSpc>
                        <a:spcBef>
                          <a:spcPts val="95"/>
                        </a:spcBef>
                        <a:tabLst>
                          <a:tab pos="711200" algn="l"/>
                        </a:tabLst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5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톤미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만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	</a:t>
                      </a:r>
                      <a:r>
                        <a:rPr dirty="0" sz="900" spc="5">
                          <a:latin typeface="Malgun Gothic"/>
                          <a:cs typeface="Malgun Gothic"/>
                        </a:rPr>
                        <a:t>6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톤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미만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50710">
                <a:tc gridSpan="2">
                  <a:txBody>
                    <a:bodyPr/>
                    <a:lstStyle/>
                    <a:p>
                      <a:pPr marL="277495">
                        <a:lnSpc>
                          <a:spcPts val="1019"/>
                        </a:lnSpc>
                        <a:spcBef>
                          <a:spcPts val="6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에스컬레이터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ts val="1019"/>
                        </a:lnSpc>
                        <a:spcBef>
                          <a:spcPts val="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대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49186">
                <a:tc gridSpan="2">
                  <a:txBody>
                    <a:bodyPr/>
                    <a:lstStyle/>
                    <a:p>
                      <a:pPr marL="390525">
                        <a:lnSpc>
                          <a:spcPts val="1019"/>
                        </a:lnSpc>
                        <a:spcBef>
                          <a:spcPts val="5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자동보도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ts val="1019"/>
                        </a:lnSpc>
                        <a:spcBef>
                          <a:spcPts val="5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대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89361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277495">
                        <a:lnSpc>
                          <a:spcPct val="1000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휠체어리프트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대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marL="141605" marR="7620" indent="137160">
                        <a:lnSpc>
                          <a:spcPts val="1160"/>
                        </a:lnSpc>
                        <a:spcBef>
                          <a:spcPts val="4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경사형</a:t>
                      </a:r>
                      <a:r>
                        <a:rPr dirty="0" sz="9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9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운수시설용</a:t>
                      </a:r>
                      <a:r>
                        <a:rPr dirty="0" sz="9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85">
                          <a:latin typeface="Malgun Gothic"/>
                          <a:cs typeface="Malgun Gothic"/>
                        </a:rPr>
                        <a:t>□ </a:t>
                      </a:r>
                      <a:r>
                        <a:rPr dirty="0" sz="900" spc="-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경사형</a:t>
                      </a:r>
                      <a:r>
                        <a:rPr dirty="0" sz="9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9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운수시설</a:t>
                      </a:r>
                      <a:r>
                        <a:rPr dirty="0" sz="9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이외용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r" marL="141605" marR="7620" indent="137160">
                        <a:lnSpc>
                          <a:spcPct val="107800"/>
                        </a:lnSpc>
                        <a:spcBef>
                          <a:spcPts val="1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수직형</a:t>
                      </a:r>
                      <a:r>
                        <a:rPr dirty="0" sz="9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9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운수시설용</a:t>
                      </a:r>
                      <a:r>
                        <a:rPr dirty="0" sz="9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85">
                          <a:latin typeface="Malgun Gothic"/>
                          <a:cs typeface="Malgun Gothic"/>
                        </a:rPr>
                        <a:t>□ </a:t>
                      </a:r>
                      <a:r>
                        <a:rPr dirty="0" sz="900" spc="-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수직형</a:t>
                      </a:r>
                      <a:r>
                        <a:rPr dirty="0" sz="9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9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운수시설</a:t>
                      </a:r>
                      <a:r>
                        <a:rPr dirty="0" sz="9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이외용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r" marR="8255">
                        <a:lnSpc>
                          <a:spcPts val="101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98373">
                <a:tc gridSpan="2">
                  <a:txBody>
                    <a:bodyPr/>
                    <a:lstStyle/>
                    <a:p>
                      <a:pPr marL="65405" marR="56515" indent="324485">
                        <a:lnSpc>
                          <a:spcPts val="118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카리프트 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자동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차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용엘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리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베이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터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대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414083">
                <a:tc gridSpan="2">
                  <a:txBody>
                    <a:bodyPr/>
                    <a:lstStyle/>
                    <a:p>
                      <a:pPr marL="334010" marR="240665" indent="-85725">
                        <a:lnSpc>
                          <a:spcPct val="107800"/>
                        </a:lnSpc>
                        <a:spcBef>
                          <a:spcPts val="45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보상한도액</a:t>
                      </a:r>
                      <a:r>
                        <a:rPr dirty="0" sz="900" spc="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및 </a:t>
                      </a:r>
                      <a:r>
                        <a:rPr dirty="0" sz="900" spc="-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대인</a:t>
                      </a:r>
                      <a:r>
                        <a:rPr dirty="0" sz="90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1인당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ctr" marL="148590" marR="139700" indent="1270">
                        <a:lnSpc>
                          <a:spcPct val="108600"/>
                        </a:lnSpc>
                        <a:spcBef>
                          <a:spcPts val="45"/>
                        </a:spcBef>
                      </a:pPr>
                      <a:r>
                        <a:rPr dirty="0" sz="700" spc="5" b="1">
                          <a:latin typeface="Malgun Gothic"/>
                          <a:cs typeface="Malgun Gothic"/>
                        </a:rPr>
                        <a:t>*최소 </a:t>
                      </a:r>
                      <a:r>
                        <a:rPr dirty="0" sz="700" spc="1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700" spc="-5" b="1">
                          <a:latin typeface="Malgun Gothic"/>
                          <a:cs typeface="Malgun Gothic"/>
                        </a:rPr>
                        <a:t>8</a:t>
                      </a:r>
                      <a:r>
                        <a:rPr dirty="0" sz="700" b="1">
                          <a:latin typeface="Malgun Gothic"/>
                          <a:cs typeface="Malgun Gothic"/>
                        </a:rPr>
                        <a:t>천만</a:t>
                      </a:r>
                      <a:r>
                        <a:rPr dirty="0" sz="700" spc="-15" b="1">
                          <a:latin typeface="Malgun Gothic"/>
                          <a:cs typeface="Malgun Gothic"/>
                        </a:rPr>
                        <a:t>원</a:t>
                      </a:r>
                      <a:r>
                        <a:rPr dirty="0" sz="700" b="1">
                          <a:latin typeface="Malgun Gothic"/>
                          <a:cs typeface="Malgun Gothic"/>
                        </a:rPr>
                        <a:t>이상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</a:txBody>
                  <a:tcPr marL="0" marR="0" marB="0" marT="222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대물</a:t>
                      </a:r>
                      <a:r>
                        <a:rPr dirty="0" sz="90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1사고당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algn="ctr" marL="381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700" spc="5" b="1">
                          <a:latin typeface="Malgun Gothic"/>
                          <a:cs typeface="Malgun Gothic"/>
                        </a:rPr>
                        <a:t>*최소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  <a:p>
                      <a:pPr algn="ctr" marL="2540">
                        <a:lnSpc>
                          <a:spcPts val="805"/>
                        </a:lnSpc>
                        <a:spcBef>
                          <a:spcPts val="240"/>
                        </a:spcBef>
                      </a:pPr>
                      <a:r>
                        <a:rPr dirty="0" sz="700" spc="-10" b="1">
                          <a:latin typeface="Malgun Gothic"/>
                          <a:cs typeface="Malgun Gothic"/>
                        </a:rPr>
                        <a:t>1천만원이상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</a:txBody>
                  <a:tcPr marL="0" marR="0" marB="0" marT="101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r" marR="76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700" spc="-5" b="1">
                          <a:latin typeface="Malgun Gothic"/>
                          <a:cs typeface="Malgun Gothic"/>
                        </a:rPr>
                        <a:t>*최소10만원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</a:txBody>
                  <a:tcPr marL="0" marR="0" marB="0" marT="800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42989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만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87983" y="8258047"/>
            <a:ext cx="139446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114" b="1">
                <a:latin typeface="Malgun Gothic"/>
                <a:cs typeface="Malgun Gothic"/>
              </a:rPr>
              <a:t>□</a:t>
            </a:r>
            <a:r>
              <a:rPr dirty="0" sz="1000" spc="105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승강기시설</a:t>
            </a:r>
            <a:r>
              <a:rPr dirty="0" sz="1000" spc="105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특별담보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16190" y="8436012"/>
          <a:ext cx="5726430" cy="6623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3470"/>
                <a:gridCol w="636269"/>
                <a:gridCol w="776605"/>
                <a:gridCol w="600075"/>
                <a:gridCol w="704850"/>
                <a:gridCol w="918210"/>
                <a:gridCol w="988060"/>
              </a:tblGrid>
              <a:tr h="194856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dirty="0" sz="900" spc="-5" b="1">
                          <a:latin typeface="Malgun Gothic"/>
                          <a:cs typeface="Malgun Gothic"/>
                        </a:rPr>
                        <a:t>특약명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marL="508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보상한도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698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비고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394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구내치료비담보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1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272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1인당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1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1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1사고당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1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228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만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1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08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없음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16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393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기타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400"/>
                        </a:spcBef>
                        <a:tabLst>
                          <a:tab pos="1407795" algn="l"/>
                          <a:tab pos="3227705" algn="l"/>
                        </a:tabLst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□종업원배상책임담보	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□대위권포기담보(대상:	</a:t>
                      </a:r>
                      <a:r>
                        <a:rPr dirty="0" sz="900" spc="6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887983" y="9257792"/>
            <a:ext cx="223647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Malgun Gothic"/>
                <a:cs typeface="Malgun Gothic"/>
              </a:rPr>
              <a:t>위와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같이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공제등록을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신청합니다.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46523" y="9411716"/>
            <a:ext cx="18669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25">
                <a:latin typeface="Malgun Gothic"/>
                <a:cs typeface="Malgun Gothic"/>
              </a:rPr>
              <a:t>20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25644" y="9411716"/>
            <a:ext cx="16573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Malgun Gothic"/>
                <a:cs typeface="Malgun Gothic"/>
              </a:rPr>
              <a:t>년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513323" y="9411716"/>
            <a:ext cx="16573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Malgun Gothic"/>
                <a:cs typeface="Malgun Gothic"/>
              </a:rPr>
              <a:t>월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001003" y="9411716"/>
            <a:ext cx="16573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Malgun Gothic"/>
                <a:cs typeface="Malgun Gothic"/>
              </a:rPr>
              <a:t>일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7983" y="1049527"/>
            <a:ext cx="1285875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40" b="1">
                <a:latin typeface="Malgun Gothic"/>
                <a:cs typeface="Malgun Gothic"/>
              </a:rPr>
              <a:t>&lt;별지</a:t>
            </a:r>
            <a:r>
              <a:rPr dirty="0" sz="1000" spc="85" b="1">
                <a:latin typeface="Malgun Gothic"/>
                <a:cs typeface="Malgun Gothic"/>
              </a:rPr>
              <a:t> </a:t>
            </a:r>
            <a:r>
              <a:rPr dirty="0" sz="1000" spc="30" b="1">
                <a:latin typeface="Malgun Gothic"/>
                <a:cs typeface="Malgun Gothic"/>
              </a:rPr>
              <a:t>제1-1호</a:t>
            </a:r>
            <a:r>
              <a:rPr dirty="0" sz="1000" spc="105" b="1">
                <a:latin typeface="Malgun Gothic"/>
                <a:cs typeface="Malgun Gothic"/>
              </a:rPr>
              <a:t> </a:t>
            </a:r>
            <a:r>
              <a:rPr dirty="0" sz="1000" spc="-40" b="1">
                <a:latin typeface="Malgun Gothic"/>
                <a:cs typeface="Malgun Gothic"/>
              </a:rPr>
              <a:t>서식&gt;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80692" y="1131260"/>
            <a:ext cx="3601085" cy="616585"/>
          </a:xfrm>
          <a:prstGeom prst="rect">
            <a:avLst/>
          </a:prstGeom>
        </p:spPr>
        <p:txBody>
          <a:bodyPr wrap="square" lIns="0" tIns="12446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80"/>
              </a:spcBef>
            </a:pPr>
            <a:r>
              <a:rPr dirty="0" sz="1500" b="1">
                <a:latin typeface="Malgun Gothic"/>
                <a:cs typeface="Malgun Gothic"/>
              </a:rPr>
              <a:t>청소년수련시설</a:t>
            </a:r>
            <a:r>
              <a:rPr dirty="0" sz="1500" spc="175" b="1">
                <a:latin typeface="Malgun Gothic"/>
                <a:cs typeface="Malgun Gothic"/>
              </a:rPr>
              <a:t> </a:t>
            </a:r>
            <a:r>
              <a:rPr dirty="0" sz="1500" b="1">
                <a:latin typeface="Malgun Gothic"/>
                <a:cs typeface="Malgun Gothic"/>
              </a:rPr>
              <a:t>배상공제</a:t>
            </a:r>
            <a:r>
              <a:rPr dirty="0" sz="1500" spc="180" b="1">
                <a:latin typeface="Malgun Gothic"/>
                <a:cs typeface="Malgun Gothic"/>
              </a:rPr>
              <a:t> </a:t>
            </a:r>
            <a:r>
              <a:rPr dirty="0" sz="1500" b="1">
                <a:latin typeface="Malgun Gothic"/>
                <a:cs typeface="Malgun Gothic"/>
              </a:rPr>
              <a:t>등록신청서</a:t>
            </a:r>
            <a:endParaRPr sz="1500">
              <a:latin typeface="Malgun Gothic"/>
              <a:cs typeface="Malgun Gothic"/>
            </a:endParaRPr>
          </a:p>
          <a:p>
            <a:pPr algn="ctr">
              <a:lnSpc>
                <a:spcPct val="100000"/>
              </a:lnSpc>
              <a:spcBef>
                <a:spcPts val="650"/>
              </a:spcBef>
            </a:pPr>
            <a:r>
              <a:rPr dirty="0" sz="1100" spc="-550">
                <a:latin typeface="MS UI Gothic"/>
                <a:cs typeface="MS UI Gothic"/>
              </a:rPr>
              <a:t></a:t>
            </a:r>
            <a:endParaRPr sz="1100">
              <a:latin typeface="MS UI Gothic"/>
              <a:cs typeface="MS UI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8476" y="2030793"/>
            <a:ext cx="944880" cy="234950"/>
          </a:xfrm>
          <a:prstGeom prst="rect">
            <a:avLst/>
          </a:prstGeom>
          <a:ln w="4572">
            <a:solidFill>
              <a:srgbClr val="000000"/>
            </a:solidFill>
          </a:ln>
        </p:spPr>
        <p:txBody>
          <a:bodyPr wrap="square" lIns="0" tIns="44450" rIns="0" bIns="0" rtlCol="0" vert="horz">
            <a:spAutoFit/>
          </a:bodyPr>
          <a:lstStyle/>
          <a:p>
            <a:pPr marL="189230">
              <a:lnSpc>
                <a:spcPct val="100000"/>
              </a:lnSpc>
              <a:spcBef>
                <a:spcPts val="350"/>
              </a:spcBef>
            </a:pPr>
            <a:r>
              <a:rPr dirty="0" sz="900" b="1">
                <a:latin typeface="Malgun Gothic"/>
                <a:cs typeface="Malgun Gothic"/>
              </a:rPr>
              <a:t>회</a:t>
            </a:r>
            <a:r>
              <a:rPr dirty="0" sz="900" spc="515" b="1">
                <a:latin typeface="Malgun Gothic"/>
                <a:cs typeface="Malgun Gothic"/>
              </a:rPr>
              <a:t> </a:t>
            </a:r>
            <a:r>
              <a:rPr dirty="0" sz="900" b="1">
                <a:latin typeface="Malgun Gothic"/>
                <a:cs typeface="Malgun Gothic"/>
              </a:rPr>
              <a:t>원</a:t>
            </a:r>
            <a:r>
              <a:rPr dirty="0" sz="900" spc="515" b="1">
                <a:latin typeface="Malgun Gothic"/>
                <a:cs typeface="Malgun Gothic"/>
              </a:rPr>
              <a:t> </a:t>
            </a:r>
            <a:r>
              <a:rPr dirty="0" sz="900" b="1">
                <a:latin typeface="Malgun Gothic"/>
                <a:cs typeface="Malgun Gothic"/>
              </a:rPr>
              <a:t>명</a:t>
            </a:r>
            <a:endParaRPr sz="900">
              <a:latin typeface="Malgun Gothic"/>
              <a:cs typeface="Malgun Gothic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916190" y="2361895"/>
          <a:ext cx="5735955" cy="6686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4244"/>
                <a:gridCol w="1963420"/>
                <a:gridCol w="714375"/>
                <a:gridCol w="2106294"/>
              </a:tblGrid>
              <a:tr h="2207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소속</a:t>
                      </a:r>
                      <a:r>
                        <a:rPr dirty="0" sz="900" spc="7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900" spc="8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5" b="1">
                          <a:latin typeface="Malgun Gothic"/>
                          <a:cs typeface="Malgun Gothic"/>
                        </a:rPr>
                        <a:t>담당자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87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12065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연</a:t>
                      </a:r>
                      <a:r>
                        <a:rPr dirty="0" sz="900" spc="7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락</a:t>
                      </a:r>
                      <a:r>
                        <a:rPr dirty="0" sz="900" spc="8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처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87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900" spc="7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8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명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120650">
                        <a:lnSpc>
                          <a:spcPct val="100000"/>
                        </a:lnSpc>
                        <a:spcBef>
                          <a:spcPts val="310"/>
                        </a:spcBef>
                        <a:tabLst>
                          <a:tab pos="337820" algn="l"/>
                        </a:tabLst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주	소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0738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가입기간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310"/>
                        </a:spcBef>
                        <a:tabLst>
                          <a:tab pos="342265" algn="l"/>
                          <a:tab pos="682625" algn="l"/>
                          <a:tab pos="1586230" algn="l"/>
                          <a:tab pos="1924685" algn="l"/>
                          <a:tab pos="2262505" algn="l"/>
                        </a:tabLst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년	월	일</a:t>
                      </a:r>
                      <a:r>
                        <a:rPr dirty="0" sz="9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부터	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년	월	일</a:t>
                      </a:r>
                      <a:r>
                        <a:rPr dirty="0" sz="90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">
                          <a:latin typeface="Malgun Gothic"/>
                          <a:cs typeface="Malgun Gothic"/>
                        </a:rPr>
                        <a:t>까지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916952" y="2030793"/>
            <a:ext cx="2912745" cy="234950"/>
          </a:xfrm>
          <a:custGeom>
            <a:avLst/>
            <a:gdLst/>
            <a:ahLst/>
            <a:cxnLst/>
            <a:rect l="l" t="t" r="r" b="b"/>
            <a:pathLst>
              <a:path w="2912745" h="234950">
                <a:moveTo>
                  <a:pt x="945896" y="0"/>
                </a:moveTo>
                <a:lnTo>
                  <a:pt x="945896" y="234442"/>
                </a:lnTo>
              </a:path>
              <a:path w="2912745" h="234950">
                <a:moveTo>
                  <a:pt x="2909277" y="0"/>
                </a:moveTo>
                <a:lnTo>
                  <a:pt x="2909277" y="234442"/>
                </a:lnTo>
              </a:path>
              <a:path w="2912745" h="234950">
                <a:moveTo>
                  <a:pt x="0" y="0"/>
                </a:moveTo>
                <a:lnTo>
                  <a:pt x="2912325" y="0"/>
                </a:lnTo>
              </a:path>
              <a:path w="2912745" h="234950">
                <a:moveTo>
                  <a:pt x="0" y="234442"/>
                </a:moveTo>
                <a:lnTo>
                  <a:pt x="2912325" y="234442"/>
                </a:lnTo>
              </a:path>
              <a:path w="2912745" h="234950">
                <a:moveTo>
                  <a:pt x="0" y="0"/>
                </a:moveTo>
                <a:lnTo>
                  <a:pt x="2912325" y="0"/>
                </a:lnTo>
              </a:path>
            </a:pathLst>
          </a:custGeom>
          <a:ln w="457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887983" y="3225799"/>
            <a:ext cx="10496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80" b="1">
                <a:latin typeface="Malgun Gothic"/>
                <a:cs typeface="Malgun Gothic"/>
              </a:rPr>
              <a:t> </a:t>
            </a:r>
            <a:r>
              <a:rPr dirty="0" sz="1100" spc="-15" b="1">
                <a:latin typeface="Malgun Gothic"/>
                <a:cs typeface="Malgun Gothic"/>
              </a:rPr>
              <a:t>등록시설현황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916190" y="3496043"/>
          <a:ext cx="5728335" cy="5832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7235"/>
                <a:gridCol w="561975"/>
                <a:gridCol w="1334135"/>
                <a:gridCol w="473709"/>
                <a:gridCol w="859154"/>
                <a:gridCol w="561975"/>
                <a:gridCol w="1192529"/>
              </a:tblGrid>
              <a:tr h="2557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1000" spc="5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단</a:t>
                      </a:r>
                      <a:r>
                        <a:rPr dirty="0" sz="1000" spc="5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1000" spc="5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1000" spc="5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4097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단</a:t>
                      </a:r>
                      <a:r>
                        <a:rPr dirty="0" sz="1000" spc="5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81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1000" spc="5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0" b="1">
                          <a:latin typeface="Malgun Gothic"/>
                          <a:cs typeface="Malgun Gothic"/>
                        </a:rPr>
                        <a:t>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93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실내집회장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r" marR="8890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5085" marR="34290">
                        <a:lnSpc>
                          <a:spcPts val="1300"/>
                        </a:lnSpc>
                      </a:pPr>
                      <a:r>
                        <a:rPr dirty="0" sz="1000" spc="-50">
                          <a:latin typeface="Malgun Gothic"/>
                          <a:cs typeface="Malgun Gothic"/>
                        </a:rPr>
                        <a:t>강당,</a:t>
                      </a:r>
                      <a:r>
                        <a:rPr dirty="0" sz="100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회의실,</a:t>
                      </a:r>
                      <a:r>
                        <a:rPr dirty="0" sz="100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세미나실,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강의실,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80">
                          <a:latin typeface="Malgun Gothic"/>
                          <a:cs typeface="Malgun Gothic"/>
                        </a:rPr>
                        <a:t>분임토의실, 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10">
                          <a:latin typeface="Malgun Gothic"/>
                          <a:cs typeface="Malgun Gothic"/>
                        </a:rPr>
                        <a:t>동아리방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440690">
                        <a:lnSpc>
                          <a:spcPct val="100000"/>
                        </a:lnSpc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영농시설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r" marR="5715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0339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야외집회장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76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76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 spc="-85">
                          <a:latin typeface="Malgun Gothic"/>
                          <a:cs typeface="Malgun Gothic"/>
                        </a:rPr>
                        <a:t>모닥불집회장,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야외무대,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ctr" marL="1270">
                        <a:lnSpc>
                          <a:spcPts val="1160"/>
                        </a:lnSpc>
                        <a:spcBef>
                          <a:spcPts val="110"/>
                        </a:spcBef>
                      </a:pPr>
                      <a:r>
                        <a:rPr dirty="0" sz="1000" spc="-105">
                          <a:latin typeface="Malgun Gothic"/>
                          <a:cs typeface="Malgun Gothic"/>
                        </a:rPr>
                        <a:t>광장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0">
                          <a:latin typeface="Malgun Gothic"/>
                          <a:cs typeface="Malgun Gothic"/>
                        </a:rPr>
                        <a:t>등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39941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 spc="-40">
                          <a:latin typeface="Malgun Gothic"/>
                          <a:cs typeface="Malgun Gothic"/>
                        </a:rPr>
                        <a:t>수상·해양·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440690">
                        <a:lnSpc>
                          <a:spcPts val="116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항공시설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76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개별요율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5">
                          <a:latin typeface="Malgun Gothic"/>
                          <a:cs typeface="Malgun Gothic"/>
                        </a:rPr>
                        <a:t>적용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763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676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도서관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좌석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도서실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5">
                          <a:latin typeface="Malgun Gothic"/>
                          <a:cs typeface="Malgun Gothic"/>
                        </a:rPr>
                        <a:t>포함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 spc="-75">
                          <a:latin typeface="Malgun Gothic"/>
                          <a:cs typeface="Malgun Gothic"/>
                        </a:rPr>
                        <a:t>극기훈련장·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10">
                          <a:latin typeface="Malgun Gothic"/>
                          <a:cs typeface="Malgun Gothic"/>
                        </a:rPr>
                        <a:t>탐험시설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689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체육도장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214629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서바이벌게임시설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676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눈썰매장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32766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암벽등반시설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개별요율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5">
                          <a:latin typeface="Malgun Gothic"/>
                          <a:cs typeface="Malgun Gothic"/>
                        </a:rPr>
                        <a:t>적용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676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실내수영장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38417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유스호스텔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05">
                          <a:latin typeface="Malgun Gothic"/>
                          <a:cs typeface="Malgun Gothic"/>
                        </a:rPr>
                        <a:t>객실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객실수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676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실외수영장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2501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85">
                          <a:latin typeface="Malgun Gothic"/>
                          <a:cs typeface="Malgun Gothic"/>
                        </a:rPr>
                        <a:t>생활관·숙박시설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수용인원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689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탁구장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9367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 spc="-85">
                          <a:latin typeface="Malgun Gothic"/>
                          <a:cs typeface="Malgun Gothic"/>
                        </a:rPr>
                        <a:t>방갈로·통나무집등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수용인원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676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체력단련장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야영지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수용인원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676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당구장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식당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460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689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볼링장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38417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자가취사장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676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테니스장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양호실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52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3118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빙상장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000" spc="-40">
                          <a:latin typeface="Malgun Gothic"/>
                          <a:cs typeface="Malgun Gothic"/>
                        </a:rPr>
                        <a:t>PC방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4414">
                <a:tc>
                  <a:txBody>
                    <a:bodyPr/>
                    <a:lstStyle/>
                    <a:p>
                      <a:pPr algn="ctr" marL="1270">
                        <a:lnSpc>
                          <a:spcPts val="1140"/>
                        </a:lnSpc>
                        <a:spcBef>
                          <a:spcPts val="5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골프연습장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ts val="1140"/>
                        </a:lnSpc>
                        <a:spcBef>
                          <a:spcPts val="5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ts val="1140"/>
                        </a:lnSpc>
                        <a:spcBef>
                          <a:spcPts val="5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실내골프장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10">
                          <a:latin typeface="Malgun Gothic"/>
                          <a:cs typeface="Malgun Gothic"/>
                        </a:rPr>
                        <a:t>포함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rowSpan="2">
                  <a:txBody>
                    <a:bodyPr/>
                    <a:lstStyle/>
                    <a:p>
                      <a:pPr marL="44069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놀이시설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23114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개별요율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5">
                          <a:latin typeface="Malgun Gothic"/>
                          <a:cs typeface="Malgun Gothic"/>
                        </a:rPr>
                        <a:t>적용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4414">
                <a:tc>
                  <a:txBody>
                    <a:bodyPr/>
                    <a:lstStyle/>
                    <a:p>
                      <a:pPr algn="ctr" marL="1270">
                        <a:lnSpc>
                          <a:spcPts val="1140"/>
                        </a:lnSpc>
                        <a:spcBef>
                          <a:spcPts val="5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체육관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ts val="1140"/>
                        </a:lnSpc>
                        <a:spcBef>
                          <a:spcPts val="5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89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89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89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0497">
                <a:tc>
                  <a:txBody>
                    <a:bodyPr/>
                    <a:lstStyle/>
                    <a:p>
                      <a:pPr algn="ctr" marL="1270">
                        <a:lnSpc>
                          <a:spcPts val="1165"/>
                        </a:lnSpc>
                        <a:spcBef>
                          <a:spcPts val="8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운동장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1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ts val="1165"/>
                        </a:lnSpc>
                        <a:spcBef>
                          <a:spcPts val="8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1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440690">
                        <a:lnSpc>
                          <a:spcPts val="1165"/>
                        </a:lnSpc>
                        <a:spcBef>
                          <a:spcPts val="8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수련의숲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1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ts val="1165"/>
                        </a:lnSpc>
                        <a:spcBef>
                          <a:spcPts val="8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1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99428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승마연습장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rowSpan="2">
                  <a:txBody>
                    <a:bodyPr/>
                    <a:lstStyle/>
                    <a:p>
                      <a:pPr marL="440690">
                        <a:lnSpc>
                          <a:spcPct val="100000"/>
                        </a:lnSpc>
                        <a:spcBef>
                          <a:spcPts val="85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사우나탕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79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85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79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5938">
                <a:tc>
                  <a:txBody>
                    <a:bodyPr/>
                    <a:lstStyle/>
                    <a:p>
                      <a:pPr algn="ctr" marL="1270">
                        <a:lnSpc>
                          <a:spcPts val="1135"/>
                        </a:lnSpc>
                        <a:spcBef>
                          <a:spcPts val="7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사격장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ts val="1135"/>
                        </a:lnSpc>
                        <a:spcBef>
                          <a:spcPts val="7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ts val="1135"/>
                        </a:lnSpc>
                        <a:spcBef>
                          <a:spcPts val="70"/>
                        </a:spcBef>
                      </a:pPr>
                      <a:r>
                        <a:rPr dirty="0" sz="1000" spc="-95">
                          <a:latin typeface="Malgun Gothic"/>
                          <a:cs typeface="Malgun Gothic"/>
                        </a:rPr>
                        <a:t>실외/종합</a:t>
                      </a:r>
                      <a:r>
                        <a:rPr dirty="0" sz="1000" spc="5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0">
                          <a:latin typeface="Malgun Gothic"/>
                          <a:cs typeface="Malgun Gothic"/>
                        </a:rPr>
                        <a:t>□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5">
                          <a:latin typeface="Malgun Gothic"/>
                          <a:cs typeface="Malgun Gothic"/>
                        </a:rPr>
                        <a:t>실내</a:t>
                      </a:r>
                      <a:r>
                        <a:rPr dirty="0" sz="1000" spc="5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0">
                          <a:latin typeface="Malgun Gothic"/>
                          <a:cs typeface="Malgun Gothic"/>
                        </a:rPr>
                        <a:t>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79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79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7959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양궁장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46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890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46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dirty="0" sz="1000" spc="-95">
                          <a:latin typeface="Malgun Gothic"/>
                          <a:cs typeface="Malgun Gothic"/>
                        </a:rPr>
                        <a:t>실외/종합</a:t>
                      </a:r>
                      <a:r>
                        <a:rPr dirty="0" sz="1000" spc="5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0">
                          <a:latin typeface="Malgun Gothic"/>
                          <a:cs typeface="Malgun Gothic"/>
                        </a:rPr>
                        <a:t>□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5">
                          <a:latin typeface="Malgun Gothic"/>
                          <a:cs typeface="Malgun Gothic"/>
                        </a:rPr>
                        <a:t>실내</a:t>
                      </a:r>
                      <a:r>
                        <a:rPr dirty="0" sz="1000" spc="5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0">
                          <a:latin typeface="Malgun Gothic"/>
                          <a:cs typeface="Malgun Gothic"/>
                        </a:rPr>
                        <a:t>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46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온천탕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46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46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676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98120">
                        <a:lnSpc>
                          <a:spcPct val="100000"/>
                        </a:lnSpc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국궁장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r" marR="8890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1000" spc="-95">
                          <a:latin typeface="Malgun Gothic"/>
                          <a:cs typeface="Malgun Gothic"/>
                        </a:rPr>
                        <a:t>실외/종합</a:t>
                      </a:r>
                      <a:r>
                        <a:rPr dirty="0" sz="1000" spc="5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0">
                          <a:latin typeface="Malgun Gothic"/>
                          <a:cs typeface="Malgun Gothic"/>
                        </a:rPr>
                        <a:t>□</a:t>
                      </a:r>
                      <a:r>
                        <a:rPr dirty="0" sz="1000" spc="5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5">
                          <a:latin typeface="Malgun Gothic"/>
                          <a:cs typeface="Malgun Gothic"/>
                        </a:rPr>
                        <a:t>실내</a:t>
                      </a:r>
                      <a:r>
                        <a:rPr dirty="0" sz="1000" spc="5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0">
                          <a:latin typeface="Malgun Gothic"/>
                          <a:cs typeface="Malgun Gothic"/>
                        </a:rPr>
                        <a:t>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목욕탕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4414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just" marL="181610" marR="169545">
                        <a:lnSpc>
                          <a:spcPct val="1085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주  차  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ts val="1130"/>
                        </a:lnSpc>
                        <a:spcBef>
                          <a:spcPts val="65"/>
                        </a:spcBef>
                      </a:pPr>
                      <a:r>
                        <a:rPr dirty="0" sz="1000" spc="-105">
                          <a:latin typeface="Malgun Gothic"/>
                          <a:cs typeface="Malgun Gothic"/>
                        </a:rPr>
                        <a:t>옥내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ts val="1130"/>
                        </a:lnSpc>
                        <a:spcBef>
                          <a:spcPts val="6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4414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ts val="1130"/>
                        </a:lnSpc>
                        <a:spcBef>
                          <a:spcPts val="65"/>
                        </a:spcBef>
                      </a:pPr>
                      <a:r>
                        <a:rPr dirty="0" sz="1000" spc="-105">
                          <a:latin typeface="Malgun Gothic"/>
                          <a:cs typeface="Malgun Gothic"/>
                        </a:rPr>
                        <a:t>옥외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ts val="1130"/>
                        </a:lnSpc>
                        <a:spcBef>
                          <a:spcPts val="6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4414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특성화시설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algn="r" marR="8890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 marL="19050" marR="8255">
                        <a:lnSpc>
                          <a:spcPts val="1300"/>
                        </a:lnSpc>
                        <a:spcBef>
                          <a:spcPts val="25"/>
                        </a:spcBef>
                      </a:pPr>
                      <a:r>
                        <a:rPr dirty="0" sz="1000" spc="-105">
                          <a:latin typeface="Malgun Gothic"/>
                          <a:cs typeface="Malgun Gothic"/>
                        </a:rPr>
                        <a:t>음악감상실,</a:t>
                      </a:r>
                      <a:r>
                        <a:rPr dirty="0" sz="1000" spc="-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85">
                          <a:latin typeface="Malgun Gothic"/>
                          <a:cs typeface="Malgun Gothic"/>
                        </a:rPr>
                        <a:t>전시장,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0">
                          <a:latin typeface="Malgun Gothic"/>
                          <a:cs typeface="Malgun Gothic"/>
                        </a:rPr>
                        <a:t>극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장,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10">
                          <a:latin typeface="Malgun Gothic"/>
                          <a:cs typeface="Malgun Gothic"/>
                        </a:rPr>
                        <a:t>컴퓨터,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25">
                          <a:latin typeface="Malgun Gothic"/>
                          <a:cs typeface="Malgun Gothic"/>
                        </a:rPr>
                        <a:t>과학실습,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0">
                          <a:latin typeface="Malgun Gothic"/>
                          <a:cs typeface="Malgun Gothic"/>
                        </a:rPr>
                        <a:t>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19050" marR="8255">
                        <a:lnSpc>
                          <a:spcPts val="1300"/>
                        </a:lnSpc>
                        <a:spcBef>
                          <a:spcPts val="5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연관찰,</a:t>
                      </a:r>
                      <a:r>
                        <a:rPr dirty="0" sz="1000" spc="-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95">
                          <a:latin typeface="Malgun Gothic"/>
                          <a:cs typeface="Malgun Gothic"/>
                        </a:rPr>
                        <a:t>요리실습, </a:t>
                      </a:r>
                      <a:r>
                        <a:rPr dirty="0" sz="1000" spc="-130">
                          <a:latin typeface="Malgun Gothic"/>
                          <a:cs typeface="Malgun Gothic"/>
                        </a:rPr>
                        <a:t>봉사체 </a:t>
                      </a:r>
                      <a:r>
                        <a:rPr dirty="0" sz="1000" spc="-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85">
                          <a:latin typeface="Malgun Gothic"/>
                          <a:cs typeface="Malgun Gothic"/>
                        </a:rPr>
                        <a:t>험연계, </a:t>
                      </a:r>
                      <a:r>
                        <a:rPr dirty="0" sz="1000" spc="-110">
                          <a:latin typeface="Malgun Gothic"/>
                          <a:cs typeface="Malgun Gothic"/>
                        </a:rPr>
                        <a:t>취업정보센터, </a:t>
                      </a:r>
                      <a:r>
                        <a:rPr dirty="0" sz="1000" spc="-100">
                          <a:latin typeface="Malgun Gothic"/>
                          <a:cs typeface="Malgun Gothic"/>
                        </a:rPr>
                        <a:t>직 </a:t>
                      </a:r>
                      <a:r>
                        <a:rPr dirty="0" sz="1000" spc="-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30">
                          <a:latin typeface="Malgun Gothic"/>
                          <a:cs typeface="Malgun Gothic"/>
                        </a:rPr>
                        <a:t>업교육용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80">
                          <a:latin typeface="Malgun Gothic"/>
                          <a:cs typeface="Malgun Gothic"/>
                        </a:rPr>
                        <a:t>시설,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45">
                          <a:latin typeface="Malgun Gothic"/>
                          <a:cs typeface="Malgun Gothic"/>
                        </a:rPr>
                        <a:t>국제교류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19050">
                        <a:lnSpc>
                          <a:spcPts val="1110"/>
                        </a:lnSpc>
                        <a:spcBef>
                          <a:spcPts val="40"/>
                        </a:spcBef>
                      </a:pPr>
                      <a:r>
                        <a:rPr dirty="0" sz="1000" spc="-45">
                          <a:latin typeface="Malgun Gothic"/>
                          <a:cs typeface="Malgun Gothic"/>
                        </a:rPr>
                        <a:t>관,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45">
                          <a:latin typeface="Malgun Gothic"/>
                          <a:cs typeface="Malgun Gothic"/>
                        </a:rPr>
                        <a:t>어학실등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ts val="1115"/>
                        </a:lnSpc>
                        <a:spcBef>
                          <a:spcPts val="80"/>
                        </a:spcBef>
                      </a:pPr>
                      <a:r>
                        <a:rPr dirty="0" sz="1000" spc="-100">
                          <a:latin typeface="Malgun Gothic"/>
                          <a:cs typeface="Malgun Gothic"/>
                        </a:rPr>
                        <a:t>2단주차기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1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ts val="1115"/>
                        </a:lnSpc>
                        <a:spcBef>
                          <a:spcPts val="8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1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ts val="1115"/>
                        </a:lnSpc>
                        <a:spcBef>
                          <a:spcPts val="8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차량대수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1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1863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0985" marR="248285">
                        <a:lnSpc>
                          <a:spcPts val="1310"/>
                        </a:lnSpc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기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계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식 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주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차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5715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39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740"/>
                        </a:spcBef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차량대수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39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1718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 marL="4445">
                        <a:lnSpc>
                          <a:spcPct val="100000"/>
                        </a:lnSpc>
                      </a:pPr>
                      <a:r>
                        <a:rPr dirty="0" sz="1000" spc="-60">
                          <a:latin typeface="Malgun Gothic"/>
                          <a:cs typeface="Malgun Gothic"/>
                        </a:rPr>
                        <a:t>카-리프트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r" marR="5715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 marL="7620">
                        <a:lnSpc>
                          <a:spcPct val="100000"/>
                        </a:lnSpc>
                      </a:pPr>
                      <a:r>
                        <a:rPr dirty="0" sz="1000" spc="-110">
                          <a:latin typeface="Malgun Gothic"/>
                          <a:cs typeface="Malgun Gothic"/>
                        </a:rPr>
                        <a:t>기계대수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7983" y="1046480"/>
            <a:ext cx="1878964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보상한도액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및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자기부담금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6190" y="1290180"/>
          <a:ext cx="5726430" cy="892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98600"/>
                <a:gridCol w="1396364"/>
                <a:gridCol w="1430019"/>
                <a:gridCol w="1393189"/>
              </a:tblGrid>
              <a:tr h="185724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대인보상한도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655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대물보상한도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1인당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1사고당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1사고당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7276"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수련시설(주차장</a:t>
                      </a:r>
                      <a:r>
                        <a:rPr dirty="0" sz="90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15">
                          <a:latin typeface="Malgun Gothic"/>
                          <a:cs typeface="Malgun Gothic"/>
                        </a:rPr>
                        <a:t>제외)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65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65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r" marR="5080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8787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주차장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65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65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887983" y="2416556"/>
            <a:ext cx="7721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55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특별담보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916190" y="2658757"/>
          <a:ext cx="5726430" cy="7918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8710"/>
                <a:gridCol w="727710"/>
                <a:gridCol w="934719"/>
                <a:gridCol w="659129"/>
                <a:gridCol w="864869"/>
                <a:gridCol w="797560"/>
                <a:gridCol w="624204"/>
              </a:tblGrid>
              <a:tr h="222262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spc="-5" b="1">
                          <a:latin typeface="Malgun Gothic"/>
                          <a:cs typeface="Malgun Gothic"/>
                        </a:rPr>
                        <a:t>특약명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marL="508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보상한도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비고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7263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치료비담보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7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1인당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7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7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827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1사고당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7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7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75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물적손해확장담보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일반수탁물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8255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귀중품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7620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59385">
                        <a:lnSpc>
                          <a:spcPts val="810"/>
                        </a:lnSpc>
                        <a:spcBef>
                          <a:spcPts val="390"/>
                        </a:spcBef>
                      </a:pPr>
                      <a:r>
                        <a:rPr dirty="0" sz="700" spc="-5" b="1">
                          <a:latin typeface="Malgun Gothic"/>
                          <a:cs typeface="Malgun Gothic"/>
                        </a:rPr>
                        <a:t>*최소10만원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87983" y="3687572"/>
            <a:ext cx="11512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8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음식물(생산물)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916190" y="3928376"/>
          <a:ext cx="5726430" cy="8997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76630"/>
                <a:gridCol w="732790"/>
                <a:gridCol w="509269"/>
                <a:gridCol w="381000"/>
                <a:gridCol w="566419"/>
                <a:gridCol w="247650"/>
                <a:gridCol w="913764"/>
                <a:gridCol w="698500"/>
                <a:gridCol w="698500"/>
              </a:tblGrid>
              <a:tr h="149199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00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97485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dirty="0" sz="900" spc="-5" b="1">
                          <a:latin typeface="Malgun Gothic"/>
                          <a:cs typeface="Malgun Gothic"/>
                        </a:rPr>
                        <a:t>매출액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00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marL="3810">
                        <a:lnSpc>
                          <a:spcPts val="1040"/>
                        </a:lnSpc>
                        <a:spcBef>
                          <a:spcPts val="3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보상한도액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자기부담금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00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00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071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00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00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marL="3175">
                        <a:lnSpc>
                          <a:spcPts val="1040"/>
                        </a:lnSpc>
                        <a:spcBef>
                          <a:spcPts val="4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1인당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040"/>
                        </a:lnSpc>
                        <a:spcBef>
                          <a:spcPts val="45"/>
                        </a:spcBef>
                      </a:pPr>
                      <a:r>
                        <a:rPr dirty="0" sz="900" spc="-5" b="1">
                          <a:latin typeface="Malgun Gothic"/>
                          <a:cs typeface="Malgun Gothic"/>
                        </a:rPr>
                        <a:t>1사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40"/>
                        </a:lnSpc>
                        <a:spcBef>
                          <a:spcPts val="4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고당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305">
                        <a:lnSpc>
                          <a:spcPts val="1040"/>
                        </a:lnSpc>
                        <a:spcBef>
                          <a:spcPts val="4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9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5" b="1">
                          <a:latin typeface="Malgun Gothic"/>
                          <a:cs typeface="Malgun Gothic"/>
                        </a:rPr>
                        <a:t>총보상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00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00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952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음식물(생산물)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r" marR="7620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1천만원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3천만원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5천만원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75565">
                        <a:lnSpc>
                          <a:spcPts val="1035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57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57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857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7305">
                        <a:lnSpc>
                          <a:spcPts val="1035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271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1천만원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3271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5천만원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3271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32715">
                        <a:lnSpc>
                          <a:spcPts val="1035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30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273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195">
                        <a:lnSpc>
                          <a:spcPts val="1035"/>
                        </a:lnSpc>
                        <a:spcBef>
                          <a:spcPts val="8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3천만원</a:t>
                      </a:r>
                      <a:r>
                        <a:rPr dirty="0" sz="900" spc="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95"/>
                        </a:spcBef>
                        <a:tabLst>
                          <a:tab pos="511809" algn="l"/>
                        </a:tabLst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	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95"/>
                        </a:spcBef>
                        <a:tabLst>
                          <a:tab pos="509905" algn="l"/>
                        </a:tabLst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5억원	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328930">
                        <a:lnSpc>
                          <a:spcPct val="1000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905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dirty="0" sz="700" spc="-5" b="1">
                          <a:latin typeface="Malgun Gothic"/>
                          <a:cs typeface="Malgun Gothic"/>
                        </a:rPr>
                        <a:t>*최소30만원</a:t>
                      </a:r>
                      <a:endParaRPr sz="7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887983" y="5066791"/>
            <a:ext cx="104965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120" b="1">
                <a:latin typeface="Malgun Gothic"/>
                <a:cs typeface="Malgun Gothic"/>
              </a:rPr>
              <a:t>□</a:t>
            </a:r>
            <a:r>
              <a:rPr dirty="0" sz="1100" spc="80" b="1">
                <a:latin typeface="Malgun Gothic"/>
                <a:cs typeface="Malgun Gothic"/>
              </a:rPr>
              <a:t> </a:t>
            </a:r>
            <a:r>
              <a:rPr dirty="0" sz="1100" spc="-15" b="1">
                <a:latin typeface="Malgun Gothic"/>
                <a:cs typeface="Malgun Gothic"/>
              </a:rPr>
              <a:t>가스사고배상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916190" y="5306098"/>
          <a:ext cx="5760085" cy="38423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0075"/>
                <a:gridCol w="922019"/>
                <a:gridCol w="136525"/>
                <a:gridCol w="560069"/>
                <a:gridCol w="217169"/>
                <a:gridCol w="501650"/>
                <a:gridCol w="193039"/>
                <a:gridCol w="478790"/>
                <a:gridCol w="179704"/>
                <a:gridCol w="442595"/>
                <a:gridCol w="182879"/>
                <a:gridCol w="1341119"/>
              </a:tblGrid>
              <a:tr h="150710">
                <a:tc gridSpan="3" rowSpan="2"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구</a:t>
                      </a:r>
                      <a:r>
                        <a:rPr dirty="0" sz="900" spc="6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19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 rowSpan="2">
                  <a:txBody>
                    <a:bodyPr/>
                    <a:lstStyle/>
                    <a:p>
                      <a:pPr marL="247650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단</a:t>
                      </a:r>
                      <a:r>
                        <a:rPr dirty="0" sz="900" spc="6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19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6">
                  <a:txBody>
                    <a:bodyPr/>
                    <a:lstStyle/>
                    <a:p>
                      <a:pPr algn="ctr" marL="4445">
                        <a:lnSpc>
                          <a:spcPts val="1030"/>
                        </a:lnSpc>
                        <a:spcBef>
                          <a:spcPts val="5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보상한도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비</a:t>
                      </a:r>
                      <a:r>
                        <a:rPr dirty="0" sz="900" spc="6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b="1">
                          <a:latin typeface="Malgun Gothic"/>
                          <a:cs typeface="Malgun Gothic"/>
                        </a:rPr>
                        <a:t>고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19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9186">
                <a:tc gridSpan="3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19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19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 marL="234950">
                        <a:lnSpc>
                          <a:spcPts val="1030"/>
                        </a:lnSpc>
                        <a:spcBef>
                          <a:spcPts val="45"/>
                        </a:spcBef>
                      </a:pPr>
                      <a:r>
                        <a:rPr dirty="0" sz="900" b="1">
                          <a:latin typeface="Malgun Gothic"/>
                          <a:cs typeface="Malgun Gothic"/>
                        </a:rPr>
                        <a:t>대인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4">
                  <a:txBody>
                    <a:bodyPr/>
                    <a:lstStyle/>
                    <a:p>
                      <a:pPr algn="ctr" marL="3175">
                        <a:lnSpc>
                          <a:spcPts val="1030"/>
                        </a:lnSpc>
                        <a:spcBef>
                          <a:spcPts val="45"/>
                        </a:spcBef>
                      </a:pPr>
                      <a:r>
                        <a:rPr dirty="0" sz="900" spc="-10" b="1">
                          <a:latin typeface="Malgun Gothic"/>
                          <a:cs typeface="Malgun Gothic"/>
                        </a:rPr>
                        <a:t>대물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19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76021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 marL="73025" marR="64135">
                        <a:lnSpc>
                          <a:spcPct val="108300"/>
                        </a:lnSpc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액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화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석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유 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가스 </a:t>
                      </a:r>
                      <a:r>
                        <a:rPr dirty="0" sz="9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50">
                          <a:latin typeface="Malgun Gothic"/>
                          <a:cs typeface="Malgun Gothic"/>
                        </a:rPr>
                        <a:t>(LPG)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휴게실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면적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8천만원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1.5억원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4"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1.5억원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906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906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40억원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906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906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130"/>
                        </a:spcBef>
                        <a:tabLst>
                          <a:tab pos="695960" algn="l"/>
                        </a:tabLst>
                      </a:pPr>
                      <a:r>
                        <a:rPr dirty="0" sz="900" spc="-60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소	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900" spc="-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085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900" spc="-85">
                          <a:latin typeface="Malgun Gothic"/>
                          <a:cs typeface="Malgun Gothic"/>
                        </a:rPr>
                        <a:t>저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900" spc="-85">
                          <a:latin typeface="Malgun Gothic"/>
                          <a:cs typeface="Malgun Gothic"/>
                        </a:rPr>
                        <a:t>용기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치</a:t>
                      </a:r>
                      <a:r>
                        <a:rPr dirty="0" sz="900" spc="-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4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900" spc="-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85">
                          <a:latin typeface="Malgun Gothic"/>
                          <a:cs typeface="Malgun Gothic"/>
                        </a:rPr>
                        <a:t>지하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65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74484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음식점,주점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841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면적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62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6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906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906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906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906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135"/>
                        </a:spcBef>
                        <a:tabLst>
                          <a:tab pos="695960" algn="l"/>
                        </a:tabLst>
                      </a:pPr>
                      <a:r>
                        <a:rPr dirty="0" sz="900" spc="-60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소	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900" spc="-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085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dirty="0" sz="900" spc="-85">
                          <a:latin typeface="Malgun Gothic"/>
                          <a:cs typeface="Malgun Gothic"/>
                        </a:rPr>
                        <a:t>저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900" spc="-85">
                          <a:latin typeface="Malgun Gothic"/>
                          <a:cs typeface="Malgun Gothic"/>
                        </a:rPr>
                        <a:t>용기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치</a:t>
                      </a:r>
                      <a:r>
                        <a:rPr dirty="0" sz="900" spc="-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4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 spc="-75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900" spc="-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85">
                          <a:latin typeface="Malgun Gothic"/>
                          <a:cs typeface="Malgun Gothic"/>
                        </a:rPr>
                        <a:t>지하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34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rowSpan="2"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일반공장(난방)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시설용량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8699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ts val="990"/>
                        </a:lnSpc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2.5억원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 marL="8890">
                        <a:lnSpc>
                          <a:spcPts val="99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906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906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906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906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dirty="0" sz="900" spc="-60">
                          <a:latin typeface="Malgun Gothic"/>
                          <a:cs typeface="Malgun Gothic"/>
                        </a:rPr>
                        <a:t>방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호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벽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저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장시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유</a:t>
                      </a:r>
                      <a:r>
                        <a:rPr dirty="0" sz="900" spc="-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무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01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890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890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890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890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ts val="1019"/>
                        </a:lnSpc>
                        <a:spcBef>
                          <a:spcPts val="14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8890">
                        <a:lnSpc>
                          <a:spcPts val="1019"/>
                        </a:lnSpc>
                        <a:spcBef>
                          <a:spcPts val="14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778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906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906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906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9906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89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7489"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73025">
                        <a:lnSpc>
                          <a:spcPct val="1000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고압가스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rowSpan="2">
                  <a:txBody>
                    <a:bodyPr/>
                    <a:lstStyle/>
                    <a:p>
                      <a:pPr marL="19050" marR="7620">
                        <a:lnSpc>
                          <a:spcPts val="1180"/>
                        </a:lnSpc>
                        <a:tabLst>
                          <a:tab pos="940435" algn="l"/>
                        </a:tabLst>
                      </a:pPr>
                      <a:r>
                        <a:rPr dirty="0" sz="900" spc="-40">
                          <a:latin typeface="Malgun Gothic"/>
                          <a:cs typeface="Malgun Gothic"/>
                        </a:rPr>
                        <a:t>일반가연성가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스	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□  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(산소,독성가스포함)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rowSpan="2"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시설용량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19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86995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191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8천만원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1.5억원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2.5억원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1.5억원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40억원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900" spc="-60">
                          <a:latin typeface="Malgun Gothic"/>
                          <a:cs typeface="Malgun Gothic"/>
                        </a:rPr>
                        <a:t>방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호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벽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저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장시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유</a:t>
                      </a:r>
                      <a:r>
                        <a:rPr dirty="0" sz="900" spc="-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무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514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0896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19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191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45085">
                        <a:lnSpc>
                          <a:spcPct val="100000"/>
                        </a:lnSpc>
                      </a:pPr>
                      <a:r>
                        <a:rPr dirty="0" sz="900" spc="-60">
                          <a:latin typeface="Malgun Gothic"/>
                          <a:cs typeface="Malgun Gothic"/>
                        </a:rPr>
                        <a:t>방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호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벽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50">
                          <a:latin typeface="Malgun Gothic"/>
                          <a:cs typeface="Malgun Gothic"/>
                        </a:rPr>
                        <a:t>저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장시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유</a:t>
                      </a:r>
                      <a:r>
                        <a:rPr dirty="0" sz="900" spc="-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무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4756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795">
                        <a:lnSpc>
                          <a:spcPts val="1180"/>
                        </a:lnSpc>
                      </a:pPr>
                      <a:r>
                        <a:rPr dirty="0" sz="900" spc="-35">
                          <a:latin typeface="Malgun Gothic"/>
                          <a:cs typeface="Malgun Gothic"/>
                        </a:rPr>
                        <a:t>일반불연성가스 </a:t>
                      </a:r>
                      <a:r>
                        <a:rPr dirty="0" sz="9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 spc="-40">
                          <a:latin typeface="Malgun Gothic"/>
                          <a:cs typeface="Malgun Gothic"/>
                        </a:rPr>
                        <a:t>이산화탄소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dirty="0" sz="900" spc="-40">
                          <a:latin typeface="Malgun Gothic"/>
                          <a:cs typeface="Malgun Gothic"/>
                        </a:rPr>
                        <a:t>질소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,  </a:t>
                      </a:r>
                      <a:r>
                        <a:rPr dirty="0" sz="900" spc="-20">
                          <a:latin typeface="Malgun Gothic"/>
                          <a:cs typeface="Malgun Gothic"/>
                        </a:rPr>
                        <a:t>프레온등)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시설용량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r" marR="698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44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1863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제조,</a:t>
                      </a:r>
                      <a:r>
                        <a:rPr dirty="0" sz="90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35">
                          <a:latin typeface="Malgun Gothic"/>
                          <a:cs typeface="Malgun Gothic"/>
                        </a:rPr>
                        <a:t>충전사업자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9050">
                        <a:lnSpc>
                          <a:spcPts val="1010"/>
                        </a:lnSpc>
                        <a:spcBef>
                          <a:spcPts val="360"/>
                        </a:spcBef>
                      </a:pPr>
                      <a:r>
                        <a:rPr dirty="0" sz="900" spc="-20">
                          <a:latin typeface="Malgun Gothic"/>
                          <a:cs typeface="Malgun Gothic"/>
                        </a:rPr>
                        <a:t>(일반가연성가스)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매출액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906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906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45085">
                        <a:lnSpc>
                          <a:spcPct val="100000"/>
                        </a:lnSpc>
                      </a:pPr>
                      <a:r>
                        <a:rPr dirty="0" sz="900" spc="-50">
                          <a:latin typeface="Malgun Gothic"/>
                          <a:cs typeface="Malgun Gothic"/>
                        </a:rPr>
                        <a:t>제조자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r>
                        <a:rPr dirty="0" sz="900" spc="3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60">
                          <a:latin typeface="Malgun Gothic"/>
                          <a:cs typeface="Malgun Gothic"/>
                        </a:rPr>
                        <a:t>충전사업자</a:t>
                      </a:r>
                      <a:r>
                        <a:rPr dirty="0" sz="900" spc="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34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dirty="0" sz="900" spc="-160">
                          <a:latin typeface="Malgun Gothic"/>
                          <a:cs typeface="Malgun Gothic"/>
                        </a:rPr>
                        <a:t>제</a:t>
                      </a:r>
                      <a:r>
                        <a:rPr dirty="0" sz="900" spc="-170">
                          <a:latin typeface="Malgun Gothic"/>
                          <a:cs typeface="Malgun Gothic"/>
                        </a:rPr>
                        <a:t>조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dirty="0" sz="9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60">
                          <a:latin typeface="Malgun Gothic"/>
                          <a:cs typeface="Malgun Gothic"/>
                        </a:rPr>
                        <a:t>충</a:t>
                      </a:r>
                      <a:r>
                        <a:rPr dirty="0" sz="900" spc="-170">
                          <a:latin typeface="Malgun Gothic"/>
                          <a:cs typeface="Malgun Gothic"/>
                        </a:rPr>
                        <a:t>전사</a:t>
                      </a:r>
                      <a:r>
                        <a:rPr dirty="0" sz="900" spc="-160">
                          <a:latin typeface="Malgun Gothic"/>
                          <a:cs typeface="Malgun Gothic"/>
                        </a:rPr>
                        <a:t>업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19050">
                        <a:lnSpc>
                          <a:spcPts val="1005"/>
                        </a:lnSpc>
                        <a:spcBef>
                          <a:spcPts val="360"/>
                        </a:spcBef>
                      </a:pPr>
                      <a:r>
                        <a:rPr dirty="0" sz="900" spc="-25">
                          <a:latin typeface="Malgun Gothic"/>
                          <a:cs typeface="Malgun Gothic"/>
                        </a:rPr>
                        <a:t>(일반불연성가스)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52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952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795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매출액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96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985">
                        <a:lnSpc>
                          <a:spcPct val="100000"/>
                        </a:lnSpc>
                        <a:spcBef>
                          <a:spcPts val="795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96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571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9471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7302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도시가스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휴게실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면적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dirty="0" sz="900" spc="-5">
                          <a:latin typeface="Malgun Gothic"/>
                          <a:cs typeface="Malgun Gothic"/>
                        </a:rPr>
                        <a:t>8천만원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1.5억원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2.5억원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5720">
                        <a:lnSpc>
                          <a:spcPts val="994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50165">
                        <a:lnSpc>
                          <a:spcPts val="994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 spc="20">
                          <a:latin typeface="Malgun Gothic"/>
                          <a:cs typeface="Malgun Gothic"/>
                        </a:rPr>
                        <a:t>1.5억원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445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10억원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20억원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30억원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40억원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4635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50억원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  <a:p>
                      <a:pPr marL="38735">
                        <a:lnSpc>
                          <a:spcPct val="100000"/>
                        </a:lnSpc>
                        <a:spcBef>
                          <a:spcPts val="359"/>
                        </a:spcBef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1003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ctr" marL="5080">
                        <a:lnSpc>
                          <a:spcPct val="100000"/>
                        </a:lnSpc>
                        <a:tabLst>
                          <a:tab pos="619125" algn="l"/>
                        </a:tabLst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소	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지상</a:t>
                      </a:r>
                      <a:r>
                        <a:rPr dirty="0" sz="900" spc="-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지하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1007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음식점,주점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면적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r" marR="825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89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03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03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03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03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ctr" marL="5080">
                        <a:lnSpc>
                          <a:spcPct val="100000"/>
                        </a:lnSpc>
                        <a:tabLst>
                          <a:tab pos="619125" algn="l"/>
                        </a:tabLst>
                      </a:pPr>
                      <a:r>
                        <a:rPr dirty="0" sz="900" spc="-1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소	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(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지상</a:t>
                      </a:r>
                      <a:r>
                        <a:rPr dirty="0" sz="900" spc="-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/</a:t>
                      </a:r>
                      <a:r>
                        <a:rPr dirty="0" sz="900" spc="-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900" spc="-15">
                          <a:latin typeface="Malgun Gothic"/>
                          <a:cs typeface="Malgun Gothic"/>
                        </a:rPr>
                        <a:t>지하</a:t>
                      </a:r>
                      <a:r>
                        <a:rPr dirty="0" sz="900">
                          <a:latin typeface="Malgun Gothic"/>
                          <a:cs typeface="Malgun Gothic"/>
                        </a:rPr>
                        <a:t>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2104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900" spc="5">
                          <a:latin typeface="Malgun Gothic"/>
                          <a:cs typeface="Malgun Gothic"/>
                        </a:rPr>
                        <a:t>일반공장(난방)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□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dirty="0" sz="900" spc="-10">
                          <a:latin typeface="Malgun Gothic"/>
                          <a:cs typeface="Malgun Gothic"/>
                        </a:rPr>
                        <a:t>월사용량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algn="r" marR="6985">
                        <a:lnSpc>
                          <a:spcPct val="100000"/>
                        </a:lnSpc>
                      </a:pPr>
                      <a:r>
                        <a:rPr dirty="0" sz="900">
                          <a:latin typeface="Malgun Gothic"/>
                          <a:cs typeface="Malgun Gothic"/>
                        </a:rPr>
                        <a:t>㎥</a:t>
                      </a:r>
                      <a:endParaRPr sz="9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889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03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03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033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0033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" name="object 10"/>
          <p:cNvSpPr txBox="1"/>
          <p:nvPr/>
        </p:nvSpPr>
        <p:spPr>
          <a:xfrm>
            <a:off x="1026667" y="9195307"/>
            <a:ext cx="221361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latin typeface="Malgun Gothic"/>
                <a:cs typeface="Malgun Gothic"/>
              </a:rPr>
              <a:t>위와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같이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공제등록을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신청합니다.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33264" y="9391904"/>
            <a:ext cx="16573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Malgun Gothic"/>
                <a:cs typeface="Malgun Gothic"/>
              </a:rPr>
              <a:t>년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516371" y="9391904"/>
            <a:ext cx="16573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Malgun Gothic"/>
                <a:cs typeface="Malgun Gothic"/>
              </a:rPr>
              <a:t>월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001003" y="9391904"/>
            <a:ext cx="16573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Malgun Gothic"/>
                <a:cs typeface="Malgun Gothic"/>
              </a:rPr>
              <a:t>일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3539744" y="9975885"/>
            <a:ext cx="520700" cy="189865"/>
          </a:xfrm>
          <a:prstGeom prst="rect">
            <a:avLst/>
          </a:prstGeom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100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7983" y="1049527"/>
            <a:ext cx="1134745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40" b="1">
                <a:latin typeface="Malgun Gothic"/>
                <a:cs typeface="Malgun Gothic"/>
              </a:rPr>
              <a:t>&lt;별지</a:t>
            </a:r>
            <a:r>
              <a:rPr dirty="0" sz="1000" spc="80" b="1">
                <a:latin typeface="Malgun Gothic"/>
                <a:cs typeface="Malgun Gothic"/>
              </a:rPr>
              <a:t> </a:t>
            </a:r>
            <a:r>
              <a:rPr dirty="0" sz="1000" spc="-10" b="1">
                <a:latin typeface="Malgun Gothic"/>
                <a:cs typeface="Malgun Gothic"/>
              </a:rPr>
              <a:t>제2호</a:t>
            </a:r>
            <a:r>
              <a:rPr dirty="0" sz="1000" spc="95" b="1">
                <a:latin typeface="Malgun Gothic"/>
                <a:cs typeface="Malgun Gothic"/>
              </a:rPr>
              <a:t> </a:t>
            </a:r>
            <a:r>
              <a:rPr dirty="0" sz="1000" spc="-40" b="1">
                <a:latin typeface="Malgun Gothic"/>
                <a:cs typeface="Malgun Gothic"/>
              </a:rPr>
              <a:t>서식&gt;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32977" y="1706537"/>
            <a:ext cx="3090545" cy="335280"/>
          </a:xfrm>
          <a:prstGeom prst="rect">
            <a:avLst/>
          </a:prstGeom>
          <a:ln w="10668">
            <a:solidFill>
              <a:srgbClr val="000000"/>
            </a:solidFill>
          </a:ln>
        </p:spPr>
        <p:txBody>
          <a:bodyPr wrap="square" lIns="0" tIns="37465" rIns="0" bIns="0" rtlCol="0" vert="horz">
            <a:spAutoFit/>
          </a:bodyPr>
          <a:lstStyle/>
          <a:p>
            <a:pPr marL="339090">
              <a:lnSpc>
                <a:spcPct val="100000"/>
              </a:lnSpc>
              <a:spcBef>
                <a:spcPts val="295"/>
              </a:spcBef>
            </a:pPr>
            <a:r>
              <a:rPr dirty="0" sz="1600" spc="-20" b="1">
                <a:latin typeface="Malgun Gothic"/>
                <a:cs typeface="Malgun Gothic"/>
              </a:rPr>
              <a:t>영조물배상</a:t>
            </a:r>
            <a:r>
              <a:rPr dirty="0" sz="1600" spc="190" b="1">
                <a:latin typeface="Malgun Gothic"/>
                <a:cs typeface="Malgun Gothic"/>
              </a:rPr>
              <a:t> </a:t>
            </a:r>
            <a:r>
              <a:rPr dirty="0" sz="1600" spc="-15" b="1">
                <a:latin typeface="Malgun Gothic"/>
                <a:cs typeface="Malgun Gothic"/>
              </a:rPr>
              <a:t>사고</a:t>
            </a:r>
            <a:r>
              <a:rPr dirty="0" sz="1600" spc="195" b="1">
                <a:latin typeface="Malgun Gothic"/>
                <a:cs typeface="Malgun Gothic"/>
              </a:rPr>
              <a:t> </a:t>
            </a:r>
            <a:r>
              <a:rPr dirty="0" sz="1600" spc="-20" b="1">
                <a:latin typeface="Malgun Gothic"/>
                <a:cs typeface="Malgun Gothic"/>
              </a:rPr>
              <a:t>접수양식</a:t>
            </a:r>
            <a:endParaRPr sz="1600">
              <a:latin typeface="Malgun Gothic"/>
              <a:cs typeface="Malgun Gothic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022807" y="2351239"/>
          <a:ext cx="5518150" cy="67151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94435"/>
                <a:gridCol w="1988185"/>
                <a:gridCol w="908050"/>
                <a:gridCol w="1412239"/>
              </a:tblGrid>
              <a:tr h="3196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5"/>
                        </a:spcBef>
                        <a:tabLst>
                          <a:tab pos="490855" algn="l"/>
                          <a:tab pos="9810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회	원	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9375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319697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가</a:t>
                      </a:r>
                      <a:r>
                        <a:rPr dirty="0" sz="1000" spc="5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입</a:t>
                      </a:r>
                      <a:r>
                        <a:rPr dirty="0" sz="1000" spc="5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 spc="5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1000" spc="5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001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계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약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번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호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00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96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  <a:tabLst>
                          <a:tab pos="327660" algn="l"/>
                          <a:tab pos="655320" algn="l"/>
                          <a:tab pos="9810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	고	일	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001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62660">
                        <a:lnSpc>
                          <a:spcPct val="100000"/>
                        </a:lnSpc>
                        <a:spcBef>
                          <a:spcPts val="630"/>
                        </a:spcBef>
                        <a:tabLst>
                          <a:tab pos="1340485" algn="l"/>
                          <a:tab pos="1717039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년	월	일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00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고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00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81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  <a:tabLst>
                          <a:tab pos="327660" algn="l"/>
                          <a:tab pos="655320" algn="l"/>
                          <a:tab pos="9810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	고	장	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0645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3168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tabLst>
                          <a:tab pos="327660" algn="l"/>
                          <a:tab pos="655320" algn="l"/>
                          <a:tab pos="9810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	고	경	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7581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43180" marR="33655">
                        <a:lnSpc>
                          <a:spcPct val="134000"/>
                        </a:lnSpc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자치단체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사고처리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업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당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83185" marR="3107055">
                        <a:lnSpc>
                          <a:spcPct val="133000"/>
                        </a:lnSpc>
                        <a:spcBef>
                          <a:spcPts val="385"/>
                        </a:spcBef>
                        <a:tabLst>
                          <a:tab pos="45974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소속부서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성명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: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	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: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83185">
                        <a:lnSpc>
                          <a:spcPct val="100000"/>
                        </a:lnSpc>
                        <a:spcBef>
                          <a:spcPts val="395"/>
                        </a:spcBef>
                        <a:tabLst>
                          <a:tab pos="45974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팩	스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: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8895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627202">
                <a:tc>
                  <a:txBody>
                    <a:bodyPr/>
                    <a:lstStyle/>
                    <a:p>
                      <a:pPr marL="43180" marR="33655">
                        <a:lnSpc>
                          <a:spcPct val="133000"/>
                        </a:lnSpc>
                        <a:spcBef>
                          <a:spcPts val="680"/>
                        </a:spcBef>
                        <a:tabLst>
                          <a:tab pos="370205" algn="l"/>
                          <a:tab pos="533400" algn="l"/>
                          <a:tab pos="697865" algn="l"/>
                          <a:tab pos="102425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피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		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		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자  인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	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적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		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	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항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636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83185" marR="3608704">
                        <a:lnSpc>
                          <a:spcPct val="133000"/>
                        </a:lnSpc>
                        <a:spcBef>
                          <a:spcPts val="680"/>
                        </a:spcBef>
                        <a:tabLst>
                          <a:tab pos="459740" algn="l"/>
                        </a:tabLst>
                      </a:pPr>
                      <a:r>
                        <a:rPr dirty="0" cap="small" sz="1000">
                          <a:latin typeface="Malgun Gothic"/>
                          <a:cs typeface="Malgun Gothic"/>
                        </a:rPr>
                        <a:t>성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	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명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: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연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: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636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1449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tabLst>
                          <a:tab pos="327660" algn="l"/>
                          <a:tab pos="655320" algn="l"/>
                          <a:tab pos="9810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피	해	사	항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259715" indent="-177165">
                        <a:lnSpc>
                          <a:spcPct val="100000"/>
                        </a:lnSpc>
                        <a:spcBef>
                          <a:spcPts val="50"/>
                        </a:spcBef>
                        <a:buAutoNum type="arabicPeriod"/>
                        <a:tabLst>
                          <a:tab pos="2603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재물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피해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lvl="1" marL="320675" indent="-175895">
                        <a:lnSpc>
                          <a:spcPct val="100000"/>
                        </a:lnSpc>
                        <a:spcBef>
                          <a:spcPts val="395"/>
                        </a:spcBef>
                        <a:buChar char="□"/>
                        <a:tabLst>
                          <a:tab pos="32131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피해목적물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lvl="1">
                        <a:lnSpc>
                          <a:spcPct val="100000"/>
                        </a:lnSpc>
                        <a:buFont typeface="Malgun Gothic"/>
                        <a:buChar char="□"/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lvl="1" marL="320675" indent="-175895">
                        <a:lnSpc>
                          <a:spcPct val="100000"/>
                        </a:lnSpc>
                        <a:spcBef>
                          <a:spcPts val="855"/>
                        </a:spcBef>
                        <a:buChar char="□"/>
                        <a:tabLst>
                          <a:tab pos="32131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피해추산액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lvl="1">
                        <a:lnSpc>
                          <a:spcPct val="100000"/>
                        </a:lnSpc>
                        <a:buFont typeface="Malgun Gothic"/>
                        <a:buChar char="□"/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ct val="100000"/>
                        </a:lnSpc>
                        <a:buFont typeface="Malgun Gothic"/>
                        <a:buChar char="□"/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lvl="1">
                        <a:lnSpc>
                          <a:spcPct val="100000"/>
                        </a:lnSpc>
                        <a:spcBef>
                          <a:spcPts val="35"/>
                        </a:spcBef>
                        <a:buFont typeface="Malgun Gothic"/>
                        <a:buChar char="□"/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59715" indent="-177165">
                        <a:lnSpc>
                          <a:spcPct val="100000"/>
                        </a:lnSpc>
                        <a:buAutoNum type="arabicPeriod"/>
                        <a:tabLst>
                          <a:tab pos="2603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신체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lvl="1" marL="320675" indent="-175895">
                        <a:lnSpc>
                          <a:spcPct val="100000"/>
                        </a:lnSpc>
                        <a:spcBef>
                          <a:spcPts val="395"/>
                        </a:spcBef>
                        <a:buChar char="□"/>
                        <a:tabLst>
                          <a:tab pos="32131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피해자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5800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  <a:tabLst>
                          <a:tab pos="9842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기	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6959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60020" marR="5080" indent="-147955">
              <a:lnSpc>
                <a:spcPct val="133200"/>
              </a:lnSpc>
              <a:spcBef>
                <a:spcPts val="105"/>
              </a:spcBef>
            </a:pPr>
            <a:r>
              <a:rPr dirty="0" sz="1100" spc="-5" b="1">
                <a:latin typeface="Malgun Gothic"/>
                <a:cs typeface="Malgun Gothic"/>
              </a:rPr>
              <a:t>제28조(사기에 의한 </a:t>
            </a:r>
            <a:r>
              <a:rPr dirty="0" sz="1100" b="1">
                <a:latin typeface="Malgun Gothic"/>
                <a:cs typeface="Malgun Gothic"/>
              </a:rPr>
              <a:t>등록) </a:t>
            </a:r>
            <a:r>
              <a:rPr dirty="0" sz="1100" spc="35">
                <a:latin typeface="Malgun Gothic"/>
                <a:cs typeface="Malgun Gothic"/>
              </a:rPr>
              <a:t>회원, </a:t>
            </a:r>
            <a:r>
              <a:rPr dirty="0" sz="1100" spc="-10">
                <a:latin typeface="Malgun Gothic"/>
                <a:cs typeface="Malgun Gothic"/>
              </a:rPr>
              <a:t>피공제자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이들의 대리인의 사기에 의하여 등록이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성립되었음을 </a:t>
            </a:r>
            <a:r>
              <a:rPr dirty="0" sz="1100" spc="-10">
                <a:latin typeface="Malgun Gothic"/>
                <a:cs typeface="Malgun Gothic"/>
              </a:rPr>
              <a:t>공제회가 증명하는 경우에는 등록일부터 </a:t>
            </a:r>
            <a:r>
              <a:rPr dirty="0" sz="1100" spc="-5">
                <a:latin typeface="Malgun Gothic"/>
                <a:cs typeface="Malgun Gothic"/>
              </a:rPr>
              <a:t>5년이내(사기사실을 </a:t>
            </a:r>
            <a:r>
              <a:rPr dirty="0" sz="1100">
                <a:latin typeface="Malgun Gothic"/>
                <a:cs typeface="Malgun Gothic"/>
              </a:rPr>
              <a:t>안 </a:t>
            </a:r>
            <a:r>
              <a:rPr dirty="0" sz="1100" spc="-10">
                <a:latin typeface="Malgun Gothic"/>
                <a:cs typeface="Malgun Gothic"/>
              </a:rPr>
              <a:t>날부터 </a:t>
            </a:r>
            <a:r>
              <a:rPr dirty="0" sz="1100" spc="25">
                <a:latin typeface="Malgun Gothic"/>
                <a:cs typeface="Malgun Gothic"/>
              </a:rPr>
              <a:t>1 </a:t>
            </a:r>
            <a:r>
              <a:rPr dirty="0" sz="1100" spc="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개월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이내)에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취소할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7983" y="2244343"/>
            <a:ext cx="5786120" cy="73780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  <a:tabLst>
                <a:tab pos="664210" algn="l"/>
              </a:tabLst>
            </a:pPr>
            <a:r>
              <a:rPr dirty="0" sz="1300" spc="-15" b="1">
                <a:latin typeface="Malgun Gothic"/>
                <a:cs typeface="Malgun Gothic"/>
              </a:rPr>
              <a:t>제5관	</a:t>
            </a:r>
            <a:r>
              <a:rPr dirty="0" sz="1300" spc="-10" b="1">
                <a:latin typeface="Malgun Gothic"/>
                <a:cs typeface="Malgun Gothic"/>
              </a:rPr>
              <a:t>등록의</a:t>
            </a:r>
            <a:r>
              <a:rPr dirty="0" sz="1300" spc="150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해지</a:t>
            </a:r>
            <a:r>
              <a:rPr dirty="0" sz="1300" spc="150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및</a:t>
            </a:r>
            <a:r>
              <a:rPr dirty="0" sz="1300" spc="16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공제회비의</a:t>
            </a:r>
            <a:r>
              <a:rPr dirty="0" sz="1300" spc="16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환급</a:t>
            </a:r>
            <a:r>
              <a:rPr dirty="0" sz="1300" spc="160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등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spc="-5" b="1">
                <a:latin typeface="Malgun Gothic"/>
                <a:cs typeface="Malgun Gothic"/>
              </a:rPr>
              <a:t>제29조(등록의 </a:t>
            </a:r>
            <a:r>
              <a:rPr dirty="0" sz="1100" b="1">
                <a:latin typeface="Malgun Gothic"/>
                <a:cs typeface="Malgun Gothic"/>
              </a:rPr>
              <a:t>해지) </a:t>
            </a:r>
            <a:r>
              <a:rPr dirty="0" sz="1100" spc="-10">
                <a:latin typeface="Malgun Gothic"/>
                <a:cs typeface="Malgun Gothic"/>
              </a:rPr>
              <a:t>①회원은 손해가 발생하기 전에는 언제든지 등록을 해지할 </a:t>
            </a:r>
            <a:r>
              <a:rPr dirty="0" sz="1100">
                <a:latin typeface="Malgun Gothic"/>
                <a:cs typeface="Malgun Gothic"/>
              </a:rPr>
              <a:t>수 </a:t>
            </a:r>
            <a:r>
              <a:rPr dirty="0" sz="1100" spc="-5">
                <a:latin typeface="Malgun Gothic"/>
                <a:cs typeface="Malgun Gothic"/>
              </a:rPr>
              <a:t>있습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니다.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다만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타인을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타인의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동의를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얻거나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공제등록증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해지할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 algn="just" marL="82550" marR="5080">
              <a:lnSpc>
                <a:spcPct val="132700"/>
              </a:lnSpc>
              <a:spcBef>
                <a:spcPts val="10"/>
              </a:spcBef>
            </a:pPr>
            <a:r>
              <a:rPr dirty="0" sz="1100" spc="-10">
                <a:latin typeface="Malgun Gothic"/>
                <a:cs typeface="Malgun Gothic"/>
              </a:rPr>
              <a:t>②공제회는 회원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피공제자의 고의로 손해가 발생한 </a:t>
            </a:r>
            <a:r>
              <a:rPr dirty="0" sz="1100" spc="-5">
                <a:latin typeface="Malgun Gothic"/>
                <a:cs typeface="Malgun Gothic"/>
              </a:rPr>
              <a:t>경우 </a:t>
            </a:r>
            <a:r>
              <a:rPr dirty="0" sz="1100" spc="-15">
                <a:latin typeface="Malgun Gothic"/>
                <a:cs typeface="Malgun Gothic"/>
              </a:rPr>
              <a:t>영조물배상공제 </a:t>
            </a:r>
            <a:r>
              <a:rPr dirty="0" sz="1100" spc="-10">
                <a:latin typeface="Malgun Gothic"/>
                <a:cs typeface="Malgun Gothic"/>
              </a:rPr>
              <a:t>등록을 </a:t>
            </a:r>
            <a:r>
              <a:rPr dirty="0" sz="1100">
                <a:latin typeface="Malgun Gothic"/>
                <a:cs typeface="Malgun Gothic"/>
              </a:rPr>
              <a:t>해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600"/>
              </a:lnSpc>
            </a:pPr>
            <a:r>
              <a:rPr dirty="0" sz="1100" spc="-10">
                <a:latin typeface="Malgun Gothic"/>
                <a:cs typeface="Malgun Gothic"/>
              </a:rPr>
              <a:t>③공제회는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같은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사실이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있을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발생여부에 관계없이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사실을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안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날부터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1개월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해지할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 algn="just" marL="281940" marR="5080" indent="-20129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2575" algn="l"/>
              </a:tabLst>
            </a:pPr>
            <a:r>
              <a:rPr dirty="0" sz="1100" spc="35">
                <a:latin typeface="Malgun Gothic"/>
                <a:cs typeface="Malgun Gothic"/>
              </a:rPr>
              <a:t>회원, </a:t>
            </a:r>
            <a:r>
              <a:rPr dirty="0" sz="1100" spc="-10">
                <a:latin typeface="Malgun Gothic"/>
                <a:cs typeface="Malgun Gothic"/>
              </a:rPr>
              <a:t>피공제자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이들의 대리인이 </a:t>
            </a:r>
            <a:r>
              <a:rPr dirty="0" sz="1100" spc="5">
                <a:latin typeface="Malgun Gothic"/>
                <a:cs typeface="Malgun Gothic"/>
              </a:rPr>
              <a:t>제25조(등록 </a:t>
            </a:r>
            <a:r>
              <a:rPr dirty="0" sz="1100">
                <a:latin typeface="Malgun Gothic"/>
                <a:cs typeface="Malgun Gothic"/>
              </a:rPr>
              <a:t>전 </a:t>
            </a:r>
            <a:r>
              <a:rPr dirty="0" sz="1100" spc="-5">
                <a:latin typeface="Malgun Gothic"/>
                <a:cs typeface="Malgun Gothic"/>
              </a:rPr>
              <a:t>알릴 </a:t>
            </a:r>
            <a:r>
              <a:rPr dirty="0" sz="1100" spc="5">
                <a:latin typeface="Malgun Gothic"/>
                <a:cs typeface="Malgun Gothic"/>
              </a:rPr>
              <a:t>의무)에도 </a:t>
            </a:r>
            <a:r>
              <a:rPr dirty="0" sz="1100" spc="-10">
                <a:latin typeface="Malgun Gothic"/>
                <a:cs typeface="Malgun Gothic"/>
              </a:rPr>
              <a:t>불구하고 </a:t>
            </a:r>
            <a:r>
              <a:rPr dirty="0" sz="1100" spc="-5">
                <a:latin typeface="Malgun Gothic"/>
                <a:cs typeface="Malgun Gothic"/>
              </a:rPr>
              <a:t>고의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중대한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과실로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중요한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사실과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다르게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알린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endParaRPr sz="1100">
              <a:latin typeface="Malgun Gothic"/>
              <a:cs typeface="Malgun Gothic"/>
            </a:endParaRPr>
          </a:p>
          <a:p>
            <a:pPr algn="just" marL="291465" marR="5080" indent="-210820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292100" algn="l"/>
              </a:tabLst>
            </a:pPr>
            <a:r>
              <a:rPr dirty="0" sz="1100" spc="-10">
                <a:latin typeface="Malgun Gothic"/>
                <a:cs typeface="Malgun Gothic"/>
              </a:rPr>
              <a:t>뚜렷한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위험의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변경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증가와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관련된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제26조(등록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알릴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의무)에서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정한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등록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알릴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의무를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회원,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대리인이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이행하지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아니하였을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ts val="1760"/>
              </a:lnSpc>
              <a:spcBef>
                <a:spcPts val="10"/>
              </a:spcBef>
            </a:pPr>
            <a:r>
              <a:rPr dirty="0" sz="1100" spc="-5">
                <a:latin typeface="Malgun Gothic"/>
                <a:cs typeface="Malgun Gothic"/>
              </a:rPr>
              <a:t>④제3항제1호의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경우에도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하나에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해당하는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등록을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해지할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없습니다.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30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공제회가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등록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당시에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사실을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알았거나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과실로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알지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못하였을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endParaRPr sz="1100">
              <a:latin typeface="Malgun Gothic"/>
              <a:cs typeface="Malgun Gothic"/>
            </a:endParaRPr>
          </a:p>
          <a:p>
            <a:pPr marL="289560" marR="5080" indent="-208915">
              <a:lnSpc>
                <a:spcPct val="133600"/>
              </a:lnSpc>
              <a:buAutoNum type="arabicPeriod"/>
              <a:tabLst>
                <a:tab pos="290195" algn="l"/>
              </a:tabLst>
            </a:pPr>
            <a:r>
              <a:rPr dirty="0" sz="1100" spc="-35">
                <a:latin typeface="Malgun Gothic"/>
                <a:cs typeface="Malgun Gothic"/>
              </a:rPr>
              <a:t>공제회가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사실을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안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날부터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1개월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이상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지났거나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또는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공제회비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등을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받은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때부터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지급사유가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2년이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지났을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등록일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부터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3년이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지났을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200"/>
              </a:lnSpc>
              <a:spcBef>
                <a:spcPts val="10"/>
              </a:spcBef>
            </a:pPr>
            <a:r>
              <a:rPr dirty="0" sz="1100" spc="-5">
                <a:latin typeface="Malgun Gothic"/>
                <a:cs typeface="Malgun Gothic"/>
              </a:rPr>
              <a:t>⑤제3항에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해지는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후에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이루어진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보험사는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손해를 보상하여 드리지 </a:t>
            </a:r>
            <a:r>
              <a:rPr dirty="0" sz="1100" spc="10">
                <a:latin typeface="Malgun Gothic"/>
                <a:cs typeface="Malgun Gothic"/>
              </a:rPr>
              <a:t>않습니다. </a:t>
            </a:r>
            <a:r>
              <a:rPr dirty="0" sz="1100" spc="30">
                <a:latin typeface="Malgun Gothic"/>
                <a:cs typeface="Malgun Gothic"/>
              </a:rPr>
              <a:t>다만, </a:t>
            </a:r>
            <a:r>
              <a:rPr dirty="0" sz="1100" spc="-10">
                <a:latin typeface="Malgun Gothic"/>
                <a:cs typeface="Malgun Gothic"/>
              </a:rPr>
              <a:t>손해가 </a:t>
            </a:r>
            <a:r>
              <a:rPr dirty="0" sz="1100" spc="-5">
                <a:latin typeface="Malgun Gothic"/>
                <a:cs typeface="Malgun Gothic"/>
              </a:rPr>
              <a:t>제3항제1호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5">
                <a:latin typeface="Malgun Gothic"/>
                <a:cs typeface="Malgun Gothic"/>
              </a:rPr>
              <a:t>제2호의 </a:t>
            </a:r>
            <a:r>
              <a:rPr dirty="0" sz="1100" spc="-10">
                <a:latin typeface="Malgun Gothic"/>
                <a:cs typeface="Malgun Gothic"/>
              </a:rPr>
              <a:t>사실로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것이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아님을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증명한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600"/>
              </a:lnSpc>
            </a:pPr>
            <a:r>
              <a:rPr dirty="0" sz="1100" spc="-10">
                <a:latin typeface="Malgun Gothic"/>
                <a:cs typeface="Malgun Gothic"/>
              </a:rPr>
              <a:t>⑥공제회는 </a:t>
            </a:r>
            <a:r>
              <a:rPr dirty="0" sz="1100" spc="-5">
                <a:latin typeface="Malgun Gothic"/>
                <a:cs typeface="Malgun Gothic"/>
              </a:rPr>
              <a:t>다른 </a:t>
            </a:r>
            <a:r>
              <a:rPr dirty="0" sz="1100" spc="-15">
                <a:latin typeface="Malgun Gothic"/>
                <a:cs typeface="Malgun Gothic"/>
              </a:rPr>
              <a:t>보험가입내역에 </a:t>
            </a:r>
            <a:r>
              <a:rPr dirty="0" sz="1100" spc="-5">
                <a:latin typeface="Malgun Gothic"/>
                <a:cs typeface="Malgun Gothic"/>
              </a:rPr>
              <a:t>대한 등록 </a:t>
            </a:r>
            <a:r>
              <a:rPr dirty="0" sz="1100" spc="50">
                <a:latin typeface="Malgun Gothic"/>
                <a:cs typeface="Malgun Gothic"/>
              </a:rPr>
              <a:t>전·후 </a:t>
            </a:r>
            <a:r>
              <a:rPr dirty="0" sz="1100" spc="-5">
                <a:latin typeface="Malgun Gothic"/>
                <a:cs typeface="Malgun Gothic"/>
              </a:rPr>
              <a:t>알릴 의무 </a:t>
            </a:r>
            <a:r>
              <a:rPr dirty="0" sz="1100" spc="-10">
                <a:latin typeface="Malgun Gothic"/>
                <a:cs typeface="Malgun Gothic"/>
              </a:rPr>
              <a:t>위반을 이유로 공제등록을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해지하거나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거절하지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80645" marR="91440" indent="-68580">
              <a:lnSpc>
                <a:spcPct val="1336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제30조(중대사유로</a:t>
            </a:r>
            <a:r>
              <a:rPr dirty="0" sz="1100" spc="14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인한</a:t>
            </a:r>
            <a:r>
              <a:rPr dirty="0" sz="1100" spc="14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해지)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①공제회는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같은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사실이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사실을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안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날부터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1개월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해지할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6860" algn="l"/>
              </a:tabLst>
            </a:pP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고의로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지급사유를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발생시킨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 algn="just" marL="279400" marR="5080" indent="-198120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79400" algn="l"/>
              </a:tabLst>
            </a:pPr>
            <a:r>
              <a:rPr dirty="0" sz="1100" spc="-5">
                <a:latin typeface="Malgun Gothic"/>
                <a:cs typeface="Malgun Gothic"/>
              </a:rPr>
              <a:t>회원 </a:t>
            </a:r>
            <a:r>
              <a:rPr dirty="0" sz="1100" spc="-10">
                <a:latin typeface="Malgun Gothic"/>
                <a:cs typeface="Malgun Gothic"/>
              </a:rPr>
              <a:t>또는 피공제자가 공제금 청구에 관한 서류에 고의로 사실과 </a:t>
            </a:r>
            <a:r>
              <a:rPr dirty="0" sz="1100" spc="-5">
                <a:latin typeface="Malgun Gothic"/>
                <a:cs typeface="Malgun Gothic"/>
              </a:rPr>
              <a:t>다른 것을 </a:t>
            </a:r>
            <a:r>
              <a:rPr dirty="0" sz="1100" spc="-10">
                <a:latin typeface="Malgun Gothic"/>
                <a:cs typeface="Malgun Gothic"/>
              </a:rPr>
              <a:t>기재하였 </a:t>
            </a:r>
            <a:r>
              <a:rPr dirty="0" sz="1100" spc="-5">
                <a:latin typeface="Malgun Gothic"/>
                <a:cs typeface="Malgun Gothic"/>
              </a:rPr>
              <a:t> 거나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서류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증거를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위조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변조한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경우.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다만,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지급사유가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영향을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미치지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80645" marR="6350">
              <a:lnSpc>
                <a:spcPct val="133600"/>
              </a:lnSpc>
            </a:pPr>
            <a:r>
              <a:rPr dirty="0" sz="1100" spc="-30">
                <a:latin typeface="Malgun Gothic"/>
                <a:cs typeface="Malgun Gothic"/>
              </a:rPr>
              <a:t>②공제회가 </a:t>
            </a:r>
            <a:r>
              <a:rPr dirty="0" sz="1100" spc="-25">
                <a:latin typeface="Malgun Gothic"/>
                <a:cs typeface="Malgun Gothic"/>
              </a:rPr>
              <a:t>제1항에 따라 </a:t>
            </a:r>
            <a:r>
              <a:rPr dirty="0" sz="1100" spc="-40">
                <a:latin typeface="Malgun Gothic"/>
                <a:cs typeface="Malgun Gothic"/>
              </a:rPr>
              <a:t>공제등록을 </a:t>
            </a:r>
            <a:r>
              <a:rPr dirty="0" sz="1100" spc="-30">
                <a:latin typeface="Malgun Gothic"/>
                <a:cs typeface="Malgun Gothic"/>
              </a:rPr>
              <a:t>해지한 </a:t>
            </a:r>
            <a:r>
              <a:rPr dirty="0" sz="1100" spc="-25">
                <a:latin typeface="Malgun Gothic"/>
                <a:cs typeface="Malgun Gothic"/>
              </a:rPr>
              <a:t>경우 </a:t>
            </a:r>
            <a:r>
              <a:rPr dirty="0" sz="1100" spc="-35">
                <a:latin typeface="Malgun Gothic"/>
                <a:cs typeface="Malgun Gothic"/>
              </a:rPr>
              <a:t>공제회는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30">
                <a:latin typeface="Malgun Gothic"/>
                <a:cs typeface="Malgun Gothic"/>
              </a:rPr>
              <a:t>취지를 등록한 </a:t>
            </a:r>
            <a:r>
              <a:rPr dirty="0" sz="1100" spc="-35">
                <a:latin typeface="Malgun Gothic"/>
                <a:cs typeface="Malgun Gothic"/>
              </a:rPr>
              <a:t>회원에게 </a:t>
            </a:r>
            <a:r>
              <a:rPr dirty="0" sz="1100">
                <a:latin typeface="Malgun Gothic"/>
                <a:cs typeface="Malgun Gothic"/>
              </a:rPr>
              <a:t>통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지하고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제31조(공제회비의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환급)에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공제회비를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회원에게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지급합니다.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216254"/>
            <a:ext cx="5786120" cy="79686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80645" marR="48895" indent="-68580">
              <a:lnSpc>
                <a:spcPct val="132700"/>
              </a:lnSpc>
              <a:spcBef>
                <a:spcPts val="100"/>
              </a:spcBef>
            </a:pPr>
            <a:r>
              <a:rPr dirty="0" sz="1100" b="1">
                <a:latin typeface="Malgun Gothic"/>
                <a:cs typeface="Malgun Gothic"/>
              </a:rPr>
              <a:t>제31조(공제회비의</a:t>
            </a:r>
            <a:r>
              <a:rPr dirty="0" sz="1100" spc="14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환급)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①본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무효,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효력상실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해지된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같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공제회비를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돌려드립니다.</a:t>
            </a:r>
            <a:endParaRPr sz="1100">
              <a:latin typeface="Malgun Gothic"/>
              <a:cs typeface="Malgun Gothic"/>
            </a:endParaRPr>
          </a:p>
          <a:p>
            <a:pPr algn="just" marL="280670" marR="5080" indent="-200025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81305" algn="l"/>
              </a:tabLst>
            </a:pP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책임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없는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사유에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무효의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납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입한 </a:t>
            </a:r>
            <a:r>
              <a:rPr dirty="0" sz="1100" spc="-10">
                <a:latin typeface="Malgun Gothic"/>
                <a:cs typeface="Malgun Gothic"/>
              </a:rPr>
              <a:t>공제회비의 </a:t>
            </a:r>
            <a:r>
              <a:rPr dirty="0" sz="1100" spc="30">
                <a:latin typeface="Malgun Gothic"/>
                <a:cs typeface="Malgun Gothic"/>
              </a:rPr>
              <a:t>전액, </a:t>
            </a:r>
            <a:r>
              <a:rPr dirty="0" sz="1100" spc="-10">
                <a:latin typeface="Malgun Gothic"/>
                <a:cs typeface="Malgun Gothic"/>
              </a:rPr>
              <a:t>효력상실 또는 해지의 경우에는 경과하지 </a:t>
            </a:r>
            <a:r>
              <a:rPr dirty="0" sz="1100" spc="-5">
                <a:latin typeface="Malgun Gothic"/>
                <a:cs typeface="Malgun Gothic"/>
              </a:rPr>
              <a:t>않은 </a:t>
            </a:r>
            <a:r>
              <a:rPr dirty="0" sz="1100" spc="-10">
                <a:latin typeface="Malgun Gothic"/>
                <a:cs typeface="Malgun Gothic"/>
              </a:rPr>
              <a:t>기간에 대하여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일단위로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계산한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공제회비</a:t>
            </a:r>
            <a:endParaRPr sz="1100">
              <a:latin typeface="Malgun Gothic"/>
              <a:cs typeface="Malgun Gothic"/>
            </a:endParaRPr>
          </a:p>
          <a:p>
            <a:pPr algn="just" marL="291465" marR="5080" indent="-210820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92100" algn="l"/>
              </a:tabLst>
            </a:pPr>
            <a:r>
              <a:rPr dirty="0" sz="1100" spc="-5">
                <a:latin typeface="Malgun Gothic"/>
                <a:cs typeface="Malgun Gothic"/>
              </a:rPr>
              <a:t>회원 </a:t>
            </a:r>
            <a:r>
              <a:rPr dirty="0" sz="1100" spc="-10">
                <a:latin typeface="Malgun Gothic"/>
                <a:cs typeface="Malgun Gothic"/>
              </a:rPr>
              <a:t>또는 피공제자의 </a:t>
            </a:r>
            <a:r>
              <a:rPr dirty="0" sz="1100" spc="-5">
                <a:latin typeface="Malgun Gothic"/>
                <a:cs typeface="Malgun Gothic"/>
              </a:rPr>
              <a:t>책임 </a:t>
            </a:r>
            <a:r>
              <a:rPr dirty="0" sz="1100" spc="-10">
                <a:latin typeface="Malgun Gothic"/>
                <a:cs typeface="Malgun Gothic"/>
              </a:rPr>
              <a:t>있는 사유에 의하는 </a:t>
            </a:r>
            <a:r>
              <a:rPr dirty="0" sz="1100" spc="-5">
                <a:latin typeface="Malgun Gothic"/>
                <a:cs typeface="Malgun Gothic"/>
              </a:rPr>
              <a:t>경우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5">
                <a:latin typeface="Malgun Gothic"/>
                <a:cs typeface="Malgun Gothic"/>
              </a:rPr>
              <a:t>이미 </a:t>
            </a:r>
            <a:r>
              <a:rPr dirty="0" sz="1100" spc="-10">
                <a:latin typeface="Malgun Gothic"/>
                <a:cs typeface="Malgun Gothic"/>
              </a:rPr>
              <a:t>경과한 기간에 대하여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일단위로 계산한 공제회비를 </a:t>
            </a:r>
            <a:r>
              <a:rPr dirty="0" sz="1100">
                <a:latin typeface="Malgun Gothic"/>
                <a:cs typeface="Malgun Gothic"/>
              </a:rPr>
              <a:t>뺀 </a:t>
            </a:r>
            <a:r>
              <a:rPr dirty="0" sz="1100" spc="30">
                <a:latin typeface="Malgun Gothic"/>
                <a:cs typeface="Malgun Gothic"/>
              </a:rPr>
              <a:t>잔액. </a:t>
            </a:r>
            <a:r>
              <a:rPr dirty="0" sz="1100" spc="35">
                <a:latin typeface="Malgun Gothic"/>
                <a:cs typeface="Malgun Gothic"/>
              </a:rPr>
              <a:t>다만, </a:t>
            </a:r>
            <a:r>
              <a:rPr dirty="0" sz="1100" spc="20">
                <a:latin typeface="Malgun Gothic"/>
                <a:cs typeface="Malgun Gothic"/>
              </a:rPr>
              <a:t>계약자, </a:t>
            </a:r>
            <a:r>
              <a:rPr dirty="0" sz="1100" spc="-10">
                <a:latin typeface="Malgun Gothic"/>
                <a:cs typeface="Malgun Gothic"/>
              </a:rPr>
              <a:t>피공제자의 </a:t>
            </a:r>
            <a:r>
              <a:rPr dirty="0" sz="1100" spc="-5">
                <a:latin typeface="Malgun Gothic"/>
                <a:cs typeface="Malgun Gothic"/>
              </a:rPr>
              <a:t>고의 또는 </a:t>
            </a:r>
            <a:r>
              <a:rPr dirty="0" sz="1100" spc="-10">
                <a:latin typeface="Malgun Gothic"/>
                <a:cs typeface="Malgun Gothic"/>
              </a:rPr>
              <a:t>중대한 </a:t>
            </a:r>
            <a:r>
              <a:rPr dirty="0" sz="1100">
                <a:latin typeface="Malgun Gothic"/>
                <a:cs typeface="Malgun Gothic"/>
              </a:rPr>
              <a:t>과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실로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무효가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공제회비를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돌려드리지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80645">
              <a:lnSpc>
                <a:spcPct val="100000"/>
              </a:lnSpc>
              <a:spcBef>
                <a:spcPts val="445"/>
              </a:spcBef>
            </a:pPr>
            <a:r>
              <a:rPr dirty="0" sz="1100" spc="-20">
                <a:latin typeface="Malgun Gothic"/>
                <a:cs typeface="Malgun Gothic"/>
              </a:rPr>
              <a:t>②제1항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제2호에서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‘회원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또는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피공제자의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책임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있는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사유’라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함은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다음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각호를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임의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해지하는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 algn="just" marL="277495" marR="5080" indent="-196850">
              <a:lnSpc>
                <a:spcPts val="1760"/>
              </a:lnSpc>
              <a:spcBef>
                <a:spcPts val="120"/>
              </a:spcBef>
              <a:buAutoNum type="arabicPeriod"/>
              <a:tabLst>
                <a:tab pos="278130" algn="l"/>
              </a:tabLst>
            </a:pPr>
            <a:r>
              <a:rPr dirty="0" sz="1100" spc="-10">
                <a:latin typeface="Malgun Gothic"/>
                <a:cs typeface="Malgun Gothic"/>
              </a:rPr>
              <a:t>공제회가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제28조(사기에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등록),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제29조(등록의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해지)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제30조(중대사유로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해지)에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취소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해지하는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00">
              <a:latin typeface="Malgun Gothic"/>
              <a:cs typeface="Malgun Gothic"/>
            </a:endParaRPr>
          </a:p>
          <a:p>
            <a:pPr algn="ctr">
              <a:lnSpc>
                <a:spcPct val="100000"/>
              </a:lnSpc>
              <a:tabLst>
                <a:tab pos="664210" algn="l"/>
              </a:tabLst>
            </a:pPr>
            <a:r>
              <a:rPr dirty="0" sz="1300" spc="-15" b="1">
                <a:latin typeface="Malgun Gothic"/>
                <a:cs typeface="Malgun Gothic"/>
              </a:rPr>
              <a:t>제6관	</a:t>
            </a:r>
            <a:r>
              <a:rPr dirty="0" sz="1300" spc="-10" b="1">
                <a:latin typeface="Malgun Gothic"/>
                <a:cs typeface="Malgun Gothic"/>
              </a:rPr>
              <a:t>분쟁의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조정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등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b="1">
                <a:latin typeface="Malgun Gothic"/>
                <a:cs typeface="Malgun Gothic"/>
              </a:rPr>
              <a:t>제32조(관할법원)</a:t>
            </a:r>
            <a:r>
              <a:rPr dirty="0" sz="1100" spc="22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본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공제등록에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소송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민사조정은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주소지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를 </a:t>
            </a:r>
            <a:r>
              <a:rPr dirty="0" sz="1100" spc="-10">
                <a:latin typeface="Malgun Gothic"/>
                <a:cs typeface="Malgun Gothic"/>
              </a:rPr>
              <a:t>관할하는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법원으로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 </a:t>
            </a:r>
            <a:r>
              <a:rPr dirty="0" sz="1100" spc="35">
                <a:latin typeface="Malgun Gothic"/>
                <a:cs typeface="Malgun Gothic"/>
              </a:rPr>
              <a:t>다만, </a:t>
            </a:r>
            <a:r>
              <a:rPr dirty="0" sz="1100" spc="-10">
                <a:latin typeface="Malgun Gothic"/>
                <a:cs typeface="Malgun Gothic"/>
              </a:rPr>
              <a:t>공제회와</a:t>
            </a:r>
            <a:r>
              <a:rPr dirty="0" sz="1100" spc="-5">
                <a:latin typeface="Malgun Gothic"/>
                <a:cs typeface="Malgun Gothic"/>
              </a:rPr>
              <a:t> 회원 또는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합의하여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관할법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달리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제33조(소멸시효)</a:t>
            </a:r>
            <a:r>
              <a:rPr dirty="0" sz="1100" spc="200" b="1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공제금청구권,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환급금,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반환청구권은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3년간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행사하지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않으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소멸시효가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완성됩니다.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3600"/>
              </a:lnSpc>
            </a:pPr>
            <a:r>
              <a:rPr dirty="0" sz="1100" spc="-5" b="1">
                <a:latin typeface="Malgun Gothic"/>
                <a:cs typeface="Malgun Gothic"/>
              </a:rPr>
              <a:t>제34조(약관의</a:t>
            </a:r>
            <a:r>
              <a:rPr dirty="0" sz="1100" spc="170" b="1">
                <a:latin typeface="Malgun Gothic"/>
                <a:cs typeface="Malgun Gothic"/>
              </a:rPr>
              <a:t> </a:t>
            </a:r>
            <a:r>
              <a:rPr dirty="0" sz="1100" spc="5" b="1">
                <a:latin typeface="Malgun Gothic"/>
                <a:cs typeface="Malgun Gothic"/>
              </a:rPr>
              <a:t>해석)</a:t>
            </a:r>
            <a:r>
              <a:rPr dirty="0" sz="1100" spc="170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①공제회는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신의성실의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원칙에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공정하게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약관을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해석하여야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다르게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해석하지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  <a:spcBef>
                <a:spcPts val="445"/>
              </a:spcBef>
            </a:pPr>
            <a:r>
              <a:rPr dirty="0" sz="1100" spc="-10">
                <a:latin typeface="Malgun Gothic"/>
                <a:cs typeface="Malgun Gothic"/>
              </a:rPr>
              <a:t>②공제회는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약관의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뜻이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명백하지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회원에게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유리하게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해석합니다.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ts val="1760"/>
              </a:lnSpc>
              <a:spcBef>
                <a:spcPts val="125"/>
              </a:spcBef>
            </a:pPr>
            <a:r>
              <a:rPr dirty="0" sz="1100" spc="-10">
                <a:latin typeface="Malgun Gothic"/>
                <a:cs typeface="Malgun Gothic"/>
              </a:rPr>
              <a:t>③공제회는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회원이나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피공제자에게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불리하거나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부담을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주는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내용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확대하여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해석하지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850">
              <a:latin typeface="Malgun Gothic"/>
              <a:cs typeface="Malgun Gothic"/>
            </a:endParaRPr>
          </a:p>
          <a:p>
            <a:pPr algn="just" marL="160020" marR="5080" indent="-147955">
              <a:lnSpc>
                <a:spcPct val="133500"/>
              </a:lnSpc>
            </a:pPr>
            <a:r>
              <a:rPr dirty="0" sz="1100" spc="-10" b="1">
                <a:latin typeface="Malgun Gothic"/>
                <a:cs typeface="Malgun Gothic"/>
              </a:rPr>
              <a:t>제35조(개인정보보호)</a:t>
            </a:r>
            <a:r>
              <a:rPr dirty="0" sz="1100" spc="-5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①공제회는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공제등록과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관련된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개인정보를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공제의</a:t>
            </a:r>
            <a:r>
              <a:rPr dirty="0" sz="1100" spc="37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등록, </a:t>
            </a:r>
            <a:r>
              <a:rPr dirty="0" sz="1100">
                <a:latin typeface="Malgun Gothic"/>
                <a:cs typeface="Malgun Gothic"/>
              </a:rPr>
              <a:t>유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지,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등을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459">
                <a:latin typeface="Malgun Gothic"/>
                <a:cs typeface="Malgun Gothic"/>
              </a:rPr>
              <a:t>「</a:t>
            </a:r>
            <a:r>
              <a:rPr dirty="0" sz="1100" spc="-10">
                <a:latin typeface="Malgun Gothic"/>
                <a:cs typeface="Malgun Gothic"/>
              </a:rPr>
              <a:t>개인정보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보호법</a:t>
            </a:r>
            <a:r>
              <a:rPr dirty="0" sz="1100" spc="459">
                <a:latin typeface="Malgun Gothic"/>
                <a:cs typeface="Malgun Gothic"/>
              </a:rPr>
              <a:t>」</a:t>
            </a:r>
            <a:r>
              <a:rPr dirty="0" sz="1100" spc="125">
                <a:latin typeface="Malgun Gothic"/>
                <a:cs typeface="Malgun Gothic"/>
              </a:rPr>
              <a:t>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459">
                <a:latin typeface="Malgun Gothic"/>
                <a:cs typeface="Malgun Gothic"/>
              </a:rPr>
              <a:t>「</a:t>
            </a:r>
            <a:r>
              <a:rPr dirty="0" sz="1100" spc="-15">
                <a:latin typeface="Malgun Gothic"/>
                <a:cs typeface="Malgun Gothic"/>
              </a:rPr>
              <a:t>신용정보의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이용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보호에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법률</a:t>
            </a:r>
            <a:r>
              <a:rPr dirty="0" sz="1100" spc="459">
                <a:latin typeface="Malgun Gothic"/>
                <a:cs typeface="Malgun Gothic"/>
              </a:rPr>
              <a:t>」</a:t>
            </a:r>
            <a:r>
              <a:rPr dirty="0" sz="1100">
                <a:latin typeface="Malgun Gothic"/>
                <a:cs typeface="Malgun Gothic"/>
              </a:rPr>
              <a:t>등 </a:t>
            </a:r>
            <a:r>
              <a:rPr dirty="0" sz="1100" spc="-5">
                <a:latin typeface="Malgun Gothic"/>
                <a:cs typeface="Malgun Gothic"/>
              </a:rPr>
              <a:t>관계 </a:t>
            </a:r>
            <a:r>
              <a:rPr dirty="0" sz="1100" spc="-10">
                <a:latin typeface="Malgun Gothic"/>
                <a:cs typeface="Malgun Gothic"/>
              </a:rPr>
              <a:t>법령에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정한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경우를 제외하고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3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동의없이 </a:t>
            </a:r>
            <a:r>
              <a:rPr dirty="0" sz="1100" spc="30">
                <a:latin typeface="Malgun Gothic"/>
                <a:cs typeface="Malgun Gothic"/>
              </a:rPr>
              <a:t>수집,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용, </a:t>
            </a:r>
            <a:r>
              <a:rPr dirty="0" sz="1100" spc="-5">
                <a:latin typeface="Malgun Gothic"/>
                <a:cs typeface="Malgun Gothic"/>
              </a:rPr>
              <a:t>조회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제공하지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 </a:t>
            </a:r>
            <a:r>
              <a:rPr dirty="0" sz="1100" spc="30">
                <a:latin typeface="Malgun Gothic"/>
                <a:cs typeface="Malgun Gothic"/>
              </a:rPr>
              <a:t>다만,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공제의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등록, 유지, </a:t>
            </a:r>
            <a:r>
              <a:rPr dirty="0" sz="1100" spc="-10">
                <a:latin typeface="Malgun Gothic"/>
                <a:cs typeface="Malgun Gothic"/>
              </a:rPr>
              <a:t>공제금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지급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등을 위하여 </a:t>
            </a:r>
            <a:r>
              <a:rPr dirty="0" sz="1100" spc="-5">
                <a:latin typeface="Malgun Gothic"/>
                <a:cs typeface="Malgun Gothic"/>
              </a:rPr>
              <a:t>위의 </a:t>
            </a:r>
            <a:r>
              <a:rPr dirty="0" sz="1100" spc="-10">
                <a:latin typeface="Malgun Gothic"/>
                <a:cs typeface="Malgun Gothic"/>
              </a:rPr>
              <a:t>관계 법령에 </a:t>
            </a:r>
            <a:r>
              <a:rPr dirty="0" sz="1100" spc="-5">
                <a:latin typeface="Malgun Gothic"/>
                <a:cs typeface="Malgun Gothic"/>
              </a:rPr>
              <a:t>따라 </a:t>
            </a:r>
            <a:r>
              <a:rPr dirty="0" sz="1100" spc="-10">
                <a:latin typeface="Malgun Gothic"/>
                <a:cs typeface="Malgun Gothic"/>
              </a:rPr>
              <a:t>회원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15">
                <a:latin typeface="Malgun Gothic"/>
                <a:cs typeface="Malgun Gothic"/>
              </a:rPr>
              <a:t>피공제자의 </a:t>
            </a:r>
            <a:r>
              <a:rPr dirty="0" sz="1100" spc="-10">
                <a:latin typeface="Malgun Gothic"/>
                <a:cs typeface="Malgun Gothic"/>
              </a:rPr>
              <a:t>동의를 </a:t>
            </a:r>
            <a:r>
              <a:rPr dirty="0" sz="1100" spc="-5">
                <a:latin typeface="Malgun Gothic"/>
                <a:cs typeface="Malgun Gothic"/>
              </a:rPr>
              <a:t>받아 </a:t>
            </a:r>
            <a:r>
              <a:rPr dirty="0" sz="1100" spc="-10">
                <a:latin typeface="Malgun Gothic"/>
                <a:cs typeface="Malgun Gothic"/>
              </a:rPr>
              <a:t>다른 보험회사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보험관련단체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개인정보를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제공할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 algn="just" marL="80645">
              <a:lnSpc>
                <a:spcPct val="100000"/>
              </a:lnSpc>
              <a:spcBef>
                <a:spcPts val="434"/>
              </a:spcBef>
            </a:pPr>
            <a:r>
              <a:rPr dirty="0" sz="1100" spc="-10">
                <a:latin typeface="Malgun Gothic"/>
                <a:cs typeface="Malgun Gothic"/>
              </a:rPr>
              <a:t>②공제회는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공제등록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사고처리와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관련된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개인정보를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안전하게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관리하여야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47370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52400" marR="5080" indent="-140335">
              <a:lnSpc>
                <a:spcPct val="133600"/>
              </a:lnSpc>
              <a:spcBef>
                <a:spcPts val="100"/>
              </a:spcBef>
            </a:pPr>
            <a:r>
              <a:rPr dirty="0" sz="1100" b="1">
                <a:latin typeface="Malgun Gothic"/>
                <a:cs typeface="Malgun Gothic"/>
              </a:rPr>
              <a:t>제36조(준거법)</a:t>
            </a:r>
            <a:r>
              <a:rPr dirty="0" sz="1100" spc="335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본</a:t>
            </a:r>
            <a:r>
              <a:rPr dirty="0" sz="1100" spc="3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공제등록은</a:t>
            </a:r>
            <a:r>
              <a:rPr dirty="0" sz="1100" spc="3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대한민국법에</a:t>
            </a:r>
            <a:r>
              <a:rPr dirty="0" sz="1100" spc="3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따라</a:t>
            </a:r>
            <a:r>
              <a:rPr dirty="0" sz="1100" spc="3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규율되고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해석되며,</a:t>
            </a:r>
            <a:r>
              <a:rPr dirty="0" sz="1100" spc="3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약관에서</a:t>
            </a:r>
            <a:r>
              <a:rPr dirty="0" sz="1100" spc="3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상법,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민법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법령을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64183" y="2117851"/>
            <a:ext cx="5634990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60" b="1">
                <a:latin typeface="Malgun Gothic"/>
                <a:cs typeface="Malgun Gothic"/>
              </a:rPr>
              <a:t>Ⅱ.</a:t>
            </a:r>
            <a:r>
              <a:rPr dirty="0" sz="2000" spc="260" b="1">
                <a:latin typeface="Malgun Gothic"/>
                <a:cs typeface="Malgun Gothic"/>
              </a:rPr>
              <a:t> </a:t>
            </a:r>
            <a:r>
              <a:rPr dirty="0" sz="2000" spc="-20" b="1">
                <a:latin typeface="Malgun Gothic"/>
                <a:cs typeface="Malgun Gothic"/>
              </a:rPr>
              <a:t>영조물배상공제</a:t>
            </a:r>
            <a:r>
              <a:rPr dirty="0" sz="2000" spc="245" b="1">
                <a:latin typeface="Malgun Gothic"/>
                <a:cs typeface="Malgun Gothic"/>
              </a:rPr>
              <a:t> </a:t>
            </a:r>
            <a:r>
              <a:rPr dirty="0" sz="2000" spc="-20" b="1">
                <a:latin typeface="Malgun Gothic"/>
                <a:cs typeface="Malgun Gothic"/>
              </a:rPr>
              <a:t>특별약관(제13조제2항</a:t>
            </a:r>
            <a:r>
              <a:rPr dirty="0" sz="2000" spc="260" b="1">
                <a:latin typeface="Malgun Gothic"/>
                <a:cs typeface="Malgun Gothic"/>
              </a:rPr>
              <a:t> </a:t>
            </a:r>
            <a:r>
              <a:rPr dirty="0" sz="2000" spc="-5" b="1">
                <a:latin typeface="Malgun Gothic"/>
                <a:cs typeface="Malgun Gothic"/>
              </a:rPr>
              <a:t>관련)</a:t>
            </a:r>
            <a:endParaRPr sz="20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7983" y="2942336"/>
            <a:ext cx="5786120" cy="20669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 b="1">
                <a:latin typeface="Malgun Gothic"/>
                <a:cs typeface="Malgun Gothic"/>
              </a:rPr>
              <a:t>①</a:t>
            </a:r>
            <a:r>
              <a:rPr dirty="0" sz="1300" spc="14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도로담보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 손해) </a:t>
            </a:r>
            <a:r>
              <a:rPr dirty="0" sz="1100" spc="-10">
                <a:latin typeface="Malgun Gothic"/>
                <a:cs typeface="Malgun Gothic"/>
              </a:rPr>
              <a:t>공제회는 보통약관 </a:t>
            </a:r>
            <a:r>
              <a:rPr dirty="0" sz="1100">
                <a:latin typeface="Malgun Gothic"/>
                <a:cs typeface="Malgun Gothic"/>
              </a:rPr>
              <a:t>제13조(보상하지 </a:t>
            </a:r>
            <a:r>
              <a:rPr dirty="0" sz="1100" spc="-5">
                <a:latin typeface="Malgun Gothic"/>
                <a:cs typeface="Malgun Gothic"/>
              </a:rPr>
              <a:t>않는 </a:t>
            </a:r>
            <a:r>
              <a:rPr dirty="0" sz="1100" spc="15">
                <a:latin typeface="Malgun Gothic"/>
                <a:cs typeface="Malgun Gothic"/>
              </a:rPr>
              <a:t>손해) </a:t>
            </a:r>
            <a:r>
              <a:rPr dirty="0" sz="1100">
                <a:latin typeface="Malgun Gothic"/>
                <a:cs typeface="Malgun Gothic"/>
              </a:rPr>
              <a:t>제12호의 </a:t>
            </a:r>
            <a:r>
              <a:rPr dirty="0" sz="1100" spc="-10">
                <a:latin typeface="Malgun Gothic"/>
                <a:cs typeface="Malgun Gothic"/>
              </a:rPr>
              <a:t>규정에도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 피공제자가 </a:t>
            </a:r>
            <a:r>
              <a:rPr dirty="0" sz="1100" spc="-5">
                <a:latin typeface="Malgun Gothic"/>
                <a:cs typeface="Malgun Gothic"/>
              </a:rPr>
              <a:t>소유 또는 </a:t>
            </a:r>
            <a:r>
              <a:rPr dirty="0" sz="1100" spc="-10">
                <a:latin typeface="Malgun Gothic"/>
                <a:cs typeface="Malgun Gothic"/>
              </a:rPr>
              <a:t>관리하는 도로에 기인하여 발생한 보통약관 </a:t>
            </a:r>
            <a:r>
              <a:rPr dirty="0" sz="1100" spc="10">
                <a:latin typeface="Malgun Gothic"/>
                <a:cs typeface="Malgun Gothic"/>
              </a:rPr>
              <a:t>제12조(보 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상하는 </a:t>
            </a:r>
            <a:r>
              <a:rPr dirty="0" sz="1100" spc="5">
                <a:latin typeface="Malgun Gothic"/>
                <a:cs typeface="Malgun Gothic"/>
              </a:rPr>
              <a:t>손해)에서 </a:t>
            </a:r>
            <a:r>
              <a:rPr dirty="0" sz="1100" spc="-10">
                <a:latin typeface="Malgun Gothic"/>
                <a:cs typeface="Malgun Gothic"/>
              </a:rPr>
              <a:t>규정한 우연한 사고로 인하여 타인의 신체에 장해를 입히거나 재물을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손괴하여 법률상 </a:t>
            </a:r>
            <a:r>
              <a:rPr dirty="0" sz="1100" spc="-15">
                <a:latin typeface="Malgun Gothic"/>
                <a:cs typeface="Malgun Gothic"/>
              </a:rPr>
              <a:t>손해배상책임을 부담함으로써 </a:t>
            </a:r>
            <a:r>
              <a:rPr dirty="0" sz="1100" spc="-5">
                <a:latin typeface="Malgun Gothic"/>
                <a:cs typeface="Malgun Gothic"/>
              </a:rPr>
              <a:t>입은 </a:t>
            </a:r>
            <a:r>
              <a:rPr dirty="0" sz="1100" spc="-10">
                <a:latin typeface="Malgun Gothic"/>
                <a:cs typeface="Malgun Gothic"/>
              </a:rPr>
              <a:t>손해를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약관에 </a:t>
            </a:r>
            <a:r>
              <a:rPr dirty="0" sz="1100" spc="-5">
                <a:latin typeface="Malgun Gothic"/>
                <a:cs typeface="Malgun Gothic"/>
              </a:rPr>
              <a:t>따라 </a:t>
            </a:r>
            <a:r>
              <a:rPr dirty="0" sz="1100" spc="-10">
                <a:latin typeface="Malgun Gothic"/>
                <a:cs typeface="Malgun Gothic"/>
              </a:rPr>
              <a:t>보상하여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제2조(준용규정)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아니한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7983" y="5563616"/>
            <a:ext cx="5786120" cy="403732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 b="1">
                <a:latin typeface="Malgun Gothic"/>
                <a:cs typeface="Malgun Gothic"/>
              </a:rPr>
              <a:t>②</a:t>
            </a:r>
            <a:r>
              <a:rPr dirty="0" sz="1300" spc="130" b="1">
                <a:latin typeface="Malgun Gothic"/>
                <a:cs typeface="Malgun Gothic"/>
              </a:rPr>
              <a:t> </a:t>
            </a:r>
            <a:r>
              <a:rPr dirty="0" sz="1300" spc="-10" b="1">
                <a:latin typeface="Malgun Gothic"/>
                <a:cs typeface="Malgun Gothic"/>
              </a:rPr>
              <a:t>주차장</a:t>
            </a:r>
            <a:r>
              <a:rPr dirty="0" sz="1300" spc="14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0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3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 손해) </a:t>
            </a:r>
            <a:r>
              <a:rPr dirty="0" sz="1100" spc="-10">
                <a:latin typeface="Malgun Gothic"/>
                <a:cs typeface="Malgun Gothic"/>
              </a:rPr>
              <a:t>공제회는 보통약관 </a:t>
            </a:r>
            <a:r>
              <a:rPr dirty="0" sz="1100">
                <a:latin typeface="Malgun Gothic"/>
                <a:cs typeface="Malgun Gothic"/>
              </a:rPr>
              <a:t>제13조(보상하지 </a:t>
            </a:r>
            <a:r>
              <a:rPr dirty="0" sz="1100" spc="-5">
                <a:latin typeface="Malgun Gothic"/>
                <a:cs typeface="Malgun Gothic"/>
              </a:rPr>
              <a:t>않는 </a:t>
            </a:r>
            <a:r>
              <a:rPr dirty="0" sz="1100" spc="15">
                <a:latin typeface="Malgun Gothic"/>
                <a:cs typeface="Malgun Gothic"/>
              </a:rPr>
              <a:t>손해) </a:t>
            </a:r>
            <a:r>
              <a:rPr dirty="0" sz="1100">
                <a:latin typeface="Malgun Gothic"/>
                <a:cs typeface="Malgun Gothic"/>
              </a:rPr>
              <a:t>제10호의 </a:t>
            </a:r>
            <a:r>
              <a:rPr dirty="0" sz="1100" spc="-10">
                <a:latin typeface="Malgun Gothic"/>
                <a:cs typeface="Malgun Gothic"/>
              </a:rPr>
              <a:t>규정에도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 아래에 기재된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 </a:t>
            </a:r>
            <a:r>
              <a:rPr dirty="0" sz="1100" spc="30">
                <a:latin typeface="Malgun Gothic"/>
                <a:cs typeface="Malgun Gothic"/>
              </a:rPr>
              <a:t>소유, </a:t>
            </a:r>
            <a:r>
              <a:rPr dirty="0" sz="1100" spc="-10">
                <a:latin typeface="Malgun Gothic"/>
                <a:cs typeface="Malgun Gothic"/>
              </a:rPr>
              <a:t>사용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관리하는 </a:t>
            </a:r>
            <a:r>
              <a:rPr dirty="0" sz="1100">
                <a:latin typeface="Malgun Gothic"/>
                <a:cs typeface="Malgun Gothic"/>
              </a:rPr>
              <a:t>주차시설(이하 </a:t>
            </a:r>
            <a:r>
              <a:rPr dirty="0" sz="1100" spc="45">
                <a:latin typeface="Malgun Gothic"/>
                <a:cs typeface="Malgun Gothic"/>
              </a:rPr>
              <a:t>“시설”이 </a:t>
            </a:r>
            <a:r>
              <a:rPr dirty="0" sz="1100" spc="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라 </a:t>
            </a:r>
            <a:r>
              <a:rPr dirty="0" sz="1100" spc="5">
                <a:latin typeface="Malgun Gothic"/>
                <a:cs typeface="Malgun Gothic"/>
              </a:rPr>
              <a:t>합니다) </a:t>
            </a:r>
            <a:r>
              <a:rPr dirty="0" sz="1100">
                <a:latin typeface="Malgun Gothic"/>
                <a:cs typeface="Malgun Gothic"/>
              </a:rPr>
              <a:t>및 그 </a:t>
            </a:r>
            <a:r>
              <a:rPr dirty="0" sz="1100" spc="-10">
                <a:latin typeface="Malgun Gothic"/>
                <a:cs typeface="Malgun Gothic"/>
              </a:rPr>
              <a:t>시설의 용도에 </a:t>
            </a:r>
            <a:r>
              <a:rPr dirty="0" sz="1100" spc="-5">
                <a:latin typeface="Malgun Gothic"/>
                <a:cs typeface="Malgun Gothic"/>
              </a:rPr>
              <a:t>따른 주차업무(이하 </a:t>
            </a:r>
            <a:r>
              <a:rPr dirty="0" sz="1100" spc="40">
                <a:latin typeface="Malgun Gothic"/>
                <a:cs typeface="Malgun Gothic"/>
              </a:rPr>
              <a:t>“업무”라 </a:t>
            </a:r>
            <a:r>
              <a:rPr dirty="0" sz="1100" spc="5">
                <a:latin typeface="Malgun Gothic"/>
                <a:cs typeface="Malgun Gothic"/>
              </a:rPr>
              <a:t>합니다)의 </a:t>
            </a:r>
            <a:r>
              <a:rPr dirty="0" sz="1100" spc="-10">
                <a:latin typeface="Malgun Gothic"/>
                <a:cs typeface="Malgun Gothic"/>
              </a:rPr>
              <a:t>수행으로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우연한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타인의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장해(이하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“신체장해”라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합니다)를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입히거나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타인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 </a:t>
            </a:r>
            <a:r>
              <a:rPr dirty="0" sz="1100" spc="-10">
                <a:latin typeface="Malgun Gothic"/>
                <a:cs typeface="Malgun Gothic"/>
              </a:rPr>
              <a:t>재물을 </a:t>
            </a:r>
            <a:r>
              <a:rPr dirty="0" sz="1100" spc="5">
                <a:latin typeface="Malgun Gothic"/>
                <a:cs typeface="Malgun Gothic"/>
              </a:rPr>
              <a:t>손괴(이하 </a:t>
            </a:r>
            <a:r>
              <a:rPr dirty="0" sz="1100" spc="25">
                <a:latin typeface="Malgun Gothic"/>
                <a:cs typeface="Malgun Gothic"/>
              </a:rPr>
              <a:t>“재물손해”라 </a:t>
            </a:r>
            <a:r>
              <a:rPr dirty="0" sz="1100">
                <a:latin typeface="Malgun Gothic"/>
                <a:cs typeface="Malgun Gothic"/>
              </a:rPr>
              <a:t>합니다)하여 </a:t>
            </a:r>
            <a:r>
              <a:rPr dirty="0" sz="1100" spc="-10">
                <a:latin typeface="Malgun Gothic"/>
                <a:cs typeface="Malgun Gothic"/>
              </a:rPr>
              <a:t>법률적인 배상책임을 부담으로써 </a:t>
            </a:r>
            <a:r>
              <a:rPr dirty="0" sz="1100" spc="-5">
                <a:latin typeface="Malgun Gothic"/>
                <a:cs typeface="Malgun Gothic"/>
              </a:rPr>
              <a:t>입은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b="1">
                <a:latin typeface="Malgun Gothic"/>
                <a:cs typeface="Malgun Gothic"/>
              </a:rPr>
              <a:t>제2조(보상하지 않는 손해) </a:t>
            </a:r>
            <a:r>
              <a:rPr dirty="0" sz="1100" spc="-10">
                <a:latin typeface="Malgun Gothic"/>
                <a:cs typeface="Malgun Gothic"/>
              </a:rPr>
              <a:t>공제회는 보통약관 </a:t>
            </a:r>
            <a:r>
              <a:rPr dirty="0" sz="1100">
                <a:latin typeface="Malgun Gothic"/>
                <a:cs typeface="Malgun Gothic"/>
              </a:rPr>
              <a:t>제13조(보상하지 </a:t>
            </a:r>
            <a:r>
              <a:rPr dirty="0" sz="1100" spc="-5">
                <a:latin typeface="Malgun Gothic"/>
                <a:cs typeface="Malgun Gothic"/>
              </a:rPr>
              <a:t>않는 </a:t>
            </a:r>
            <a:r>
              <a:rPr dirty="0" sz="1100" spc="35">
                <a:latin typeface="Malgun Gothic"/>
                <a:cs typeface="Malgun Gothic"/>
              </a:rPr>
              <a:t>손해, </a:t>
            </a:r>
            <a:r>
              <a:rPr dirty="0" sz="1100">
                <a:latin typeface="Malgun Gothic"/>
                <a:cs typeface="Malgun Gothic"/>
              </a:rPr>
              <a:t>제13조의 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10호를 제외합니다)에 </a:t>
            </a:r>
            <a:r>
              <a:rPr dirty="0" sz="1100" spc="-10">
                <a:latin typeface="Malgun Gothic"/>
                <a:cs typeface="Malgun Gothic"/>
              </a:rPr>
              <a:t>추가하여 아래에 기재된 배상책임을 </a:t>
            </a:r>
            <a:r>
              <a:rPr dirty="0" sz="1100" spc="-15">
                <a:latin typeface="Malgun Gothic"/>
                <a:cs typeface="Malgun Gothic"/>
              </a:rPr>
              <a:t>부담함으로써 </a:t>
            </a:r>
            <a:r>
              <a:rPr dirty="0" sz="1100" spc="-10">
                <a:latin typeface="Malgun Gothic"/>
                <a:cs typeface="Malgun Gothic"/>
              </a:rPr>
              <a:t>입은 손해를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드리지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-15">
                <a:latin typeface="Malgun Gothic"/>
                <a:cs typeface="Malgun Gothic"/>
              </a:rPr>
              <a:t>이륜자동차의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도난으로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88290" marR="5080" indent="-20764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8925" algn="l"/>
              </a:tabLst>
            </a:pPr>
            <a:r>
              <a:rPr dirty="0" sz="1100" spc="-10">
                <a:latin typeface="Malgun Gothic"/>
                <a:cs typeface="Malgun Gothic"/>
              </a:rPr>
              <a:t>타이어나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튜브에만 </a:t>
            </a:r>
            <a:r>
              <a:rPr dirty="0" sz="1100" spc="-5">
                <a:latin typeface="Malgun Gothic"/>
                <a:cs typeface="Malgun Gothic"/>
              </a:rPr>
              <a:t>생긴 손해 또는 </a:t>
            </a:r>
            <a:r>
              <a:rPr dirty="0" sz="1100" spc="-10">
                <a:latin typeface="Malgun Gothic"/>
                <a:cs typeface="Malgun Gothic"/>
              </a:rPr>
              <a:t>일부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부분품, </a:t>
            </a:r>
            <a:r>
              <a:rPr dirty="0" sz="1100" spc="-15">
                <a:latin typeface="Malgun Gothic"/>
                <a:cs typeface="Malgun Gothic"/>
              </a:rPr>
              <a:t>부속품이나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부속기계장치만의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도난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으로 생긴 </a:t>
            </a:r>
            <a:r>
              <a:rPr dirty="0" sz="1100" spc="-10">
                <a:latin typeface="Malgun Gothic"/>
                <a:cs typeface="Malgun Gothic"/>
              </a:rPr>
              <a:t>손해에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10">
                <a:latin typeface="Malgun Gothic"/>
                <a:cs typeface="Malgun Gothic"/>
              </a:rPr>
              <a:t>배상책임. </a:t>
            </a:r>
            <a:r>
              <a:rPr dirty="0" sz="1100" spc="-10">
                <a:latin typeface="Malgun Gothic"/>
                <a:cs typeface="Malgun Gothic"/>
              </a:rPr>
              <a:t>그러나 </a:t>
            </a:r>
            <a:r>
              <a:rPr dirty="0" sz="1100" spc="35">
                <a:latin typeface="Malgun Gothic"/>
                <a:cs typeface="Malgun Gothic"/>
              </a:rPr>
              <a:t>화재, </a:t>
            </a:r>
            <a:r>
              <a:rPr dirty="0" sz="1100" spc="-5">
                <a:latin typeface="Malgun Gothic"/>
                <a:cs typeface="Malgun Gothic"/>
              </a:rPr>
              <a:t>도난 또는 </a:t>
            </a:r>
            <a:r>
              <a:rPr dirty="0" sz="1100" spc="-10">
                <a:latin typeface="Malgun Gothic"/>
                <a:cs typeface="Malgun Gothic"/>
              </a:rPr>
              <a:t>타이어 이외의 부분과 함께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69875" indent="-191135">
              <a:lnSpc>
                <a:spcPct val="100000"/>
              </a:lnSpc>
              <a:spcBef>
                <a:spcPts val="305"/>
              </a:spcBef>
              <a:buAutoNum type="arabicPeriod"/>
              <a:tabLst>
                <a:tab pos="270510" algn="l"/>
              </a:tabLst>
            </a:pPr>
            <a:r>
              <a:rPr dirty="0" sz="1100" spc="-15">
                <a:latin typeface="Malgun Gothic"/>
                <a:cs typeface="Malgun Gothic"/>
              </a:rPr>
              <a:t>자연마모,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결빙,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기계적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고장이나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전기적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고장으로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차량에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발생한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손해에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대한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차량에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부착한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고정설비가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아닌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차량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놓아둔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물건의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755" cy="85813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79400" marR="5080" indent="-198120">
              <a:lnSpc>
                <a:spcPct val="133600"/>
              </a:lnSpc>
              <a:spcBef>
                <a:spcPts val="100"/>
              </a:spcBef>
              <a:buAutoNum type="arabicPeriod" startAt="5"/>
              <a:tabLst>
                <a:tab pos="279400" algn="l"/>
              </a:tabLst>
            </a:pPr>
            <a:r>
              <a:rPr dirty="0" sz="1100" spc="-15">
                <a:latin typeface="Malgun Gothic"/>
                <a:cs typeface="Malgun Gothic"/>
              </a:rPr>
              <a:t>주차장내에서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자동차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운전면허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건설기계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조종면허가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없는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사람의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차량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조작으로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6385" marR="5080" indent="-205740">
              <a:lnSpc>
                <a:spcPts val="1760"/>
              </a:lnSpc>
              <a:spcBef>
                <a:spcPts val="120"/>
              </a:spcBef>
              <a:buAutoNum type="arabicPeriod" startAt="5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차량의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수리작업(차량부품의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수리,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대체작업을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포함합니다)으로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320"/>
              </a:spcBef>
              <a:buAutoNum type="arabicPeriod" startAt="5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차량의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사용손실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일체의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간접손해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제3조(준용규정)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아니한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</a:pP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700">
              <a:latin typeface="Malgun Gothic"/>
              <a:cs typeface="Malgun Gothic"/>
            </a:endParaRPr>
          </a:p>
          <a:p>
            <a:pPr algn="ctr">
              <a:lnSpc>
                <a:spcPct val="100000"/>
              </a:lnSpc>
            </a:pPr>
            <a:r>
              <a:rPr dirty="0" sz="1300" spc="80" b="1">
                <a:latin typeface="Malgun Gothic"/>
                <a:cs typeface="Malgun Gothic"/>
              </a:rPr>
              <a:t>②-1</a:t>
            </a:r>
            <a:r>
              <a:rPr dirty="0" sz="1300" spc="15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주차장</a:t>
            </a:r>
            <a:r>
              <a:rPr dirty="0" sz="1300" spc="160" b="1">
                <a:latin typeface="Malgun Gothic"/>
                <a:cs typeface="Malgun Gothic"/>
              </a:rPr>
              <a:t> </a:t>
            </a:r>
            <a:r>
              <a:rPr dirty="0" sz="1300" spc="-10" b="1">
                <a:latin typeface="Malgun Gothic"/>
                <a:cs typeface="Malgun Gothic"/>
              </a:rPr>
              <a:t>렌트비</a:t>
            </a:r>
            <a:r>
              <a:rPr dirty="0" sz="1300" spc="14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추가특별약관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50">
              <a:latin typeface="Malgun Gothic"/>
              <a:cs typeface="Malgun Gothic"/>
            </a:endParaRPr>
          </a:p>
          <a:p>
            <a:pPr algn="just" marL="144780" marR="5080" indent="-132715">
              <a:lnSpc>
                <a:spcPct val="133300"/>
              </a:lnSpc>
            </a:pPr>
            <a:r>
              <a:rPr dirty="0" sz="1100" spc="-10" b="1">
                <a:latin typeface="Malgun Gothic"/>
                <a:cs typeface="Malgun Gothic"/>
              </a:rPr>
              <a:t>제1조(보상하는 </a:t>
            </a:r>
            <a:r>
              <a:rPr dirty="0" sz="1100" spc="-5" b="1">
                <a:latin typeface="Malgun Gothic"/>
                <a:cs typeface="Malgun Gothic"/>
              </a:rPr>
              <a:t>손해) </a:t>
            </a:r>
            <a:r>
              <a:rPr dirty="0" sz="1100" spc="-15">
                <a:latin typeface="Malgun Gothic"/>
                <a:cs typeface="Malgun Gothic"/>
              </a:rPr>
              <a:t>①공제회는</a:t>
            </a:r>
            <a:r>
              <a:rPr dirty="0" sz="1100" spc="-10">
                <a:latin typeface="Malgun Gothic"/>
                <a:cs typeface="Malgun Gothic"/>
              </a:rPr>
              <a:t> 주차장 특별약관 </a:t>
            </a:r>
            <a:r>
              <a:rPr dirty="0" sz="1100">
                <a:latin typeface="Malgun Gothic"/>
                <a:cs typeface="Malgun Gothic"/>
              </a:rPr>
              <a:t>제2조(보상하지 </a:t>
            </a:r>
            <a:r>
              <a:rPr dirty="0" sz="1100" spc="-10">
                <a:latin typeface="Malgun Gothic"/>
                <a:cs typeface="Malgun Gothic"/>
              </a:rPr>
              <a:t>않는 </a:t>
            </a:r>
            <a:r>
              <a:rPr dirty="0" sz="1100" spc="15">
                <a:latin typeface="Malgun Gothic"/>
                <a:cs typeface="Malgun Gothic"/>
              </a:rPr>
              <a:t>손해) </a:t>
            </a:r>
            <a:r>
              <a:rPr dirty="0" sz="1100">
                <a:latin typeface="Malgun Gothic"/>
                <a:cs typeface="Malgun Gothic"/>
              </a:rPr>
              <a:t>제7호의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규정에도 불구하고 </a:t>
            </a:r>
            <a:r>
              <a:rPr dirty="0" sz="1100" spc="-5">
                <a:latin typeface="Malgun Gothic"/>
                <a:cs typeface="Malgun Gothic"/>
              </a:rPr>
              <a:t>특별약관(주차장 </a:t>
            </a:r>
            <a:r>
              <a:rPr dirty="0" sz="1100">
                <a:latin typeface="Malgun Gothic"/>
                <a:cs typeface="Malgun Gothic"/>
              </a:rPr>
              <a:t>특별약관)에서 </a:t>
            </a:r>
            <a:r>
              <a:rPr dirty="0" sz="1100" spc="-10">
                <a:latin typeface="Malgun Gothic"/>
                <a:cs typeface="Malgun Gothic"/>
              </a:rPr>
              <a:t>보상하는 사고로 수탁받은 자동차에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렌트비를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단,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렌트비는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주차장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대물손해배상금과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합산하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주차장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대물배상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82550" marR="5080">
              <a:lnSpc>
                <a:spcPct val="133200"/>
              </a:lnSpc>
              <a:spcBef>
                <a:spcPts val="5"/>
              </a:spcBef>
            </a:pPr>
            <a:r>
              <a:rPr dirty="0" sz="1100">
                <a:latin typeface="Malgun Gothic"/>
                <a:cs typeface="Malgun Gothic"/>
              </a:rPr>
              <a:t>② </a:t>
            </a:r>
            <a:r>
              <a:rPr dirty="0" sz="1100" spc="5">
                <a:latin typeface="Malgun Gothic"/>
                <a:cs typeface="Malgun Gothic"/>
              </a:rPr>
              <a:t>제1항의 </a:t>
            </a:r>
            <a:r>
              <a:rPr dirty="0" sz="1100">
                <a:latin typeface="Malgun Gothic"/>
                <a:cs typeface="Malgun Gothic"/>
              </a:rPr>
              <a:t>공제회가 지급하는 </a:t>
            </a:r>
            <a:r>
              <a:rPr dirty="0" sz="1100" spc="15">
                <a:latin typeface="Malgun Gothic"/>
                <a:cs typeface="Malgun Gothic"/>
              </a:rPr>
              <a:t>공제금(대차료)의 </a:t>
            </a:r>
            <a:r>
              <a:rPr dirty="0" sz="1100" spc="-5">
                <a:latin typeface="Malgun Gothic"/>
                <a:cs typeface="Malgun Gothic"/>
              </a:rPr>
              <a:t>종류와 </a:t>
            </a:r>
            <a:r>
              <a:rPr dirty="0" sz="1100">
                <a:latin typeface="Malgun Gothic"/>
                <a:cs typeface="Malgun Gothic"/>
              </a:rPr>
              <a:t>한도는 다음과 </a:t>
            </a:r>
            <a:r>
              <a:rPr dirty="0" sz="1100" spc="20">
                <a:latin typeface="Malgun Gothic"/>
                <a:cs typeface="Malgun Gothic"/>
              </a:rPr>
              <a:t>같습니다. </a:t>
            </a:r>
            <a:r>
              <a:rPr dirty="0" sz="1100" spc="45">
                <a:latin typeface="Malgun Gothic"/>
                <a:cs typeface="Malgun Gothic"/>
              </a:rPr>
              <a:t>다만, </a:t>
            </a:r>
            <a:r>
              <a:rPr dirty="0" sz="1100" spc="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자동차보험 표준약관이 </a:t>
            </a:r>
            <a:r>
              <a:rPr dirty="0" sz="1100">
                <a:latin typeface="Malgun Gothic"/>
                <a:cs typeface="Malgun Gothic"/>
              </a:rPr>
              <a:t>변경되는 </a:t>
            </a:r>
            <a:r>
              <a:rPr dirty="0" sz="1100" spc="-5">
                <a:latin typeface="Malgun Gothic"/>
                <a:cs typeface="Malgun Gothic"/>
              </a:rPr>
              <a:t>경우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5">
                <a:latin typeface="Malgun Gothic"/>
                <a:cs typeface="Malgun Gothic"/>
              </a:rPr>
              <a:t>변경사항도 </a:t>
            </a:r>
            <a:r>
              <a:rPr dirty="0" sz="1100">
                <a:latin typeface="Malgun Gothic"/>
                <a:cs typeface="Malgun Gothic"/>
              </a:rPr>
              <a:t>포함하는 </a:t>
            </a:r>
            <a:r>
              <a:rPr dirty="0" sz="1100" spc="-5">
                <a:latin typeface="Malgun Gothic"/>
                <a:cs typeface="Malgun Gothic"/>
              </a:rPr>
              <a:t>것으로 </a:t>
            </a:r>
            <a:r>
              <a:rPr dirty="0" sz="1100" spc="40">
                <a:latin typeface="Malgun Gothic"/>
                <a:cs typeface="Malgun Gothic"/>
              </a:rPr>
              <a:t>하며, </a:t>
            </a:r>
            <a:r>
              <a:rPr dirty="0" sz="1100" spc="-5">
                <a:latin typeface="Malgun Gothic"/>
                <a:cs typeface="Malgun Gothic"/>
              </a:rPr>
              <a:t>렌트비 </a:t>
            </a:r>
            <a:r>
              <a:rPr dirty="0" sz="1100">
                <a:latin typeface="Malgun Gothic"/>
                <a:cs typeface="Malgun Gothic"/>
              </a:rPr>
              <a:t>추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가특별약관에서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정의되지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용어의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의미는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자동차보험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표준약관을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준용합니다.</a:t>
            </a:r>
            <a:endParaRPr sz="1100">
              <a:latin typeface="Malgun Gothic"/>
              <a:cs typeface="Malgun Gothic"/>
            </a:endParaRPr>
          </a:p>
          <a:p>
            <a:pPr marL="281940" marR="5080" indent="-200025">
              <a:lnSpc>
                <a:spcPct val="133600"/>
              </a:lnSpc>
              <a:buAutoNum type="arabicPeriod"/>
              <a:tabLst>
                <a:tab pos="282575" algn="l"/>
              </a:tabLst>
            </a:pPr>
            <a:r>
              <a:rPr dirty="0" sz="1100">
                <a:latin typeface="Malgun Gothic"/>
                <a:cs typeface="Malgun Gothic"/>
              </a:rPr>
              <a:t>대상: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비사업용자동차(건설기계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포함)가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파손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또는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오손되어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가동하지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못하는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기간동안에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다른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자동차를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대신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사용할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필요가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있는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 marL="279400" indent="-196850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279400" algn="l"/>
              </a:tabLst>
            </a:pPr>
            <a:r>
              <a:rPr dirty="0" sz="1100" spc="-5">
                <a:latin typeface="Malgun Gothic"/>
                <a:cs typeface="Malgun Gothic"/>
              </a:rPr>
              <a:t>인정기준액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445"/>
              </a:spcBef>
            </a:pPr>
            <a:r>
              <a:rPr dirty="0" sz="1100" spc="65">
                <a:latin typeface="Malgun Gothic"/>
                <a:cs typeface="Malgun Gothic"/>
              </a:rPr>
              <a:t>가.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대차를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 algn="just" lvl="1" marL="441959" marR="5080" indent="-220979">
              <a:lnSpc>
                <a:spcPct val="133200"/>
              </a:lnSpc>
              <a:spcBef>
                <a:spcPts val="5"/>
              </a:spcBef>
              <a:buAutoNum type="arabicParenR"/>
              <a:tabLst>
                <a:tab pos="442595" algn="l"/>
              </a:tabLst>
            </a:pPr>
            <a:r>
              <a:rPr dirty="0" sz="1100" spc="-5">
                <a:latin typeface="Malgun Gothic"/>
                <a:cs typeface="Malgun Gothic"/>
              </a:rPr>
              <a:t>대여자동차는 </a:t>
            </a:r>
            <a:r>
              <a:rPr dirty="0" sz="1100" spc="5">
                <a:latin typeface="MS UI Gothic"/>
                <a:cs typeface="MS UI Gothic"/>
              </a:rPr>
              <a:t>｢</a:t>
            </a:r>
            <a:r>
              <a:rPr dirty="0" sz="1100" spc="5">
                <a:latin typeface="Malgun Gothic"/>
                <a:cs typeface="Malgun Gothic"/>
              </a:rPr>
              <a:t>여객자동차운수사업법</a:t>
            </a:r>
            <a:r>
              <a:rPr dirty="0" sz="1100" spc="5">
                <a:latin typeface="MS UI Gothic"/>
                <a:cs typeface="MS UI Gothic"/>
              </a:rPr>
              <a:t>｣</a:t>
            </a:r>
            <a:r>
              <a:rPr dirty="0" sz="1100" spc="5">
                <a:latin typeface="Malgun Gothic"/>
                <a:cs typeface="Malgun Gothic"/>
              </a:rPr>
              <a:t>에 </a:t>
            </a:r>
            <a:r>
              <a:rPr dirty="0" sz="1100">
                <a:latin typeface="Malgun Gothic"/>
                <a:cs typeface="Malgun Gothic"/>
              </a:rPr>
              <a:t>따라 </a:t>
            </a:r>
            <a:r>
              <a:rPr dirty="0" sz="1100" spc="-5">
                <a:latin typeface="Malgun Gothic"/>
                <a:cs typeface="Malgun Gothic"/>
              </a:rPr>
              <a:t>등록한 </a:t>
            </a:r>
            <a:r>
              <a:rPr dirty="0" sz="1100">
                <a:latin typeface="Malgun Gothic"/>
                <a:cs typeface="Malgun Gothic"/>
              </a:rPr>
              <a:t>대여사업자에게서 차량만을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빌릴 </a:t>
            </a:r>
            <a:r>
              <a:rPr dirty="0" sz="1100" spc="-5">
                <a:latin typeface="Malgun Gothic"/>
                <a:cs typeface="Malgun Gothic"/>
              </a:rPr>
              <a:t>때를 </a:t>
            </a:r>
            <a:r>
              <a:rPr dirty="0" sz="1100">
                <a:latin typeface="Malgun Gothic"/>
                <a:cs typeface="Malgun Gothic"/>
              </a:rPr>
              <a:t>기준으로 </a:t>
            </a:r>
            <a:r>
              <a:rPr dirty="0" sz="1100" spc="-5">
                <a:latin typeface="Malgun Gothic"/>
                <a:cs typeface="Malgun Gothic"/>
              </a:rPr>
              <a:t>동급의 </a:t>
            </a:r>
            <a:r>
              <a:rPr dirty="0" sz="1100">
                <a:latin typeface="Malgun Gothic"/>
                <a:cs typeface="Malgun Gothic"/>
              </a:rPr>
              <a:t>대여자동차 중 최저요금의 </a:t>
            </a:r>
            <a:r>
              <a:rPr dirty="0" sz="1100" spc="-5">
                <a:latin typeface="Malgun Gothic"/>
                <a:cs typeface="Malgun Gothic"/>
              </a:rPr>
              <a:t>대여자동차를 </a:t>
            </a:r>
            <a:r>
              <a:rPr dirty="0" sz="1100">
                <a:latin typeface="Malgun Gothic"/>
                <a:cs typeface="Malgun Gothic"/>
              </a:rPr>
              <a:t>빌리는데 소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요되는 통상의 </a:t>
            </a:r>
            <a:r>
              <a:rPr dirty="0" sz="1100" spc="45">
                <a:latin typeface="Malgun Gothic"/>
                <a:cs typeface="Malgun Gothic"/>
              </a:rPr>
              <a:t>요금. 다만, </a:t>
            </a:r>
            <a:r>
              <a:rPr dirty="0" sz="1100" spc="-5">
                <a:latin typeface="Malgun Gothic"/>
                <a:cs typeface="Malgun Gothic"/>
              </a:rPr>
              <a:t>피해차량이 </a:t>
            </a:r>
            <a:r>
              <a:rPr dirty="0" sz="1100">
                <a:latin typeface="Malgun Gothic"/>
                <a:cs typeface="Malgun Gothic"/>
              </a:rPr>
              <a:t>사고시점을 기준으로 </a:t>
            </a:r>
            <a:r>
              <a:rPr dirty="0" sz="1100" spc="5">
                <a:latin typeface="MS UI Gothic"/>
                <a:cs typeface="MS UI Gothic"/>
              </a:rPr>
              <a:t>｢</a:t>
            </a:r>
            <a:r>
              <a:rPr dirty="0" sz="1100" spc="5">
                <a:latin typeface="Malgun Gothic"/>
                <a:cs typeface="Malgun Gothic"/>
              </a:rPr>
              <a:t>여객자동차운수사업 </a:t>
            </a:r>
            <a:r>
              <a:rPr dirty="0" sz="1100" spc="1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법</a:t>
            </a:r>
            <a:r>
              <a:rPr dirty="0" sz="1100" spc="20">
                <a:latin typeface="MS UI Gothic"/>
                <a:cs typeface="MS UI Gothic"/>
              </a:rPr>
              <a:t>｣</a:t>
            </a:r>
            <a:r>
              <a:rPr dirty="0" sz="1100" spc="20">
                <a:latin typeface="Malgun Gothic"/>
                <a:cs typeface="Malgun Gothic"/>
              </a:rPr>
              <a:t>에 </a:t>
            </a:r>
            <a:r>
              <a:rPr dirty="0" sz="1100">
                <a:latin typeface="Malgun Gothic"/>
                <a:cs typeface="Malgun Gothic"/>
              </a:rPr>
              <a:t>따른 운행연한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초과로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동급의</a:t>
            </a:r>
            <a:r>
              <a:rPr dirty="0" sz="1100">
                <a:latin typeface="Malgun Gothic"/>
                <a:cs typeface="Malgun Gothic"/>
              </a:rPr>
              <a:t> 대여차동차를 구할 수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없는 경우에는</a:t>
            </a:r>
            <a:r>
              <a:rPr dirty="0" sz="1100" spc="3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피해차 </a:t>
            </a:r>
            <a:r>
              <a:rPr dirty="0" sz="1100">
                <a:latin typeface="Malgun Gothic"/>
                <a:cs typeface="Malgun Gothic"/>
              </a:rPr>
              <a:t> 량과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동일한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규모의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대여자동차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최저요금의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대여자동차를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기준으로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함.</a:t>
            </a:r>
            <a:endParaRPr sz="1100">
              <a:latin typeface="Malgun Gothic"/>
              <a:cs typeface="Malgun Gothic"/>
            </a:endParaRPr>
          </a:p>
          <a:p>
            <a:pPr algn="just" lvl="1" marL="428625" marR="5080" indent="-207645">
              <a:lnSpc>
                <a:spcPct val="133300"/>
              </a:lnSpc>
              <a:spcBef>
                <a:spcPts val="5"/>
              </a:spcBef>
              <a:buAutoNum type="arabicParenR"/>
              <a:tabLst>
                <a:tab pos="429259" algn="l"/>
              </a:tabLst>
            </a:pPr>
            <a:r>
              <a:rPr dirty="0" sz="1100" spc="-25">
                <a:latin typeface="Malgun Gothic"/>
                <a:cs typeface="Malgun Gothic"/>
              </a:rPr>
              <a:t>대여자동차가 </a:t>
            </a:r>
            <a:r>
              <a:rPr dirty="0" sz="1100" spc="-10">
                <a:latin typeface="Malgun Gothic"/>
                <a:cs typeface="Malgun Gothic"/>
              </a:rPr>
              <a:t>없는 </a:t>
            </a:r>
            <a:r>
              <a:rPr dirty="0" sz="1100" spc="-20">
                <a:latin typeface="Malgun Gothic"/>
                <a:cs typeface="Malgun Gothic"/>
              </a:rPr>
              <a:t>차종은 </a:t>
            </a:r>
            <a:r>
              <a:rPr dirty="0" sz="1100" spc="-25">
                <a:latin typeface="Malgun Gothic"/>
                <a:cs typeface="Malgun Gothic"/>
              </a:rPr>
              <a:t>보험개발원이 </a:t>
            </a:r>
            <a:r>
              <a:rPr dirty="0" sz="1100" spc="-15">
                <a:latin typeface="Malgun Gothic"/>
                <a:cs typeface="Malgun Gothic"/>
              </a:rPr>
              <a:t>산정한 </a:t>
            </a:r>
            <a:r>
              <a:rPr dirty="0" sz="1100" spc="-20">
                <a:latin typeface="Malgun Gothic"/>
                <a:cs typeface="Malgun Gothic"/>
              </a:rPr>
              <a:t>사업용 </a:t>
            </a:r>
            <a:r>
              <a:rPr dirty="0" sz="1100" spc="-15">
                <a:latin typeface="Malgun Gothic"/>
                <a:cs typeface="Malgun Gothic"/>
              </a:rPr>
              <a:t>해당차종(사업용 </a:t>
            </a:r>
            <a:r>
              <a:rPr dirty="0" sz="1100" spc="-20">
                <a:latin typeface="Malgun Gothic"/>
                <a:cs typeface="Malgun Gothic"/>
              </a:rPr>
              <a:t>해당차종의 </a:t>
            </a:r>
            <a:r>
              <a:rPr dirty="0" sz="1100" spc="-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구분이 곤란할 </a:t>
            </a:r>
            <a:r>
              <a:rPr dirty="0" sz="1100">
                <a:latin typeface="Malgun Gothic"/>
                <a:cs typeface="Malgun Gothic"/>
              </a:rPr>
              <a:t>때에는 </a:t>
            </a:r>
            <a:r>
              <a:rPr dirty="0" sz="1100" spc="-5">
                <a:latin typeface="Malgun Gothic"/>
                <a:cs typeface="Malgun Gothic"/>
              </a:rPr>
              <a:t>사용방법이 </a:t>
            </a:r>
            <a:r>
              <a:rPr dirty="0" sz="1100">
                <a:latin typeface="Malgun Gothic"/>
                <a:cs typeface="Malgun Gothic"/>
              </a:rPr>
              <a:t>유사한 차종으로 </a:t>
            </a:r>
            <a:r>
              <a:rPr dirty="0" sz="1100" spc="40">
                <a:latin typeface="Malgun Gothic"/>
                <a:cs typeface="Malgun Gothic"/>
              </a:rPr>
              <a:t>하며, </a:t>
            </a:r>
            <a:r>
              <a:rPr dirty="0" sz="1100" spc="15">
                <a:latin typeface="Malgun Gothic"/>
                <a:cs typeface="Malgun Gothic"/>
              </a:rPr>
              <a:t>이하같음) </a:t>
            </a:r>
            <a:r>
              <a:rPr dirty="0" sz="1100">
                <a:latin typeface="Malgun Gothic"/>
                <a:cs typeface="Malgun Gothic"/>
              </a:rPr>
              <a:t>휴차료 </a:t>
            </a:r>
            <a:r>
              <a:rPr dirty="0" sz="1100" spc="-5">
                <a:latin typeface="Malgun Gothic"/>
                <a:cs typeface="Malgun Gothic"/>
              </a:rPr>
              <a:t>일람표 </a:t>
            </a:r>
            <a:r>
              <a:rPr dirty="0" sz="1100">
                <a:latin typeface="Malgun Gothic"/>
                <a:cs typeface="Malgun Gothic"/>
              </a:rPr>
              <a:t> 범위에서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실임차료. </a:t>
            </a:r>
            <a:r>
              <a:rPr dirty="0" sz="1100" spc="40">
                <a:latin typeface="Malgun Gothic"/>
                <a:cs typeface="Malgun Gothic"/>
              </a:rPr>
              <a:t>다만, </a:t>
            </a:r>
            <a:r>
              <a:rPr dirty="0" sz="1100" spc="15">
                <a:latin typeface="Malgun Gothic"/>
                <a:cs typeface="Malgun Gothic"/>
              </a:rPr>
              <a:t>5톤 </a:t>
            </a:r>
            <a:r>
              <a:rPr dirty="0" sz="1100">
                <a:latin typeface="Malgun Gothic"/>
                <a:cs typeface="Malgun Gothic"/>
              </a:rPr>
              <a:t>이하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>
                <a:latin typeface="Malgun Gothic"/>
                <a:cs typeface="Malgun Gothic"/>
              </a:rPr>
              <a:t> 밴형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화물자동차</a:t>
            </a:r>
            <a:r>
              <a:rPr dirty="0" sz="1100">
                <a:latin typeface="Malgun Gothic"/>
                <a:cs typeface="Malgun Gothic"/>
              </a:rPr>
              <a:t> 및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대형</a:t>
            </a:r>
            <a:r>
              <a:rPr dirty="0" sz="1100" spc="3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이륜자동차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(260cc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초과)의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중형승용차급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최저요금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한도로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대차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가능</a:t>
            </a:r>
            <a:endParaRPr sz="1100">
              <a:latin typeface="Malgun Gothic"/>
              <a:cs typeface="Malgun Gothic"/>
            </a:endParaRPr>
          </a:p>
          <a:p>
            <a:pPr algn="just" marL="151130">
              <a:lnSpc>
                <a:spcPct val="100000"/>
              </a:lnSpc>
              <a:spcBef>
                <a:spcPts val="440"/>
              </a:spcBef>
            </a:pPr>
            <a:r>
              <a:rPr dirty="0" sz="1100" spc="65">
                <a:latin typeface="Malgun Gothic"/>
                <a:cs typeface="Malgun Gothic"/>
              </a:rPr>
              <a:t>나.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대차를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 marL="443865" marR="5080" indent="-222885">
              <a:lnSpc>
                <a:spcPts val="1760"/>
              </a:lnSpc>
              <a:spcBef>
                <a:spcPts val="125"/>
              </a:spcBef>
              <a:buAutoNum type="arabicParenR"/>
              <a:tabLst>
                <a:tab pos="444500" algn="l"/>
              </a:tabLst>
            </a:pPr>
            <a:r>
              <a:rPr dirty="0" sz="1100">
                <a:latin typeface="Malgun Gothic"/>
                <a:cs typeface="Malgun Gothic"/>
              </a:rPr>
              <a:t>동급의</a:t>
            </a:r>
            <a:r>
              <a:rPr dirty="0" sz="1100" spc="3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대여자동차가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경우: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해당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차량과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동급의</a:t>
            </a:r>
            <a:r>
              <a:rPr dirty="0" sz="1100" spc="3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최저요금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대여자동차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대여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소요되는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통상의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요금의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35%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상당액</a:t>
            </a:r>
            <a:endParaRPr sz="1100">
              <a:latin typeface="Malgun Gothic"/>
              <a:cs typeface="Malgun Gothic"/>
            </a:endParaRPr>
          </a:p>
          <a:p>
            <a:pPr marL="425450" marR="5080" indent="-204470">
              <a:lnSpc>
                <a:spcPts val="1750"/>
              </a:lnSpc>
              <a:spcBef>
                <a:spcPts val="15"/>
              </a:spcBef>
              <a:buFont typeface="Malgun Gothic"/>
              <a:buAutoNum type="arabicParenR"/>
              <a:tabLst>
                <a:tab pos="426084" algn="l"/>
              </a:tabLst>
            </a:pPr>
            <a:r>
              <a:rPr dirty="0" sz="1100" spc="-15">
                <a:latin typeface="MS UI Gothic"/>
                <a:cs typeface="MS UI Gothic"/>
              </a:rPr>
              <a:t>｢</a:t>
            </a:r>
            <a:r>
              <a:rPr dirty="0" sz="1100" spc="-15">
                <a:latin typeface="Malgun Gothic"/>
                <a:cs typeface="Malgun Gothic"/>
              </a:rPr>
              <a:t>여객자동차운수사업법</a:t>
            </a:r>
            <a:r>
              <a:rPr dirty="0" sz="1100" spc="-15">
                <a:latin typeface="MS UI Gothic"/>
                <a:cs typeface="MS UI Gothic"/>
              </a:rPr>
              <a:t>｣</a:t>
            </a:r>
            <a:r>
              <a:rPr dirty="0" sz="1100" spc="-15">
                <a:latin typeface="Malgun Gothic"/>
                <a:cs typeface="Malgun Gothic"/>
              </a:rPr>
              <a:t>에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운행연한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초과로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동급의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대여자동차를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구할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없는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경우: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80">
                <a:latin typeface="Malgun Gothic"/>
                <a:cs typeface="Malgun Gothic"/>
              </a:rPr>
              <a:t>가-1)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단서에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대차를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소요되는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대차료의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35%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상당액</a:t>
            </a:r>
            <a:endParaRPr sz="1100">
              <a:latin typeface="Malgun Gothic"/>
              <a:cs typeface="Malgun Gothic"/>
            </a:endParaRPr>
          </a:p>
          <a:p>
            <a:pPr marL="424180" indent="-203200">
              <a:lnSpc>
                <a:spcPct val="100000"/>
              </a:lnSpc>
              <a:spcBef>
                <a:spcPts val="320"/>
              </a:spcBef>
              <a:buAutoNum type="arabicParenR"/>
              <a:tabLst>
                <a:tab pos="424180" algn="l"/>
              </a:tabLst>
            </a:pPr>
            <a:r>
              <a:rPr dirty="0" sz="1100" spc="-5">
                <a:latin typeface="Malgun Gothic"/>
                <a:cs typeface="Malgun Gothic"/>
              </a:rPr>
              <a:t>대여자동차가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없는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경우: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사업용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해당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차종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휴차료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일람표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35%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상당액</a:t>
            </a:r>
            <a:endParaRPr sz="1100">
              <a:latin typeface="Malgun Gothic"/>
              <a:cs typeface="Malgun Gothic"/>
            </a:endParaRPr>
          </a:p>
          <a:p>
            <a:pPr marL="82550">
              <a:lnSpc>
                <a:spcPct val="100000"/>
              </a:lnSpc>
              <a:spcBef>
                <a:spcPts val="440"/>
              </a:spcBef>
            </a:pPr>
            <a:r>
              <a:rPr dirty="0" sz="1100" spc="70">
                <a:latin typeface="Malgun Gothic"/>
                <a:cs typeface="Malgun Gothic"/>
              </a:rPr>
              <a:t>3. </a:t>
            </a:r>
            <a:r>
              <a:rPr dirty="0" sz="1100">
                <a:latin typeface="Malgun Gothic"/>
                <a:cs typeface="Malgun Gothic"/>
              </a:rPr>
              <a:t>인정기간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2247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416559" marR="5080" indent="-265430">
              <a:lnSpc>
                <a:spcPct val="133300"/>
              </a:lnSpc>
              <a:spcBef>
                <a:spcPts val="100"/>
              </a:spcBef>
            </a:pPr>
            <a:r>
              <a:rPr dirty="0" sz="1100" spc="65">
                <a:latin typeface="Malgun Gothic"/>
                <a:cs typeface="Malgun Gothic"/>
              </a:rPr>
              <a:t>가. </a:t>
            </a:r>
            <a:r>
              <a:rPr dirty="0" sz="1100" spc="-5">
                <a:latin typeface="Malgun Gothic"/>
                <a:cs typeface="Malgun Gothic"/>
              </a:rPr>
              <a:t>수리가능한</a:t>
            </a:r>
            <a:r>
              <a:rPr dirty="0" sz="1100">
                <a:latin typeface="Malgun Gothic"/>
                <a:cs typeface="Malgun Gothic"/>
              </a:rPr>
              <a:t> 경우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5">
                <a:latin typeface="Malgun Gothic"/>
                <a:cs typeface="Malgun Gothic"/>
              </a:rPr>
              <a:t>수리를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위해 자동차정비업자에게 인도하여 </a:t>
            </a:r>
            <a:r>
              <a:rPr dirty="0" sz="1100" spc="-5">
                <a:latin typeface="Malgun Gothic"/>
                <a:cs typeface="Malgun Gothic"/>
              </a:rPr>
              <a:t>수리가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완료될</a:t>
            </a:r>
            <a:r>
              <a:rPr dirty="0" sz="1100" spc="3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때까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소요된</a:t>
            </a:r>
            <a:r>
              <a:rPr dirty="0" sz="1100">
                <a:latin typeface="Malgun Gothic"/>
                <a:cs typeface="Malgun Gothic"/>
              </a:rPr>
              <a:t> 기간으로</a:t>
            </a:r>
            <a:r>
              <a:rPr dirty="0" sz="1100" spc="38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하되, </a:t>
            </a:r>
            <a:r>
              <a:rPr dirty="0" sz="1100" spc="20">
                <a:latin typeface="Malgun Gothic"/>
                <a:cs typeface="Malgun Gothic"/>
              </a:rPr>
              <a:t>25일(실제 </a:t>
            </a:r>
            <a:r>
              <a:rPr dirty="0" sz="1100" spc="-5">
                <a:latin typeface="Malgun Gothic"/>
                <a:cs typeface="Malgun Gothic"/>
              </a:rPr>
              <a:t>정비작업시간이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160시간을 </a:t>
            </a:r>
            <a:r>
              <a:rPr dirty="0" sz="1100">
                <a:latin typeface="Malgun Gothic"/>
                <a:cs typeface="Malgun Gothic"/>
              </a:rPr>
              <a:t>초과하는</a:t>
            </a:r>
            <a:r>
              <a:rPr dirty="0" sz="1100" spc="3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경우에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는 </a:t>
            </a:r>
            <a:r>
              <a:rPr dirty="0" sz="1100" spc="20">
                <a:latin typeface="Malgun Gothic"/>
                <a:cs typeface="Malgun Gothic"/>
              </a:rPr>
              <a:t>30일)을 </a:t>
            </a:r>
            <a:r>
              <a:rPr dirty="0" sz="1100" spc="-5">
                <a:latin typeface="Malgun Gothic"/>
                <a:cs typeface="Malgun Gothic"/>
              </a:rPr>
              <a:t>한도로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함. </a:t>
            </a:r>
            <a:r>
              <a:rPr dirty="0" sz="1100" spc="40">
                <a:latin typeface="Malgun Gothic"/>
                <a:cs typeface="Malgun Gothic"/>
              </a:rPr>
              <a:t>다만, </a:t>
            </a:r>
            <a:r>
              <a:rPr dirty="0" sz="1100" spc="-5">
                <a:latin typeface="Malgun Gothic"/>
                <a:cs typeface="Malgun Gothic"/>
              </a:rPr>
              <a:t>부당한</a:t>
            </a:r>
            <a:r>
              <a:rPr dirty="0" sz="1100">
                <a:latin typeface="Malgun Gothic"/>
                <a:cs typeface="Malgun Gothic"/>
              </a:rPr>
              <a:t> 수리지연이나 출고지연 등의 </a:t>
            </a:r>
            <a:r>
              <a:rPr dirty="0" sz="1100" spc="-5">
                <a:latin typeface="Malgun Gothic"/>
                <a:cs typeface="Malgun Gothic"/>
              </a:rPr>
              <a:t>사유로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인해 통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수리기간을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초과하는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기간은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인정하지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않음.</a:t>
            </a:r>
            <a:endParaRPr sz="1100">
              <a:latin typeface="Malgun Gothic"/>
              <a:cs typeface="Malgun Gothic"/>
            </a:endParaRPr>
          </a:p>
          <a:p>
            <a:pPr algn="just" marL="151130">
              <a:lnSpc>
                <a:spcPct val="100000"/>
              </a:lnSpc>
              <a:spcBef>
                <a:spcPts val="445"/>
              </a:spcBef>
            </a:pPr>
            <a:r>
              <a:rPr dirty="0" sz="1100" spc="65">
                <a:latin typeface="Malgun Gothic"/>
                <a:cs typeface="Malgun Gothic"/>
              </a:rPr>
              <a:t>나.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불가능한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10일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marL="144780" marR="6350" indent="-132715">
              <a:lnSpc>
                <a:spcPct val="133600"/>
              </a:lnSpc>
            </a:pPr>
            <a:r>
              <a:rPr dirty="0" sz="1100" spc="-10" b="1">
                <a:latin typeface="Malgun Gothic"/>
                <a:cs typeface="Malgun Gothic"/>
              </a:rPr>
              <a:t>제2조(준용규정)</a:t>
            </a:r>
            <a:r>
              <a:rPr dirty="0" sz="1100" spc="215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추가특별약관에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정하지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아니한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사항은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보통약관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해당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특별약관을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00">
              <a:latin typeface="Malgun Gothic"/>
              <a:cs typeface="Malgun Gothic"/>
            </a:endParaRPr>
          </a:p>
          <a:p>
            <a:pPr marL="74930">
              <a:lnSpc>
                <a:spcPct val="100000"/>
              </a:lnSpc>
            </a:pPr>
            <a:r>
              <a:rPr dirty="0" sz="1000" spc="-100" b="1">
                <a:latin typeface="Malgun Gothic"/>
                <a:cs typeface="Malgun Gothic"/>
              </a:rPr>
              <a:t>&lt;</a:t>
            </a:r>
            <a:r>
              <a:rPr dirty="0" sz="1000" spc="110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용어풀이</a:t>
            </a:r>
            <a:r>
              <a:rPr dirty="0" sz="1000" spc="110" b="1">
                <a:latin typeface="Malgun Gothic"/>
                <a:cs typeface="Malgun Gothic"/>
              </a:rPr>
              <a:t> </a:t>
            </a:r>
            <a:r>
              <a:rPr dirty="0" sz="1000" spc="-100" b="1">
                <a:latin typeface="Malgun Gothic"/>
                <a:cs typeface="Malgun Gothic"/>
              </a:rPr>
              <a:t>&gt;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063180" y="3510495"/>
          <a:ext cx="5763895" cy="1967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8860"/>
                <a:gridCol w="4720590"/>
              </a:tblGrid>
              <a:tr h="185724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건설기계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자동차손해배상보장법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시행령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제2조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각호의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건설기계를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말합니다.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397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9227"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동급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배기량,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연식이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유사한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차량을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말합니다.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58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통상의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자동차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대여시장에서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소비자가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자동차대여사업자로부터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자동차를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빌릴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때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9525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요되는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합리적인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시장가격을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말합니다.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57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 marL="3175">
                        <a:lnSpc>
                          <a:spcPct val="100000"/>
                        </a:lnSpc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규모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 marR="6985" indent="-24765">
                        <a:lnSpc>
                          <a:spcPts val="1500"/>
                        </a:lnSpc>
                      </a:pPr>
                      <a:r>
                        <a:rPr dirty="0" sz="1000" spc="5">
                          <a:latin typeface="MS UI Gothic"/>
                          <a:cs typeface="MS UI Gothic"/>
                        </a:rPr>
                        <a:t>｢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자동차관리법시행규칙</a:t>
                      </a:r>
                      <a:r>
                        <a:rPr dirty="0" sz="1000" spc="5">
                          <a:latin typeface="MS UI Gothic"/>
                          <a:cs typeface="MS UI Gothic"/>
                        </a:rPr>
                        <a:t>｣</a:t>
                      </a:r>
                      <a:r>
                        <a:rPr dirty="0" sz="1000" spc="225">
                          <a:latin typeface="MS UI Gothic"/>
                          <a:cs typeface="MS UI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별표1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자동차의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종류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규모별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세부기준(경형,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소형,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중형,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대형)에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따른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자동차의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규모를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말합니다.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5152">
                <a:tc>
                  <a:txBody>
                    <a:bodyPr/>
                    <a:lstStyle/>
                    <a:p>
                      <a:pPr marL="234950" marR="129539" indent="-96520">
                        <a:lnSpc>
                          <a:spcPct val="117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여자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동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차가 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차종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110" marR="6985" indent="-35560">
                        <a:lnSpc>
                          <a:spcPct val="117000"/>
                        </a:lnSpc>
                      </a:pPr>
                      <a:r>
                        <a:rPr dirty="0" sz="1000" spc="-5">
                          <a:latin typeface="MS UI Gothic"/>
                          <a:cs typeface="MS UI Gothic"/>
                        </a:rPr>
                        <a:t>｢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여객자동차운수사업법</a:t>
                      </a:r>
                      <a:r>
                        <a:rPr dirty="0" sz="1000" spc="-5">
                          <a:latin typeface="MS UI Gothic"/>
                          <a:cs typeface="MS UI Gothic"/>
                        </a:rPr>
                        <a:t>｣</a:t>
                      </a:r>
                      <a:r>
                        <a:rPr dirty="0" sz="1000" spc="204">
                          <a:latin typeface="MS UI Gothic"/>
                          <a:cs typeface="MS UI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제30조에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따라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자동차대여사업에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사용할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자동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차종을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말합니다.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2104"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통상의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수리기간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1303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보험개발원이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과거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3년간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렌트기간과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작업시간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등과의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상관관계를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합리적으로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8890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분석하여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산출한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수리기간(범위)을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말합니다.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887983" y="5761736"/>
            <a:ext cx="5786120" cy="38150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 b="1">
                <a:latin typeface="Malgun Gothic"/>
                <a:cs typeface="Malgun Gothic"/>
              </a:rPr>
              <a:t>③</a:t>
            </a:r>
            <a:r>
              <a:rPr dirty="0" sz="1300" spc="14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청소년수련시설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0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3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</a:t>
            </a:r>
            <a:r>
              <a:rPr dirty="0" sz="1100" spc="17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r>
              <a:rPr dirty="0" sz="1100" spc="175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소유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관리하는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450">
                <a:latin typeface="Malgun Gothic"/>
                <a:cs typeface="Malgun Gothic"/>
              </a:rPr>
              <a:t>「</a:t>
            </a:r>
            <a:r>
              <a:rPr dirty="0" sz="1100">
                <a:latin typeface="Malgun Gothic"/>
                <a:cs typeface="Malgun Gothic"/>
              </a:rPr>
              <a:t>청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소년활동진흥법</a:t>
            </a:r>
            <a:r>
              <a:rPr dirty="0" sz="1100" spc="459">
                <a:latin typeface="Malgun Gothic"/>
                <a:cs typeface="Malgun Gothic"/>
              </a:rPr>
              <a:t>」</a:t>
            </a:r>
            <a:r>
              <a:rPr dirty="0" sz="1100">
                <a:latin typeface="Malgun Gothic"/>
                <a:cs typeface="Malgun Gothic"/>
              </a:rPr>
              <a:t>에 </a:t>
            </a:r>
            <a:r>
              <a:rPr dirty="0" sz="1100" spc="-10">
                <a:latin typeface="Malgun Gothic"/>
                <a:cs typeface="Malgun Gothic"/>
              </a:rPr>
              <a:t>정한 의무보험 가입대상 </a:t>
            </a:r>
            <a:r>
              <a:rPr dirty="0" sz="1100" spc="-15">
                <a:latin typeface="Malgun Gothic"/>
                <a:cs typeface="Malgun Gothic"/>
              </a:rPr>
              <a:t>청소년수련시설 </a:t>
            </a:r>
            <a:r>
              <a:rPr dirty="0" sz="1100">
                <a:latin typeface="Malgun Gothic"/>
                <a:cs typeface="Malgun Gothic"/>
              </a:rPr>
              <a:t>및 그 </a:t>
            </a:r>
            <a:r>
              <a:rPr dirty="0" sz="1100" spc="-10">
                <a:latin typeface="Malgun Gothic"/>
                <a:cs typeface="Malgun Gothic"/>
              </a:rPr>
              <a:t>시설의 용도에 </a:t>
            </a:r>
            <a:r>
              <a:rPr dirty="0" sz="1100" spc="-5">
                <a:latin typeface="Malgun Gothic"/>
                <a:cs typeface="Malgun Gothic"/>
              </a:rPr>
              <a:t>따른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업무의 수행으로 생긴 우연한 사고로 인하여 타인의 신체에 장해를 입히거나 재물을 </a:t>
            </a:r>
            <a:r>
              <a:rPr dirty="0" sz="1100">
                <a:latin typeface="Malgun Gothic"/>
                <a:cs typeface="Malgun Gothic"/>
              </a:rPr>
              <a:t>망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가뜨려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손해배상책임을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부담함으로써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약관에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spc="-5" b="1">
                <a:latin typeface="Malgun Gothic"/>
                <a:cs typeface="Malgun Gothic"/>
              </a:rPr>
              <a:t>제2조(공제금 등의 </a:t>
            </a:r>
            <a:r>
              <a:rPr dirty="0" sz="1100" spc="-10" b="1">
                <a:latin typeface="Malgun Gothic"/>
                <a:cs typeface="Malgun Gothic"/>
              </a:rPr>
              <a:t>지급한도) </a:t>
            </a:r>
            <a:r>
              <a:rPr dirty="0" sz="1100">
                <a:latin typeface="Malgun Gothic"/>
                <a:cs typeface="Malgun Gothic"/>
              </a:rPr>
              <a:t>①제12조(보상하는 </a:t>
            </a:r>
            <a:r>
              <a:rPr dirty="0" sz="1100" spc="10">
                <a:latin typeface="Malgun Gothic"/>
                <a:cs typeface="Malgun Gothic"/>
              </a:rPr>
              <a:t>손해)의 </a:t>
            </a:r>
            <a:r>
              <a:rPr dirty="0" sz="1100" spc="-10">
                <a:latin typeface="Malgun Gothic"/>
                <a:cs typeface="Malgun Gothic"/>
              </a:rPr>
              <a:t>손해에 대하여 공제회는 매회의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사고마다 아래의 금액을 한도로 공제금을 </a:t>
            </a:r>
            <a:r>
              <a:rPr dirty="0" sz="1100" spc="5">
                <a:latin typeface="Malgun Gothic"/>
                <a:cs typeface="Malgun Gothic"/>
              </a:rPr>
              <a:t>지급합니다. </a:t>
            </a:r>
            <a:r>
              <a:rPr dirty="0" sz="1100" spc="30">
                <a:latin typeface="Malgun Gothic"/>
                <a:cs typeface="Malgun Gothic"/>
              </a:rPr>
              <a:t>다만, </a:t>
            </a:r>
            <a:r>
              <a:rPr dirty="0" sz="1100" spc="-10">
                <a:latin typeface="Malgun Gothic"/>
                <a:cs typeface="Malgun Gothic"/>
              </a:rPr>
              <a:t>아래 </a:t>
            </a:r>
            <a:r>
              <a:rPr dirty="0" sz="1100" spc="-5">
                <a:latin typeface="Malgun Gothic"/>
                <a:cs typeface="Malgun Gothic"/>
              </a:rPr>
              <a:t>제1호의 </a:t>
            </a:r>
            <a:r>
              <a:rPr dirty="0" sz="1100" spc="-10">
                <a:latin typeface="Malgun Gothic"/>
                <a:cs typeface="Malgun Gothic"/>
              </a:rPr>
              <a:t>단서를 </a:t>
            </a:r>
            <a:r>
              <a:rPr dirty="0" sz="1100" spc="-5">
                <a:latin typeface="Malgun Gothic"/>
                <a:cs typeface="Malgun Gothic"/>
              </a:rPr>
              <a:t>제외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실손해액을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algn="just" marL="288290" marR="5080" indent="-207645">
              <a:lnSpc>
                <a:spcPct val="132700"/>
              </a:lnSpc>
              <a:spcBef>
                <a:spcPts val="15"/>
              </a:spcBef>
              <a:buAutoNum type="arabicPeriod"/>
              <a:tabLst>
                <a:tab pos="288925" algn="l"/>
              </a:tabLst>
            </a:pPr>
            <a:r>
              <a:rPr dirty="0" sz="1100" spc="-10">
                <a:latin typeface="Malgun Gothic"/>
                <a:cs typeface="Malgun Gothic"/>
              </a:rPr>
              <a:t>대인사고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사망의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10">
                <a:latin typeface="Malgun Gothic"/>
                <a:cs typeface="Malgun Gothic"/>
              </a:rPr>
              <a:t>피해자</a:t>
            </a:r>
            <a:r>
              <a:rPr dirty="0" sz="1100" spc="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1인당 </a:t>
            </a:r>
            <a:r>
              <a:rPr dirty="0" sz="1100" spc="35">
                <a:latin typeface="Malgun Gothic"/>
                <a:cs typeface="Malgun Gothic"/>
              </a:rPr>
              <a:t>8,000만원. 다만, </a:t>
            </a:r>
            <a:r>
              <a:rPr dirty="0" sz="1100" spc="-10">
                <a:latin typeface="Malgun Gothic"/>
                <a:cs typeface="Malgun Gothic"/>
              </a:rPr>
              <a:t>실손해액이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2,000만원 </a:t>
            </a:r>
            <a:r>
              <a:rPr dirty="0" sz="1100" spc="-5">
                <a:latin typeface="Malgun Gothic"/>
                <a:cs typeface="Malgun Gothic"/>
              </a:rPr>
              <a:t>미만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2,000만원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40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대인사고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[별표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75">
                <a:latin typeface="Malgun Gothic"/>
                <a:cs typeface="Malgun Gothic"/>
              </a:rPr>
              <a:t>1]에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algn="just" marL="286385" marR="5080" indent="-205740">
              <a:lnSpc>
                <a:spcPct val="132700"/>
              </a:lnSpc>
              <a:spcBef>
                <a:spcPts val="15"/>
              </a:spcBef>
              <a:buAutoNum type="arabicPeriod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부상의 </a:t>
            </a:r>
            <a:r>
              <a:rPr dirty="0" sz="1100" spc="-5">
                <a:latin typeface="Malgun Gothic"/>
                <a:cs typeface="Malgun Gothic"/>
              </a:rPr>
              <a:t>경우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치료가 완료된 후부터 </a:t>
            </a:r>
            <a:r>
              <a:rPr dirty="0" sz="1100" spc="-5">
                <a:latin typeface="Malgun Gothic"/>
                <a:cs typeface="Malgun Gothic"/>
              </a:rPr>
              <a:t>당해 </a:t>
            </a:r>
            <a:r>
              <a:rPr dirty="0" sz="1100" spc="-10">
                <a:latin typeface="Malgun Gothic"/>
                <a:cs typeface="Malgun Gothic"/>
              </a:rPr>
              <a:t>부상이 원인이 되어 </a:t>
            </a:r>
            <a:r>
              <a:rPr dirty="0" sz="1100">
                <a:latin typeface="Malgun Gothic"/>
                <a:cs typeface="Malgun Gothic"/>
              </a:rPr>
              <a:t>신체장해(이하</a:t>
            </a:r>
            <a:r>
              <a:rPr dirty="0" sz="1100">
                <a:latin typeface="MS UI Gothic"/>
                <a:cs typeface="MS UI Gothic"/>
              </a:rPr>
              <a:t>｢</a:t>
            </a:r>
            <a:r>
              <a:rPr dirty="0" sz="1100">
                <a:latin typeface="Malgun Gothic"/>
                <a:cs typeface="Malgun Gothic"/>
              </a:rPr>
              <a:t>후유 </a:t>
            </a:r>
            <a:r>
              <a:rPr dirty="0" sz="1100" spc="5">
                <a:latin typeface="Malgun Gothic"/>
                <a:cs typeface="Malgun Gothic"/>
              </a:rPr>
              <a:t> 장해</a:t>
            </a:r>
            <a:r>
              <a:rPr dirty="0" sz="1100" spc="5">
                <a:latin typeface="MS UI Gothic"/>
                <a:cs typeface="MS UI Gothic"/>
              </a:rPr>
              <a:t>｣</a:t>
            </a:r>
            <a:r>
              <a:rPr dirty="0" sz="1100" spc="5">
                <a:latin typeface="Malgun Gothic"/>
                <a:cs typeface="Malgun Gothic"/>
              </a:rPr>
              <a:t>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합니다)가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1인당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[별표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75">
                <a:latin typeface="Malgun Gothic"/>
                <a:cs typeface="Malgun Gothic"/>
              </a:rPr>
              <a:t>2]에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algn="just" marL="277495" marR="5080" indent="-196850">
              <a:lnSpc>
                <a:spcPct val="133600"/>
              </a:lnSpc>
              <a:buAutoNum type="arabicPeriod"/>
              <a:tabLst>
                <a:tab pos="27813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부상자가 </a:t>
            </a:r>
            <a:r>
              <a:rPr dirty="0" sz="1100" spc="-5">
                <a:latin typeface="Malgun Gothic"/>
                <a:cs typeface="Malgun Gothic"/>
              </a:rPr>
              <a:t>치료 중에 당해 </a:t>
            </a:r>
            <a:r>
              <a:rPr dirty="0" sz="1100" spc="-10">
                <a:latin typeface="Malgun Gothic"/>
                <a:cs typeface="Malgun Gothic"/>
              </a:rPr>
              <a:t>부상이 원인이 </a:t>
            </a:r>
            <a:r>
              <a:rPr dirty="0" sz="1100" spc="-5">
                <a:latin typeface="Malgun Gothic"/>
                <a:cs typeface="Malgun Gothic"/>
              </a:rPr>
              <a:t>되어 </a:t>
            </a:r>
            <a:r>
              <a:rPr dirty="0" sz="1100" spc="-10">
                <a:latin typeface="Malgun Gothic"/>
                <a:cs typeface="Malgun Gothic"/>
              </a:rPr>
              <a:t>사망한 경우에는 </a:t>
            </a:r>
            <a:r>
              <a:rPr dirty="0" sz="1100" spc="-5">
                <a:latin typeface="Malgun Gothic"/>
                <a:cs typeface="Malgun Gothic"/>
              </a:rPr>
              <a:t>제1호와 </a:t>
            </a:r>
            <a:r>
              <a:rPr dirty="0" sz="1100">
                <a:latin typeface="Malgun Gothic"/>
                <a:cs typeface="Malgun Gothic"/>
              </a:rPr>
              <a:t>제2호 </a:t>
            </a:r>
            <a:r>
              <a:rPr dirty="0" sz="1100" spc="-10">
                <a:latin typeface="Malgun Gothic"/>
                <a:cs typeface="Malgun Gothic"/>
              </a:rPr>
              <a:t>금액의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합산액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7983" y="990701"/>
            <a:ext cx="5786120" cy="740155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66700" marR="5080" indent="-189230">
              <a:lnSpc>
                <a:spcPct val="133600"/>
              </a:lnSpc>
              <a:spcBef>
                <a:spcPts val="100"/>
              </a:spcBef>
              <a:buAutoNum type="arabicPeriod" startAt="5"/>
              <a:tabLst>
                <a:tab pos="267335" algn="l"/>
              </a:tabLst>
            </a:pPr>
            <a:r>
              <a:rPr dirty="0" sz="1100" spc="-50">
                <a:latin typeface="Malgun Gothic"/>
                <a:cs typeface="Malgun Gothic"/>
              </a:rPr>
              <a:t>부상한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자에게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당해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부상이</a:t>
            </a:r>
            <a:r>
              <a:rPr dirty="0" sz="1100" spc="9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원인이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되어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60">
                <a:latin typeface="Malgun Gothic"/>
                <a:cs typeface="Malgun Gothic"/>
              </a:rPr>
              <a:t>후유장해가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생긴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55">
                <a:latin typeface="Malgun Gothic"/>
                <a:cs typeface="Malgun Gothic"/>
              </a:rPr>
              <a:t>경우에는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제2호와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제3호</a:t>
            </a:r>
            <a:r>
              <a:rPr dirty="0" sz="1100" spc="9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금액의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합산액</a:t>
            </a:r>
            <a:endParaRPr sz="1100">
              <a:latin typeface="Malgun Gothic"/>
              <a:cs typeface="Malgun Gothic"/>
            </a:endParaRPr>
          </a:p>
          <a:p>
            <a:pPr marL="277495" marR="5080" indent="-196850">
              <a:lnSpc>
                <a:spcPts val="1760"/>
              </a:lnSpc>
              <a:spcBef>
                <a:spcPts val="120"/>
              </a:spcBef>
              <a:buAutoNum type="arabicPeriod" startAt="5"/>
              <a:tabLst>
                <a:tab pos="278130" algn="l"/>
              </a:tabLst>
            </a:pPr>
            <a:r>
              <a:rPr dirty="0" sz="1100" spc="-5">
                <a:latin typeface="Malgun Gothic"/>
                <a:cs typeface="Malgun Gothic"/>
              </a:rPr>
              <a:t>제3호의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당해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되어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제1호의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금액에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제3호의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규정에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320"/>
              </a:spcBef>
              <a:buAutoNum type="arabicPeriod" startAt="5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재물손해의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1사고당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증권에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ts val="1760"/>
              </a:lnSpc>
              <a:spcBef>
                <a:spcPts val="120"/>
              </a:spcBef>
            </a:pPr>
            <a:r>
              <a:rPr dirty="0" sz="1100" spc="-10">
                <a:latin typeface="Malgun Gothic"/>
                <a:cs typeface="Malgun Gothic"/>
              </a:rPr>
              <a:t>②공제회는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1회의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공제사고에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같이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공제등록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도액과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자기부담금은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각각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marL="291465" marR="5080" indent="-210820">
              <a:lnSpc>
                <a:spcPts val="1750"/>
              </a:lnSpc>
              <a:spcBef>
                <a:spcPts val="20"/>
              </a:spcBef>
              <a:buAutoNum type="arabicPeriod"/>
              <a:tabLst>
                <a:tab pos="292100" algn="l"/>
              </a:tabLst>
            </a:pP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제12조(보상하는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제1호의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손해배상금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보상한도액을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되,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자기부담금이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약정된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자기부담금을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초과한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부분만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277495" marR="5080" indent="-196850">
              <a:lnSpc>
                <a:spcPts val="1760"/>
              </a:lnSpc>
              <a:spcBef>
                <a:spcPts val="5"/>
              </a:spcBef>
              <a:buAutoNum type="arabicPeriod"/>
              <a:tabLst>
                <a:tab pos="278130" algn="l"/>
              </a:tabLst>
            </a:pP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제12조(보상하는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제2호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60">
                <a:latin typeface="Malgun Gothic"/>
                <a:cs typeface="Malgun Gothic"/>
              </a:rPr>
              <a:t>‘가’목,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‘나’목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‘마’목의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전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281940" indent="-201930">
              <a:lnSpc>
                <a:spcPct val="100000"/>
              </a:lnSpc>
              <a:spcBef>
                <a:spcPts val="305"/>
              </a:spcBef>
              <a:buAutoNum type="arabicPeriod"/>
              <a:tabLst>
                <a:tab pos="282575" algn="l"/>
              </a:tabLst>
            </a:pP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제12조(보상하는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제2호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‘다’목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‘라’목의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비용과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제1호</a:t>
            </a:r>
            <a:endParaRPr sz="1100">
              <a:latin typeface="Malgun Gothic"/>
              <a:cs typeface="Malgun Gothic"/>
            </a:endParaRPr>
          </a:p>
          <a:p>
            <a:pPr marL="281940">
              <a:lnSpc>
                <a:spcPct val="100000"/>
              </a:lnSpc>
              <a:spcBef>
                <a:spcPts val="445"/>
              </a:spcBef>
            </a:pP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보상액의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합계액을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한도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ct val="132700"/>
              </a:lnSpc>
              <a:spcBef>
                <a:spcPts val="10"/>
              </a:spcBef>
            </a:pPr>
            <a:r>
              <a:rPr dirty="0" sz="1100" spc="-10">
                <a:latin typeface="Malgun Gothic"/>
                <a:cs typeface="Malgun Gothic"/>
              </a:rPr>
              <a:t>③공제기간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보상총액은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공제등록증권에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총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상한도액을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95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2700"/>
              </a:lnSpc>
            </a:pPr>
            <a:r>
              <a:rPr dirty="0" sz="1100" b="1">
                <a:latin typeface="Malgun Gothic"/>
                <a:cs typeface="Malgun Gothic"/>
              </a:rPr>
              <a:t>제3조(보상하지</a:t>
            </a:r>
            <a:r>
              <a:rPr dirty="0" sz="1100" spc="5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않는</a:t>
            </a:r>
            <a:r>
              <a:rPr dirty="0" sz="1100" b="1">
                <a:latin typeface="Malgun Gothic"/>
                <a:cs typeface="Malgun Gothic"/>
              </a:rPr>
              <a:t> 손해)</a:t>
            </a:r>
            <a:r>
              <a:rPr dirty="0" sz="1100" spc="5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제13조(보상하지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않는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손해)에 </a:t>
            </a:r>
            <a:r>
              <a:rPr dirty="0" sz="1100" spc="-10">
                <a:latin typeface="Malgun Gothic"/>
                <a:cs typeface="Malgun Gothic"/>
              </a:rPr>
              <a:t>추가하여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부담함으로써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80645" marR="6350">
              <a:lnSpc>
                <a:spcPct val="133600"/>
              </a:lnSpc>
            </a:pPr>
            <a:r>
              <a:rPr dirty="0" sz="1100" spc="-10">
                <a:latin typeface="Malgun Gothic"/>
                <a:cs typeface="Malgun Gothic"/>
              </a:rPr>
              <a:t>①수련시설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이용자의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피공제자에게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고용된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자가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ts val="1760"/>
              </a:lnSpc>
              <a:spcBef>
                <a:spcPts val="125"/>
              </a:spcBef>
            </a:pPr>
            <a:r>
              <a:rPr dirty="0" sz="1100" spc="-10">
                <a:latin typeface="Malgun Gothic"/>
                <a:cs typeface="Malgun Gothic"/>
              </a:rPr>
              <a:t>②공공도로(도로교통법상의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도로에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한합니다)에서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수행하는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주차대행업무로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85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36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제4조(등록의</a:t>
            </a:r>
            <a:r>
              <a:rPr dirty="0" sz="1100" spc="5" b="1">
                <a:latin typeface="Malgun Gothic"/>
                <a:cs typeface="Malgun Gothic"/>
              </a:rPr>
              <a:t> 해지)</a:t>
            </a:r>
            <a:r>
              <a:rPr dirty="0" sz="1100" spc="10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제29조(등록의 해지)에도</a:t>
            </a:r>
            <a:r>
              <a:rPr dirty="0" sz="1100" spc="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경우를 </a:t>
            </a:r>
            <a:r>
              <a:rPr dirty="0" sz="1100" spc="-3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제외하고는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공제등록의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일부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전부를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해지할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없습니다.</a:t>
            </a:r>
            <a:endParaRPr sz="11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  <a:spcBef>
                <a:spcPts val="440"/>
              </a:spcBef>
            </a:pPr>
            <a:r>
              <a:rPr dirty="0" sz="1100" spc="-10">
                <a:latin typeface="Malgun Gothic"/>
                <a:cs typeface="Malgun Gothic"/>
              </a:rPr>
              <a:t>①수련시설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운영이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중단된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  <a:spcBef>
                <a:spcPts val="434"/>
              </a:spcBef>
            </a:pPr>
            <a:r>
              <a:rPr dirty="0" sz="1100" spc="-10">
                <a:latin typeface="Malgun Gothic"/>
                <a:cs typeface="Malgun Gothic"/>
              </a:rPr>
              <a:t>②착오로</a:t>
            </a:r>
            <a:r>
              <a:rPr dirty="0" sz="1100" spc="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공제가입</a:t>
            </a:r>
            <a:endParaRPr sz="11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  <a:spcBef>
                <a:spcPts val="445"/>
              </a:spcBef>
            </a:pPr>
            <a:r>
              <a:rPr dirty="0" sz="1100" spc="-10">
                <a:latin typeface="Malgun Gothic"/>
                <a:cs typeface="Malgun Gothic"/>
              </a:rPr>
              <a:t>③기타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법령상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의무가입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필요성이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없다고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인정되는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사유가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5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제5조(준용규정)</a:t>
            </a:r>
            <a:r>
              <a:rPr dirty="0" sz="1100" spc="25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특별약관에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정하지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않은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사항은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보통약관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기타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적용된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특별약관을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</a:pPr>
            <a:r>
              <a:rPr dirty="0" sz="1100" spc="-105" b="1">
                <a:latin typeface="Malgun Gothic"/>
                <a:cs typeface="Malgun Gothic"/>
              </a:rPr>
              <a:t>&lt;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용어풀이</a:t>
            </a:r>
            <a:r>
              <a:rPr dirty="0" sz="1100" spc="105" b="1">
                <a:latin typeface="Malgun Gothic"/>
                <a:cs typeface="Malgun Gothic"/>
              </a:rPr>
              <a:t> </a:t>
            </a:r>
            <a:r>
              <a:rPr dirty="0" sz="1100" spc="-105" b="1">
                <a:latin typeface="Malgun Gothic"/>
                <a:cs typeface="Malgun Gothic"/>
              </a:rPr>
              <a:t>&gt;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3810" y="8754262"/>
            <a:ext cx="1498600" cy="4311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07340" marR="208915" indent="-93345">
              <a:lnSpc>
                <a:spcPct val="133000"/>
              </a:lnSpc>
              <a:spcBef>
                <a:spcPts val="100"/>
              </a:spcBef>
            </a:pPr>
            <a:r>
              <a:rPr dirty="0" sz="1000" spc="-15">
                <a:latin typeface="Malgun Gothic"/>
                <a:cs typeface="Malgun Gothic"/>
              </a:rPr>
              <a:t>의무보험</a:t>
            </a:r>
            <a:r>
              <a:rPr dirty="0" sz="1000" spc="5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가입대상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청소년수련시설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24899" y="8390026"/>
            <a:ext cx="4211320" cy="1137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55880" marR="41275">
              <a:lnSpc>
                <a:spcPct val="146000"/>
              </a:lnSpc>
              <a:spcBef>
                <a:spcPts val="100"/>
              </a:spcBef>
            </a:pPr>
            <a:r>
              <a:rPr dirty="0" sz="1000" spc="-15">
                <a:latin typeface="Malgun Gothic"/>
                <a:cs typeface="Malgun Gothic"/>
              </a:rPr>
              <a:t>의무보험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가입대상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청소년수련시설이라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함은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409">
                <a:latin typeface="Malgun Gothic"/>
                <a:cs typeface="Malgun Gothic"/>
              </a:rPr>
              <a:t>「</a:t>
            </a:r>
            <a:r>
              <a:rPr dirty="0" sz="1000" spc="-15">
                <a:latin typeface="Malgun Gothic"/>
                <a:cs typeface="Malgun Gothic"/>
              </a:rPr>
              <a:t>청소년활동진흥법</a:t>
            </a:r>
            <a:r>
              <a:rPr dirty="0" sz="1000" spc="425">
                <a:latin typeface="Malgun Gothic"/>
                <a:cs typeface="Malgun Gothic"/>
              </a:rPr>
              <a:t>」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시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행령 </a:t>
            </a:r>
            <a:r>
              <a:rPr dirty="0" sz="1000" spc="5">
                <a:latin typeface="Malgun Gothic"/>
                <a:cs typeface="Malgun Gothic"/>
              </a:rPr>
              <a:t>제13조(보험가입)에 </a:t>
            </a:r>
            <a:r>
              <a:rPr dirty="0" sz="1000" spc="-15">
                <a:latin typeface="Malgun Gothic"/>
                <a:cs typeface="Malgun Gothic"/>
              </a:rPr>
              <a:t>의한 의무가입 대상 청소년수련시설인 청소 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년수련관, </a:t>
            </a:r>
            <a:r>
              <a:rPr dirty="0" sz="1000">
                <a:latin typeface="Malgun Gothic"/>
                <a:cs typeface="Malgun Gothic"/>
              </a:rPr>
              <a:t>청소년수련원, </a:t>
            </a:r>
            <a:r>
              <a:rPr dirty="0" sz="1000" spc="-10">
                <a:latin typeface="Malgun Gothic"/>
                <a:cs typeface="Malgun Gothic"/>
              </a:rPr>
              <a:t>청소년문화의집(건축연면적이 1천제곱미터 </a:t>
            </a:r>
            <a:r>
              <a:rPr dirty="0" sz="1000" spc="-5">
                <a:latin typeface="Malgun Gothic"/>
                <a:cs typeface="Malgun Gothic"/>
              </a:rPr>
              <a:t>이 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상인 </a:t>
            </a:r>
            <a:r>
              <a:rPr dirty="0" sz="1000" spc="-10">
                <a:latin typeface="Malgun Gothic"/>
                <a:cs typeface="Malgun Gothic"/>
              </a:rPr>
              <a:t>경우에 </a:t>
            </a:r>
            <a:r>
              <a:rPr dirty="0" sz="1000" spc="20">
                <a:latin typeface="Malgun Gothic"/>
                <a:cs typeface="Malgun Gothic"/>
              </a:rPr>
              <a:t>한한다), </a:t>
            </a:r>
            <a:r>
              <a:rPr dirty="0" sz="1000">
                <a:latin typeface="Malgun Gothic"/>
                <a:cs typeface="Malgun Gothic"/>
              </a:rPr>
              <a:t>청소년특화시설, </a:t>
            </a:r>
            <a:r>
              <a:rPr dirty="0" sz="1000" spc="-15">
                <a:latin typeface="Malgun Gothic"/>
                <a:cs typeface="Malgun Gothic"/>
              </a:rPr>
              <a:t>청소년야영장 </a:t>
            </a:r>
            <a:r>
              <a:rPr dirty="0" sz="1000" spc="-5">
                <a:latin typeface="Malgun Gothic"/>
                <a:cs typeface="Malgun Gothic"/>
              </a:rPr>
              <a:t>및 </a:t>
            </a:r>
            <a:r>
              <a:rPr dirty="0" sz="1000" spc="-15">
                <a:latin typeface="Malgun Gothic"/>
                <a:cs typeface="Malgun Gothic"/>
              </a:rPr>
              <a:t>유스호스텔을 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말합니다.</a:t>
            </a:r>
            <a:endParaRPr sz="1000">
              <a:latin typeface="Malgun Gothic"/>
              <a:cs typeface="Malgun Gothic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913142" y="8460371"/>
            <a:ext cx="5734050" cy="1062990"/>
            <a:chOff x="913142" y="8460371"/>
            <a:chExt cx="5734050" cy="1062990"/>
          </a:xfrm>
        </p:grpSpPr>
        <p:sp>
          <p:nvSpPr>
            <p:cNvPr id="6" name="object 6"/>
            <p:cNvSpPr/>
            <p:nvPr/>
          </p:nvSpPr>
          <p:spPr>
            <a:xfrm>
              <a:off x="918476" y="8465705"/>
              <a:ext cx="0" cy="1052195"/>
            </a:xfrm>
            <a:custGeom>
              <a:avLst/>
              <a:gdLst/>
              <a:ahLst/>
              <a:cxnLst/>
              <a:rect l="l" t="t" r="r" b="b"/>
              <a:pathLst>
                <a:path w="0" h="1052195">
                  <a:moveTo>
                    <a:pt x="0" y="0"/>
                  </a:moveTo>
                  <a:lnTo>
                    <a:pt x="0" y="1051928"/>
                  </a:lnTo>
                </a:path>
              </a:pathLst>
            </a:custGeom>
            <a:ln w="106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423375" y="8465705"/>
              <a:ext cx="0" cy="1052195"/>
            </a:xfrm>
            <a:custGeom>
              <a:avLst/>
              <a:gdLst/>
              <a:ahLst/>
              <a:cxnLst/>
              <a:rect l="l" t="t" r="r" b="b"/>
              <a:pathLst>
                <a:path w="0" h="1052195">
                  <a:moveTo>
                    <a:pt x="0" y="0"/>
                  </a:moveTo>
                  <a:lnTo>
                    <a:pt x="0" y="105192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913904" y="8465705"/>
              <a:ext cx="5733415" cy="1052195"/>
            </a:xfrm>
            <a:custGeom>
              <a:avLst/>
              <a:gdLst/>
              <a:ahLst/>
              <a:cxnLst/>
              <a:rect l="l" t="t" r="r" b="b"/>
              <a:pathLst>
                <a:path w="5733415" h="1052195">
                  <a:moveTo>
                    <a:pt x="5727166" y="0"/>
                  </a:moveTo>
                  <a:lnTo>
                    <a:pt x="5727166" y="1051928"/>
                  </a:lnTo>
                </a:path>
                <a:path w="5733415" h="1052195">
                  <a:moveTo>
                    <a:pt x="0" y="0"/>
                  </a:moveTo>
                  <a:lnTo>
                    <a:pt x="5733249" y="0"/>
                  </a:lnTo>
                </a:path>
                <a:path w="5733415" h="1052195">
                  <a:moveTo>
                    <a:pt x="0" y="1051928"/>
                  </a:moveTo>
                  <a:lnTo>
                    <a:pt x="5733249" y="1051928"/>
                  </a:lnTo>
                </a:path>
                <a:path w="5733415" h="1052195">
                  <a:moveTo>
                    <a:pt x="5727166" y="0"/>
                  </a:moveTo>
                  <a:lnTo>
                    <a:pt x="5727166" y="1051928"/>
                  </a:lnTo>
                </a:path>
                <a:path w="5733415" h="1052195">
                  <a:moveTo>
                    <a:pt x="4571" y="0"/>
                  </a:moveTo>
                  <a:lnTo>
                    <a:pt x="4571" y="1051928"/>
                  </a:lnTo>
                </a:path>
                <a:path w="5733415" h="1052195">
                  <a:moveTo>
                    <a:pt x="0" y="1051928"/>
                  </a:moveTo>
                  <a:lnTo>
                    <a:pt x="5733249" y="1051928"/>
                  </a:lnTo>
                </a:path>
                <a:path w="5733415" h="1052195">
                  <a:moveTo>
                    <a:pt x="0" y="0"/>
                  </a:moveTo>
                  <a:lnTo>
                    <a:pt x="5733249" y="0"/>
                  </a:lnTo>
                </a:path>
              </a:pathLst>
            </a:custGeom>
            <a:ln w="106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3431"/>
            <a:ext cx="5786755" cy="85070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 b="1">
                <a:latin typeface="Malgun Gothic"/>
                <a:cs typeface="Malgun Gothic"/>
              </a:rPr>
              <a:t>④</a:t>
            </a:r>
            <a:r>
              <a:rPr dirty="0" sz="1300" spc="14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어린이놀이시설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4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</a:t>
            </a:r>
            <a:r>
              <a:rPr dirty="0" sz="1100" spc="38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r>
              <a:rPr dirty="0" sz="1100" spc="360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3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특별약관에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따라</a:t>
            </a:r>
            <a:r>
              <a:rPr dirty="0" sz="1100" spc="360">
                <a:latin typeface="Malgun Gothic"/>
                <a:cs typeface="Malgun Gothic"/>
              </a:rPr>
              <a:t> </a:t>
            </a:r>
            <a:r>
              <a:rPr dirty="0" sz="1100" spc="459">
                <a:latin typeface="Malgun Gothic"/>
                <a:cs typeface="Malgun Gothic"/>
              </a:rPr>
              <a:t>「</a:t>
            </a:r>
            <a:r>
              <a:rPr dirty="0" sz="1100" spc="-15">
                <a:latin typeface="Malgun Gothic"/>
                <a:cs typeface="Malgun Gothic"/>
              </a:rPr>
              <a:t>어린이놀이시설안전관리법</a:t>
            </a:r>
            <a:r>
              <a:rPr dirty="0" sz="1100" spc="450">
                <a:latin typeface="Malgun Gothic"/>
                <a:cs typeface="Malgun Gothic"/>
              </a:rPr>
              <a:t>」</a:t>
            </a:r>
            <a:r>
              <a:rPr dirty="0" sz="1100" spc="-5">
                <a:latin typeface="Malgun Gothic"/>
                <a:cs typeface="Malgun Gothic"/>
              </a:rPr>
              <a:t>에서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정한 의무보험 가입대상 </a:t>
            </a:r>
            <a:r>
              <a:rPr dirty="0" sz="1100" spc="-5">
                <a:latin typeface="Malgun Gothic"/>
                <a:cs typeface="Malgun Gothic"/>
              </a:rPr>
              <a:t>관리주체(용어풀이 참조 </a:t>
            </a:r>
            <a:r>
              <a:rPr dirty="0" sz="1100" spc="10">
                <a:latin typeface="Malgun Gothic"/>
                <a:cs typeface="Malgun Gothic"/>
              </a:rPr>
              <a:t>요망)인 </a:t>
            </a:r>
            <a:r>
              <a:rPr dirty="0" sz="1100" spc="-10">
                <a:latin typeface="Malgun Gothic"/>
                <a:cs typeface="Malgun Gothic"/>
              </a:rPr>
              <a:t>피공제자가 </a:t>
            </a:r>
            <a:r>
              <a:rPr dirty="0" sz="1100" spc="30">
                <a:latin typeface="Malgun Gothic"/>
                <a:cs typeface="Malgun Gothic"/>
              </a:rPr>
              <a:t>소유, </a:t>
            </a:r>
            <a:r>
              <a:rPr dirty="0" sz="1100" spc="-5">
                <a:latin typeface="Malgun Gothic"/>
                <a:cs typeface="Malgun Gothic"/>
              </a:rPr>
              <a:t>사용 또는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어린이놀이시설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용도에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수행으로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우연한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사고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로 </a:t>
            </a:r>
            <a:r>
              <a:rPr dirty="0" sz="1100" spc="-10">
                <a:latin typeface="Malgun Gothic"/>
                <a:cs typeface="Malgun Gothic"/>
              </a:rPr>
              <a:t>인하여 타인의 신체에 장해를 입히거나 재물을 </a:t>
            </a:r>
            <a:r>
              <a:rPr dirty="0" sz="1100" spc="-30">
                <a:latin typeface="Malgun Gothic"/>
                <a:cs typeface="Malgun Gothic"/>
              </a:rPr>
              <a:t>망그러뜨려 </a:t>
            </a:r>
            <a:r>
              <a:rPr dirty="0" sz="1100" spc="-25">
                <a:latin typeface="Malgun Gothic"/>
                <a:cs typeface="Malgun Gothic"/>
              </a:rPr>
              <a:t>법률상 </a:t>
            </a:r>
            <a:r>
              <a:rPr dirty="0" sz="1100" spc="-35">
                <a:latin typeface="Malgun Gothic"/>
                <a:cs typeface="Malgun Gothic"/>
              </a:rPr>
              <a:t>손해배상책임을 </a:t>
            </a:r>
            <a:r>
              <a:rPr dirty="0" sz="1100" spc="-30">
                <a:latin typeface="Malgun Gothic"/>
                <a:cs typeface="Malgun Gothic"/>
              </a:rPr>
              <a:t> 부담함으로써</a:t>
            </a:r>
            <a:r>
              <a:rPr dirty="0" sz="1100" spc="10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입은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손해를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0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약관에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따라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피해자에게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책임을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손해배상금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426720" marR="5080" indent="-276225">
              <a:lnSpc>
                <a:spcPct val="132700"/>
              </a:lnSpc>
              <a:spcBef>
                <a:spcPts val="10"/>
              </a:spcBef>
            </a:pPr>
            <a:r>
              <a:rPr dirty="0" sz="1100" spc="50">
                <a:latin typeface="Malgun Gothic"/>
                <a:cs typeface="Malgun Gothic"/>
              </a:rPr>
              <a:t>가.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제21조(손해방지의무)제1항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제1호의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방지</a:t>
            </a:r>
            <a:r>
              <a:rPr dirty="0" sz="1100" spc="-5">
                <a:latin typeface="Malgun Gothic"/>
                <a:cs typeface="Malgun Gothic"/>
              </a:rPr>
              <a:t> 또는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경감을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유익하였던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비용.</a:t>
            </a:r>
            <a:endParaRPr sz="1100">
              <a:latin typeface="Malgun Gothic"/>
              <a:cs typeface="Malgun Gothic"/>
            </a:endParaRPr>
          </a:p>
          <a:p>
            <a:pPr marL="416559" marR="5080" indent="-265430">
              <a:lnSpc>
                <a:spcPct val="133600"/>
              </a:lnSpc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제21조(손해방지의무)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제2호의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조치를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취하기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유익하였던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434"/>
              </a:spcBef>
            </a:pPr>
            <a:r>
              <a:rPr dirty="0" sz="1100" spc="50">
                <a:latin typeface="Malgun Gothic"/>
                <a:cs typeface="Malgun Gothic"/>
              </a:rPr>
              <a:t>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소송비용,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변호사비용,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중재,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화해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조정에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421005" marR="5080" indent="-269875">
              <a:lnSpc>
                <a:spcPct val="133600"/>
              </a:lnSpc>
            </a:pPr>
            <a:r>
              <a:rPr dirty="0" sz="1100" spc="50">
                <a:latin typeface="Malgun Gothic"/>
                <a:cs typeface="Malgun Gothic"/>
              </a:rPr>
              <a:t>라.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공제등록증권상의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보상한도액내의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금액에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공탁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보증보험료.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보증을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제공할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책임은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부담하지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408305" marR="5080" indent="-257810">
              <a:lnSpc>
                <a:spcPts val="1760"/>
              </a:lnSpc>
              <a:spcBef>
                <a:spcPts val="120"/>
              </a:spcBef>
            </a:pPr>
            <a:r>
              <a:rPr dirty="0" sz="1100" spc="50">
                <a:latin typeface="Malgun Gothic"/>
                <a:cs typeface="Malgun Gothic"/>
              </a:rPr>
              <a:t>마.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제22조(손해배상청구에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해결)제2항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제3항의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요구에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따르기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8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600"/>
              </a:lnSpc>
            </a:pPr>
            <a:r>
              <a:rPr dirty="0" sz="1100" spc="-5" b="1">
                <a:latin typeface="Malgun Gothic"/>
                <a:cs typeface="Malgun Gothic"/>
              </a:rPr>
              <a:t>제2조(공제금 등의 </a:t>
            </a:r>
            <a:r>
              <a:rPr dirty="0" sz="1100" spc="-10" b="1">
                <a:latin typeface="Malgun Gothic"/>
                <a:cs typeface="Malgun Gothic"/>
              </a:rPr>
              <a:t>지급한도) </a:t>
            </a:r>
            <a:r>
              <a:rPr dirty="0" sz="1100">
                <a:latin typeface="Malgun Gothic"/>
                <a:cs typeface="Malgun Gothic"/>
              </a:rPr>
              <a:t>①제12조(보상하는 </a:t>
            </a:r>
            <a:r>
              <a:rPr dirty="0" sz="1100" spc="10">
                <a:latin typeface="Malgun Gothic"/>
                <a:cs typeface="Malgun Gothic"/>
              </a:rPr>
              <a:t>손해)의 </a:t>
            </a:r>
            <a:r>
              <a:rPr dirty="0" sz="1100" spc="-10">
                <a:latin typeface="Malgun Gothic"/>
                <a:cs typeface="Malgun Gothic"/>
              </a:rPr>
              <a:t>손해에 대하여 공제회는 매회의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사고마다 아래의 금액을 한도로 공제금을 </a:t>
            </a:r>
            <a:r>
              <a:rPr dirty="0" sz="1100" spc="5">
                <a:latin typeface="Malgun Gothic"/>
                <a:cs typeface="Malgun Gothic"/>
              </a:rPr>
              <a:t>지급합니다. </a:t>
            </a:r>
            <a:r>
              <a:rPr dirty="0" sz="1100" spc="30">
                <a:latin typeface="Malgun Gothic"/>
                <a:cs typeface="Malgun Gothic"/>
              </a:rPr>
              <a:t>다만, </a:t>
            </a:r>
            <a:r>
              <a:rPr dirty="0" sz="1100" spc="-10">
                <a:latin typeface="Malgun Gothic"/>
                <a:cs typeface="Malgun Gothic"/>
              </a:rPr>
              <a:t>아래 </a:t>
            </a:r>
            <a:r>
              <a:rPr dirty="0" sz="1100" spc="-5">
                <a:latin typeface="Malgun Gothic"/>
                <a:cs typeface="Malgun Gothic"/>
              </a:rPr>
              <a:t>제1호의 </a:t>
            </a:r>
            <a:r>
              <a:rPr dirty="0" sz="1100" spc="-10">
                <a:latin typeface="Malgun Gothic"/>
                <a:cs typeface="Malgun Gothic"/>
              </a:rPr>
              <a:t>단서를 </a:t>
            </a:r>
            <a:r>
              <a:rPr dirty="0" sz="1100" spc="-5">
                <a:latin typeface="Malgun Gothic"/>
                <a:cs typeface="Malgun Gothic"/>
              </a:rPr>
              <a:t>제외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실손해액을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algn="just" marL="288290" marR="5080" indent="-20764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8925" algn="l"/>
              </a:tabLst>
            </a:pPr>
            <a:r>
              <a:rPr dirty="0" sz="1100" spc="-10">
                <a:latin typeface="Malgun Gothic"/>
                <a:cs typeface="Malgun Gothic"/>
              </a:rPr>
              <a:t>대인사고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사망의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10">
                <a:latin typeface="Malgun Gothic"/>
                <a:cs typeface="Malgun Gothic"/>
              </a:rPr>
              <a:t>피해자</a:t>
            </a:r>
            <a:r>
              <a:rPr dirty="0" sz="1100" spc="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1인당 </a:t>
            </a:r>
            <a:r>
              <a:rPr dirty="0" sz="1100" spc="35">
                <a:latin typeface="Malgun Gothic"/>
                <a:cs typeface="Malgun Gothic"/>
              </a:rPr>
              <a:t>8,000만원. 다만, </a:t>
            </a:r>
            <a:r>
              <a:rPr dirty="0" sz="1100" spc="-10">
                <a:latin typeface="Malgun Gothic"/>
                <a:cs typeface="Malgun Gothic"/>
              </a:rPr>
              <a:t>실손해액이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2,000만원 </a:t>
            </a:r>
            <a:r>
              <a:rPr dirty="0" sz="1100" spc="-5">
                <a:latin typeface="Malgun Gothic"/>
                <a:cs typeface="Malgun Gothic"/>
              </a:rPr>
              <a:t>미만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2,000만원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대인사고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[별표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75">
                <a:latin typeface="Malgun Gothic"/>
                <a:cs typeface="Malgun Gothic"/>
              </a:rPr>
              <a:t>1]에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286385" marR="5080" indent="-20574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완료된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후부터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당해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되어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신체장해(이하</a:t>
            </a:r>
            <a:r>
              <a:rPr dirty="0" sz="1100">
                <a:latin typeface="MS UI Gothic"/>
                <a:cs typeface="MS UI Gothic"/>
              </a:rPr>
              <a:t>｢</a:t>
            </a:r>
            <a:r>
              <a:rPr dirty="0" sz="1100">
                <a:latin typeface="Malgun Gothic"/>
                <a:cs typeface="Malgun Gothic"/>
              </a:rPr>
              <a:t>후유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장해</a:t>
            </a:r>
            <a:r>
              <a:rPr dirty="0" sz="1100" spc="5">
                <a:latin typeface="MS UI Gothic"/>
                <a:cs typeface="MS UI Gothic"/>
              </a:rPr>
              <a:t>｣</a:t>
            </a:r>
            <a:r>
              <a:rPr dirty="0" sz="1100" spc="5">
                <a:latin typeface="Malgun Gothic"/>
                <a:cs typeface="Malgun Gothic"/>
              </a:rPr>
              <a:t>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합니다)가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1인당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[별표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75">
                <a:latin typeface="Malgun Gothic"/>
                <a:cs typeface="Malgun Gothic"/>
              </a:rPr>
              <a:t>2]에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277495" marR="5080" indent="-196850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27813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부상자가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치료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중에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당해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합산액</a:t>
            </a:r>
            <a:endParaRPr sz="1100">
              <a:latin typeface="Malgun Gothic"/>
              <a:cs typeface="Malgun Gothic"/>
            </a:endParaRPr>
          </a:p>
          <a:p>
            <a:pPr marL="269875" marR="5080" indent="-189230">
              <a:lnSpc>
                <a:spcPts val="1760"/>
              </a:lnSpc>
              <a:spcBef>
                <a:spcPts val="10"/>
              </a:spcBef>
              <a:buAutoNum type="arabicPeriod"/>
              <a:tabLst>
                <a:tab pos="270510" algn="l"/>
              </a:tabLst>
            </a:pPr>
            <a:r>
              <a:rPr dirty="0" sz="1100" spc="-50">
                <a:latin typeface="Malgun Gothic"/>
                <a:cs typeface="Malgun Gothic"/>
              </a:rPr>
              <a:t>부상한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자에게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당해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부상이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원인이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되어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60">
                <a:latin typeface="Malgun Gothic"/>
                <a:cs typeface="Malgun Gothic"/>
              </a:rPr>
              <a:t>후유장해가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생긴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55">
                <a:latin typeface="Malgun Gothic"/>
                <a:cs typeface="Malgun Gothic"/>
              </a:rPr>
              <a:t>경우에는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제2호와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제3호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금액의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합산액</a:t>
            </a:r>
            <a:endParaRPr sz="1100">
              <a:latin typeface="Malgun Gothic"/>
              <a:cs typeface="Malgun Gothic"/>
            </a:endParaRPr>
          </a:p>
          <a:p>
            <a:pPr marL="277495" indent="-197485">
              <a:lnSpc>
                <a:spcPct val="100000"/>
              </a:lnSpc>
              <a:spcBef>
                <a:spcPts val="300"/>
              </a:spcBef>
              <a:buAutoNum type="arabicPeriod"/>
              <a:tabLst>
                <a:tab pos="278130" algn="l"/>
              </a:tabLst>
            </a:pPr>
            <a:r>
              <a:rPr dirty="0" sz="1100" spc="-5">
                <a:latin typeface="Malgun Gothic"/>
                <a:cs typeface="Malgun Gothic"/>
              </a:rPr>
              <a:t>제3호의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당해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되어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제1호의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금액에</a:t>
            </a:r>
            <a:endParaRPr sz="1100">
              <a:latin typeface="Malgun Gothic"/>
              <a:cs typeface="Malgun Gothic"/>
            </a:endParaRPr>
          </a:p>
          <a:p>
            <a:pPr marL="277495">
              <a:lnSpc>
                <a:spcPct val="100000"/>
              </a:lnSpc>
              <a:spcBef>
                <a:spcPts val="445"/>
              </a:spcBef>
            </a:pPr>
            <a:r>
              <a:rPr dirty="0" sz="1100">
                <a:latin typeface="Malgun Gothic"/>
                <a:cs typeface="Malgun Gothic"/>
              </a:rPr>
              <a:t>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제3호의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규정에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5"/>
              </a:spcBef>
              <a:buAutoNum type="arabicPeriod" startAt="7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재물손해의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1사고당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증권에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ts val="1760"/>
              </a:lnSpc>
              <a:spcBef>
                <a:spcPts val="125"/>
              </a:spcBef>
            </a:pPr>
            <a:r>
              <a:rPr dirty="0" sz="1100" spc="-10">
                <a:latin typeface="Malgun Gothic"/>
                <a:cs typeface="Malgun Gothic"/>
              </a:rPr>
              <a:t>②공제회는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1회의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공제사고에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같이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공제등록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도액과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자기부담금은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각각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말합니다</a:t>
            </a:r>
            <a:endParaRPr sz="1100">
              <a:latin typeface="Malgun Gothic"/>
              <a:cs typeface="Malgun Gothic"/>
            </a:endParaRPr>
          </a:p>
          <a:p>
            <a:pPr marL="285115" marR="5080" indent="-204470">
              <a:lnSpc>
                <a:spcPts val="1750"/>
              </a:lnSpc>
            </a:pPr>
            <a:r>
              <a:rPr dirty="0" sz="1100" spc="70">
                <a:latin typeface="Malgun Gothic"/>
                <a:cs typeface="Malgun Gothic"/>
              </a:rPr>
              <a:t>1.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제12조(보상하는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제1호의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손해배상금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보상한도액을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보상하되,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자기부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담금이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약정된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자기부담금을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초과한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부분만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2037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77495" marR="5080" indent="-196850">
              <a:lnSpc>
                <a:spcPct val="133600"/>
              </a:lnSpc>
              <a:spcBef>
                <a:spcPts val="100"/>
              </a:spcBef>
              <a:buAutoNum type="arabicPeriod" startAt="2"/>
              <a:tabLst>
                <a:tab pos="278130" algn="l"/>
              </a:tabLst>
            </a:pPr>
            <a:r>
              <a:rPr dirty="0" sz="1100">
                <a:latin typeface="Malgun Gothic"/>
                <a:cs typeface="Malgun Gothic"/>
              </a:rPr>
              <a:t>제12조(보상하는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제2호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60">
                <a:latin typeface="Malgun Gothic"/>
                <a:cs typeface="Malgun Gothic"/>
              </a:rPr>
              <a:t>‘가’목,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‘나’목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‘마’목의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전액을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보상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marL="294005" marR="6350" indent="-213360">
              <a:lnSpc>
                <a:spcPts val="1760"/>
              </a:lnSpc>
              <a:spcBef>
                <a:spcPts val="120"/>
              </a:spcBef>
              <a:buAutoNum type="arabicPeriod" startAt="2"/>
              <a:tabLst>
                <a:tab pos="294640" algn="l"/>
              </a:tabLst>
            </a:pPr>
            <a:r>
              <a:rPr dirty="0" sz="1100">
                <a:latin typeface="Malgun Gothic"/>
                <a:cs typeface="Malgun Gothic"/>
              </a:rPr>
              <a:t>제12조(보상하는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제2호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‘다’목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‘라’목의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비용과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제1호에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보상액의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합계액을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한도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850">
              <a:latin typeface="Malgun Gothic"/>
              <a:cs typeface="Malgun Gothic"/>
            </a:endParaRPr>
          </a:p>
          <a:p>
            <a:pPr marL="78105" marR="95885" indent="-66040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제3조(준용규정)</a:t>
            </a:r>
            <a:r>
              <a:rPr dirty="0" sz="1100" spc="135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특별약관에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정하지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아니한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사항은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보통약관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기타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적용된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특별약관을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</a:pPr>
            <a:r>
              <a:rPr dirty="0" sz="1100" spc="-105" b="1">
                <a:latin typeface="Malgun Gothic"/>
                <a:cs typeface="Malgun Gothic"/>
              </a:rPr>
              <a:t>&lt;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용어풀이</a:t>
            </a:r>
            <a:r>
              <a:rPr dirty="0" sz="1100" spc="105" b="1">
                <a:latin typeface="Malgun Gothic"/>
                <a:cs typeface="Malgun Gothic"/>
              </a:rPr>
              <a:t> </a:t>
            </a:r>
            <a:r>
              <a:rPr dirty="0" sz="1100" spc="-105" b="1">
                <a:latin typeface="Malgun Gothic"/>
                <a:cs typeface="Malgun Gothic"/>
              </a:rPr>
              <a:t>&gt;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3142" y="3101746"/>
          <a:ext cx="5754370" cy="15665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1240"/>
                <a:gridCol w="4706620"/>
              </a:tblGrid>
              <a:tr h="8783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어린이놀이시설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57150" marR="45085">
                        <a:lnSpc>
                          <a:spcPct val="133300"/>
                        </a:lnSpc>
                        <a:spcBef>
                          <a:spcPts val="40"/>
                        </a:spcBef>
                      </a:pPr>
                      <a:r>
                        <a:rPr dirty="0" sz="1000" spc="-30">
                          <a:latin typeface="Malgun Gothic"/>
                          <a:cs typeface="Malgun Gothic"/>
                        </a:rPr>
                        <a:t>“어린이놀이시설”이라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함은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어린이놀이기구가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설치된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놀이터로서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65">
                          <a:latin typeface="Malgun Gothic"/>
                          <a:cs typeface="Malgun Gothic"/>
                        </a:rPr>
                        <a:t>「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어린이놀이시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설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안전관리법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시행령</a:t>
                      </a:r>
                      <a:r>
                        <a:rPr dirty="0" sz="1000" spc="425">
                          <a:latin typeface="Malgun Gothic"/>
                          <a:cs typeface="Malgun Gothic"/>
                        </a:rPr>
                        <a:t>」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별표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2에서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정한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어린이의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놀이에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활용할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것을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주목적으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하여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65">
                          <a:latin typeface="Malgun Gothic"/>
                          <a:cs typeface="Malgun Gothic"/>
                        </a:rPr>
                        <a:t>「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동법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시행령</a:t>
                      </a:r>
                      <a:r>
                        <a:rPr dirty="0" sz="1000" spc="425">
                          <a:latin typeface="Malgun Gothic"/>
                          <a:cs typeface="Malgun Gothic"/>
                        </a:rPr>
                        <a:t>」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제2조(어린이놀이시설)에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따른 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어린이놀이기구가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설치된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놀이터를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말합니다.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774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관리주체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57150" marR="45085">
                        <a:lnSpc>
                          <a:spcPct val="133500"/>
                        </a:lnSpc>
                        <a:spcBef>
                          <a:spcPts val="45"/>
                        </a:spcBef>
                      </a:pPr>
                      <a:r>
                        <a:rPr dirty="0" sz="1000" spc="409">
                          <a:latin typeface="Malgun Gothic"/>
                          <a:cs typeface="Malgun Gothic"/>
                        </a:rPr>
                        <a:t>「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어린이놀이시설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안전관리법</a:t>
                      </a:r>
                      <a:r>
                        <a:rPr dirty="0" sz="1000" spc="425">
                          <a:latin typeface="Malgun Gothic"/>
                          <a:cs typeface="Malgun Gothic"/>
                        </a:rPr>
                        <a:t>」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제2조제2호의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“어린이놀이시설”의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소유자로서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관리책임이 있는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자,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다른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법령에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의하여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어린이놀이시설의 관리자로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규정된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자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계약에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의하여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어린이놀이시설의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관리책임을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진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자를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말합니다.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887983" y="5260340"/>
            <a:ext cx="5786120" cy="27374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 b="1">
                <a:latin typeface="Malgun Gothic"/>
                <a:cs typeface="Malgun Gothic"/>
              </a:rPr>
              <a:t>⑤</a:t>
            </a:r>
            <a:r>
              <a:rPr dirty="0" sz="1300" spc="14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가스사고</a:t>
            </a:r>
            <a:r>
              <a:rPr dirty="0" sz="1300" spc="16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배상책임</a:t>
            </a:r>
            <a:r>
              <a:rPr dirty="0" sz="1300" spc="16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 </a:t>
            </a:r>
            <a:r>
              <a:rPr dirty="0" sz="1100" spc="5" b="1">
                <a:latin typeface="Malgun Gothic"/>
                <a:cs typeface="Malgun Gothic"/>
              </a:rPr>
              <a:t>손해) </a:t>
            </a:r>
            <a:r>
              <a:rPr dirty="0" sz="1100" spc="-10">
                <a:latin typeface="Malgun Gothic"/>
                <a:cs typeface="Malgun Gothic"/>
              </a:rPr>
              <a:t>공제회는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5">
                <a:latin typeface="Malgun Gothic"/>
                <a:cs typeface="Malgun Gothic"/>
              </a:rPr>
              <a:t>특별약관에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 </a:t>
            </a:r>
            <a:r>
              <a:rPr dirty="0" sz="1100" spc="-10">
                <a:latin typeface="Malgun Gothic"/>
                <a:cs typeface="Malgun Gothic"/>
              </a:rPr>
              <a:t>피공제자가 </a:t>
            </a:r>
            <a:r>
              <a:rPr dirty="0" sz="1100" spc="-15">
                <a:latin typeface="Malgun Gothic"/>
                <a:cs typeface="Malgun Gothic"/>
              </a:rPr>
              <a:t>공제등록증권 </a:t>
            </a:r>
            <a:r>
              <a:rPr dirty="0" sz="1100" spc="-5">
                <a:latin typeface="Malgun Gothic"/>
                <a:cs typeface="Malgun Gothic"/>
              </a:rPr>
              <a:t>상의 보장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지역 </a:t>
            </a:r>
            <a:r>
              <a:rPr dirty="0" sz="1100" spc="-30">
                <a:latin typeface="Malgun Gothic"/>
                <a:cs typeface="Malgun Gothic"/>
              </a:rPr>
              <a:t>내에서 </a:t>
            </a:r>
            <a:r>
              <a:rPr dirty="0" sz="1100" spc="-35">
                <a:latin typeface="Malgun Gothic"/>
                <a:cs typeface="Malgun Gothic"/>
              </a:rPr>
              <a:t>공제기간 </a:t>
            </a:r>
            <a:r>
              <a:rPr dirty="0" sz="1100" spc="-25">
                <a:latin typeface="Malgun Gothic"/>
                <a:cs typeface="Malgun Gothic"/>
              </a:rPr>
              <a:t>중에 </a:t>
            </a:r>
            <a:r>
              <a:rPr dirty="0" sz="1100" spc="-30">
                <a:latin typeface="Malgun Gothic"/>
                <a:cs typeface="Malgun Gothic"/>
              </a:rPr>
              <a:t>발생한 아래의 </a:t>
            </a:r>
            <a:r>
              <a:rPr dirty="0" sz="1100" spc="-40">
                <a:latin typeface="Malgun Gothic"/>
                <a:cs typeface="Malgun Gothic"/>
              </a:rPr>
              <a:t>공제사고로 </a:t>
            </a:r>
            <a:r>
              <a:rPr dirty="0" sz="1100" spc="-30">
                <a:latin typeface="Malgun Gothic"/>
                <a:cs typeface="Malgun Gothic"/>
              </a:rPr>
              <a:t>인하여 </a:t>
            </a:r>
            <a:r>
              <a:rPr dirty="0" sz="1100" spc="-35">
                <a:latin typeface="Malgun Gothic"/>
                <a:cs typeface="Malgun Gothic"/>
              </a:rPr>
              <a:t>피해자의 </a:t>
            </a:r>
            <a:r>
              <a:rPr dirty="0" sz="1100" spc="-25">
                <a:latin typeface="Malgun Gothic"/>
                <a:cs typeface="Malgun Gothic"/>
              </a:rPr>
              <a:t>신체 또는 </a:t>
            </a:r>
            <a:r>
              <a:rPr dirty="0" sz="1100" spc="-30">
                <a:latin typeface="Malgun Gothic"/>
                <a:cs typeface="Malgun Gothic"/>
              </a:rPr>
              <a:t>재물에 </a:t>
            </a:r>
            <a:r>
              <a:rPr dirty="0" sz="1100" spc="-2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대한</a:t>
            </a:r>
            <a:r>
              <a:rPr dirty="0" sz="1100" spc="10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법률상의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배상책임을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부담함으로써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입은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손해를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약관에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따라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보상하여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79400" marR="5080" indent="-198120">
              <a:lnSpc>
                <a:spcPct val="132700"/>
              </a:lnSpc>
              <a:spcBef>
                <a:spcPts val="15"/>
              </a:spcBef>
              <a:buAutoNum type="arabicPeriod"/>
              <a:tabLst>
                <a:tab pos="279400" algn="l"/>
              </a:tabLst>
            </a:pPr>
            <a:r>
              <a:rPr dirty="0" sz="1100" spc="5">
                <a:latin typeface="Malgun Gothic"/>
                <a:cs typeface="Malgun Gothic"/>
              </a:rPr>
              <a:t>가스사업자: </a:t>
            </a:r>
            <a:r>
              <a:rPr dirty="0" sz="1100" spc="-15">
                <a:latin typeface="Malgun Gothic"/>
                <a:cs typeface="Malgun Gothic"/>
              </a:rPr>
              <a:t>공제등록증권에 </a:t>
            </a:r>
            <a:r>
              <a:rPr dirty="0" sz="1100" spc="-10">
                <a:latin typeface="Malgun Gothic"/>
                <a:cs typeface="Malgun Gothic"/>
              </a:rPr>
              <a:t>기재된 </a:t>
            </a:r>
            <a:r>
              <a:rPr dirty="0" sz="1100">
                <a:latin typeface="Malgun Gothic"/>
                <a:cs typeface="Malgun Gothic"/>
              </a:rPr>
              <a:t>사업소(이하 </a:t>
            </a:r>
            <a:r>
              <a:rPr dirty="0" sz="1100" spc="-10">
                <a:latin typeface="Malgun Gothic"/>
                <a:cs typeface="Malgun Gothic"/>
              </a:rPr>
              <a:t>사업소라 </a:t>
            </a:r>
            <a:r>
              <a:rPr dirty="0" sz="1100" spc="-5">
                <a:latin typeface="Malgun Gothic"/>
                <a:cs typeface="Malgun Gothic"/>
              </a:rPr>
              <a:t>합니다)에서의 </a:t>
            </a:r>
            <a:r>
              <a:rPr dirty="0" sz="1100" spc="-10">
                <a:latin typeface="Malgun Gothic"/>
                <a:cs typeface="Malgun Gothic"/>
              </a:rPr>
              <a:t>가스취급 </a:t>
            </a:r>
            <a:r>
              <a:rPr dirty="0" sz="1100">
                <a:latin typeface="Malgun Gothic"/>
                <a:cs typeface="Malgun Gothic"/>
              </a:rPr>
              <a:t>업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무의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결과에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가스사고</a:t>
            </a:r>
            <a:endParaRPr sz="1100">
              <a:latin typeface="Malgun Gothic"/>
              <a:cs typeface="Malgun Gothic"/>
            </a:endParaRPr>
          </a:p>
          <a:p>
            <a:pPr algn="just" marL="286385" marR="5080" indent="-205740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87020" algn="l"/>
              </a:tabLst>
            </a:pPr>
            <a:r>
              <a:rPr dirty="0" sz="1100" spc="-5">
                <a:latin typeface="Malgun Gothic"/>
                <a:cs typeface="Malgun Gothic"/>
              </a:rPr>
              <a:t>용기 </a:t>
            </a:r>
            <a:r>
              <a:rPr dirty="0" sz="1100">
                <a:latin typeface="Malgun Gothic"/>
                <a:cs typeface="Malgun Gothic"/>
              </a:rPr>
              <a:t>등 </a:t>
            </a:r>
            <a:r>
              <a:rPr dirty="0" sz="1100" spc="-10">
                <a:latin typeface="Malgun Gothic"/>
                <a:cs typeface="Malgun Gothic"/>
              </a:rPr>
              <a:t>제조업자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10">
                <a:latin typeface="Malgun Gothic"/>
                <a:cs typeface="Malgun Gothic"/>
              </a:rPr>
              <a:t>수입업자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제조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판매하거나</a:t>
            </a:r>
            <a:r>
              <a:rPr dirty="0" sz="1100" spc="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대여하거나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수입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 </a:t>
            </a:r>
            <a:r>
              <a:rPr dirty="0" sz="1100" spc="-10">
                <a:latin typeface="Malgun Gothic"/>
                <a:cs typeface="Malgun Gothic"/>
              </a:rPr>
              <a:t>가스의 </a:t>
            </a:r>
            <a:r>
              <a:rPr dirty="0" sz="1100" spc="30">
                <a:latin typeface="Malgun Gothic"/>
                <a:cs typeface="Malgun Gothic"/>
              </a:rPr>
              <a:t>용기, </a:t>
            </a:r>
            <a:r>
              <a:rPr dirty="0" sz="1100" spc="20">
                <a:latin typeface="Malgun Gothic"/>
                <a:cs typeface="Malgun Gothic"/>
              </a:rPr>
              <a:t>냉동기, </a:t>
            </a:r>
            <a:r>
              <a:rPr dirty="0" sz="1100" spc="10">
                <a:latin typeface="Malgun Gothic"/>
                <a:cs typeface="Malgun Gothic"/>
              </a:rPr>
              <a:t>특정설비, </a:t>
            </a:r>
            <a:r>
              <a:rPr dirty="0" sz="1100">
                <a:latin typeface="Malgun Gothic"/>
                <a:cs typeface="Malgun Gothic"/>
              </a:rPr>
              <a:t>가스용품(이하 </a:t>
            </a:r>
            <a:r>
              <a:rPr dirty="0" sz="1100" spc="-5">
                <a:latin typeface="Malgun Gothic"/>
                <a:cs typeface="Malgun Gothic"/>
              </a:rPr>
              <a:t>용기 </a:t>
            </a:r>
            <a:r>
              <a:rPr dirty="0" sz="1100">
                <a:latin typeface="Malgun Gothic"/>
                <a:cs typeface="Malgun Gothic"/>
              </a:rPr>
              <a:t>등 </a:t>
            </a:r>
            <a:r>
              <a:rPr dirty="0" sz="1100" spc="-5">
                <a:latin typeface="Malgun Gothic"/>
                <a:cs typeface="Malgun Gothic"/>
              </a:rPr>
              <a:t>이라 </a:t>
            </a:r>
            <a:r>
              <a:rPr dirty="0" sz="1100">
                <a:latin typeface="Malgun Gothic"/>
                <a:cs typeface="Malgun Gothic"/>
              </a:rPr>
              <a:t>합니다)이나 </a:t>
            </a:r>
            <a:r>
              <a:rPr dirty="0" sz="1100" spc="-10">
                <a:latin typeface="Malgun Gothic"/>
                <a:cs typeface="Malgun Gothic"/>
              </a:rPr>
              <a:t>그에 </a:t>
            </a:r>
            <a:r>
              <a:rPr dirty="0" sz="1100">
                <a:latin typeface="Malgun Gothic"/>
                <a:cs typeface="Malgun Gothic"/>
              </a:rPr>
              <a:t>부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작업의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결함으로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점유를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벗어난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이후에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가스사고</a:t>
            </a:r>
            <a:endParaRPr sz="1100">
              <a:latin typeface="Malgun Gothic"/>
              <a:cs typeface="Malgun Gothic"/>
            </a:endParaRPr>
          </a:p>
          <a:p>
            <a:pPr algn="just" marL="277495" marR="6350" indent="-196850">
              <a:lnSpc>
                <a:spcPct val="133600"/>
              </a:lnSpc>
              <a:buAutoNum type="arabicPeriod"/>
              <a:tabLst>
                <a:tab pos="278130" algn="l"/>
              </a:tabLst>
            </a:pPr>
            <a:r>
              <a:rPr dirty="0" sz="1100" spc="-15">
                <a:latin typeface="Malgun Gothic"/>
                <a:cs typeface="Malgun Gothic"/>
              </a:rPr>
              <a:t>가스사용자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15">
                <a:latin typeface="Malgun Gothic"/>
                <a:cs typeface="Malgun Gothic"/>
              </a:rPr>
              <a:t>피공제자가 공제등록증권에 </a:t>
            </a:r>
            <a:r>
              <a:rPr dirty="0" sz="1100" spc="-10">
                <a:latin typeface="Malgun Gothic"/>
                <a:cs typeface="Malgun Gothic"/>
              </a:rPr>
              <a:t>기재된 </a:t>
            </a:r>
            <a:r>
              <a:rPr dirty="0" sz="1100" spc="-5">
                <a:latin typeface="Malgun Gothic"/>
                <a:cs typeface="Malgun Gothic"/>
              </a:rPr>
              <a:t>시설 </a:t>
            </a:r>
            <a:r>
              <a:rPr dirty="0" sz="1100" spc="-10">
                <a:latin typeface="Malgun Gothic"/>
                <a:cs typeface="Malgun Gothic"/>
              </a:rPr>
              <a:t>내에서 가스를 </a:t>
            </a:r>
            <a:r>
              <a:rPr dirty="0" sz="1100" spc="35">
                <a:latin typeface="Malgun Gothic"/>
                <a:cs typeface="Malgun Gothic"/>
              </a:rPr>
              <a:t>소유, </a:t>
            </a:r>
            <a:r>
              <a:rPr dirty="0" sz="1100" spc="-5">
                <a:latin typeface="Malgun Gothic"/>
                <a:cs typeface="Malgun Gothic"/>
              </a:rPr>
              <a:t>사용 </a:t>
            </a:r>
            <a:r>
              <a:rPr dirty="0" sz="1100" spc="-10">
                <a:latin typeface="Malgun Gothic"/>
                <a:cs typeface="Malgun Gothic"/>
              </a:rPr>
              <a:t>또는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가스사고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609847" y="9964981"/>
            <a:ext cx="380365" cy="201295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8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56039" y="989606"/>
            <a:ext cx="5715000" cy="8510905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82550">
              <a:lnSpc>
                <a:spcPct val="100000"/>
              </a:lnSpc>
              <a:spcBef>
                <a:spcPts val="540"/>
              </a:spcBef>
            </a:pPr>
            <a:r>
              <a:rPr dirty="0" sz="1100" spc="50">
                <a:latin typeface="Malgun Gothic"/>
                <a:cs typeface="Malgun Gothic"/>
              </a:rPr>
              <a:t>카.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건축물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공작물</a:t>
            </a:r>
            <a:endParaRPr sz="1100">
              <a:latin typeface="Malgun Gothic"/>
              <a:cs typeface="Malgun Gothic"/>
            </a:endParaRPr>
          </a:p>
          <a:p>
            <a:pPr marL="208915" marR="5080" indent="-196850">
              <a:lnSpc>
                <a:spcPct val="132600"/>
              </a:lnSpc>
              <a:spcBef>
                <a:spcPts val="10"/>
              </a:spcBef>
              <a:buAutoNum type="arabicPeriod" startAt="5"/>
              <a:tabLst>
                <a:tab pos="220345" algn="l"/>
              </a:tabLst>
            </a:pPr>
            <a:r>
              <a:rPr dirty="0" sz="1100" spc="-15">
                <a:latin typeface="Malgun Gothic"/>
                <a:cs typeface="Malgun Gothic"/>
              </a:rPr>
              <a:t>배상책임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공제등록증권상의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보장지역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공제기간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중에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공제사고로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타인에게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법률상의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책임을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marL="201295" marR="5080" indent="-189230">
              <a:lnSpc>
                <a:spcPct val="133500"/>
              </a:lnSpc>
              <a:buAutoNum type="arabicPeriod" startAt="5"/>
              <a:tabLst>
                <a:tab pos="220345" algn="l"/>
              </a:tabLst>
            </a:pPr>
            <a:r>
              <a:rPr dirty="0" sz="1100" spc="-15">
                <a:latin typeface="Malgun Gothic"/>
                <a:cs typeface="Malgun Gothic"/>
              </a:rPr>
              <a:t>법률상의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배상책임: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법률규정에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따른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말하며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계약에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법률규정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가중된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배상책임(계약상의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가중책임)은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marL="207645" indent="-195580">
              <a:lnSpc>
                <a:spcPct val="100000"/>
              </a:lnSpc>
              <a:spcBef>
                <a:spcPts val="430"/>
              </a:spcBef>
              <a:buAutoNum type="arabicPeriod" startAt="5"/>
              <a:tabLst>
                <a:tab pos="208279" algn="l"/>
              </a:tabLst>
            </a:pPr>
            <a:r>
              <a:rPr dirty="0" sz="1100" spc="-15">
                <a:latin typeface="Malgun Gothic"/>
                <a:cs typeface="Malgun Gothic"/>
              </a:rPr>
              <a:t>신체장해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상해,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질병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marL="82550" marR="2574925" indent="-70485">
              <a:lnSpc>
                <a:spcPct val="133500"/>
              </a:lnSpc>
              <a:buAutoNum type="arabicPeriod" startAt="5"/>
              <a:tabLst>
                <a:tab pos="208279" algn="l"/>
              </a:tabLst>
            </a:pPr>
            <a:r>
              <a:rPr dirty="0" sz="1100" spc="-15">
                <a:latin typeface="Malgun Gothic"/>
                <a:cs typeface="Malgun Gothic"/>
              </a:rPr>
              <a:t>재물손해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재물손해라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함은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같습니다.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물리적으로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손괴된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유체물의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직접손해</a:t>
            </a:r>
            <a:endParaRPr sz="1100">
              <a:latin typeface="Malgun Gothic"/>
              <a:cs typeface="Malgun Gothic"/>
            </a:endParaRPr>
          </a:p>
          <a:p>
            <a:pPr marL="82550">
              <a:lnSpc>
                <a:spcPct val="100000"/>
              </a:lnSpc>
              <a:spcBef>
                <a:spcPts val="430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물리적으로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손괴된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유체물의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사용불능으로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간접손해</a:t>
            </a:r>
            <a:endParaRPr sz="1100">
              <a:latin typeface="Malgun Gothic"/>
              <a:cs typeface="Malgun Gothic"/>
            </a:endParaRPr>
          </a:p>
          <a:p>
            <a:pPr marL="82550">
              <a:lnSpc>
                <a:spcPct val="100000"/>
              </a:lnSpc>
              <a:spcBef>
                <a:spcPts val="445"/>
              </a:spcBef>
            </a:pPr>
            <a:r>
              <a:rPr dirty="0" sz="1100" spc="50">
                <a:latin typeface="Malgun Gothic"/>
                <a:cs typeface="Malgun Gothic"/>
              </a:rPr>
              <a:t>다.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물리적으로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손괴되지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유체물의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사용불능으로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간접손해</a:t>
            </a:r>
            <a:endParaRPr sz="1100">
              <a:latin typeface="Malgun Gothic"/>
              <a:cs typeface="Malgun Gothic"/>
            </a:endParaRPr>
          </a:p>
          <a:p>
            <a:pPr algn="just" marL="210185" marR="5080" indent="-198120">
              <a:lnSpc>
                <a:spcPct val="132600"/>
              </a:lnSpc>
              <a:spcBef>
                <a:spcPts val="10"/>
              </a:spcBef>
              <a:buAutoNum type="arabicPeriod" startAt="9"/>
              <a:tabLst>
                <a:tab pos="210820" algn="l"/>
              </a:tabLst>
            </a:pPr>
            <a:r>
              <a:rPr dirty="0" sz="1100" spc="-5">
                <a:latin typeface="Malgun Gothic"/>
                <a:cs typeface="Malgun Gothic"/>
              </a:rPr>
              <a:t>사고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급격하게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포함하여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위험이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서서히,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계속적,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반복적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누적적으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노출되어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재물손해를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algn="just" marL="277495" marR="5080" indent="-265430">
              <a:lnSpc>
                <a:spcPct val="133000"/>
              </a:lnSpc>
              <a:spcBef>
                <a:spcPts val="5"/>
              </a:spcBef>
              <a:buAutoNum type="arabicPeriod" startAt="9"/>
              <a:tabLst>
                <a:tab pos="293370" algn="l"/>
              </a:tabLst>
            </a:pPr>
            <a:r>
              <a:rPr dirty="0" sz="1100">
                <a:latin typeface="Malgun Gothic"/>
                <a:cs typeface="Malgun Gothic"/>
              </a:rPr>
              <a:t>1회의 </a:t>
            </a:r>
            <a:r>
              <a:rPr dirty="0" sz="1100" spc="-5">
                <a:latin typeface="Malgun Gothic"/>
                <a:cs typeface="Malgun Gothic"/>
              </a:rPr>
              <a:t>사고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10">
                <a:latin typeface="Malgun Gothic"/>
                <a:cs typeface="Malgun Gothic"/>
              </a:rPr>
              <a:t>하나의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 사실상 </a:t>
            </a:r>
            <a:r>
              <a:rPr dirty="0" sz="1100" spc="-5">
                <a:latin typeface="Malgun Gothic"/>
                <a:cs typeface="Malgun Gothic"/>
              </a:rPr>
              <a:t>같은 </a:t>
            </a:r>
            <a:r>
              <a:rPr dirty="0" sz="1100" spc="-10">
                <a:latin typeface="Malgun Gothic"/>
                <a:cs typeface="Malgun Gothic"/>
              </a:rPr>
              <a:t>종류의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위험에 </a:t>
            </a:r>
            <a:r>
              <a:rPr dirty="0" sz="1100" spc="20">
                <a:latin typeface="Malgun Gothic"/>
                <a:cs typeface="Malgun Gothic"/>
              </a:rPr>
              <a:t>계속적, 반복적, </a:t>
            </a:r>
            <a:r>
              <a:rPr dirty="0" sz="1100" spc="-10">
                <a:latin typeface="Malgun Gothic"/>
                <a:cs typeface="Malgun Gothic"/>
              </a:rPr>
              <a:t>누적적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으로 </a:t>
            </a:r>
            <a:r>
              <a:rPr dirty="0" sz="1100" spc="-30">
                <a:latin typeface="Malgun Gothic"/>
                <a:cs typeface="Malgun Gothic"/>
              </a:rPr>
              <a:t>노출되어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30">
                <a:latin typeface="Malgun Gothic"/>
                <a:cs typeface="Malgun Gothic"/>
              </a:rPr>
              <a:t>결과로서 </a:t>
            </a:r>
            <a:r>
              <a:rPr dirty="0" sz="1100" spc="-25">
                <a:latin typeface="Malgun Gothic"/>
                <a:cs typeface="Malgun Gothic"/>
              </a:rPr>
              <a:t>발생한 </a:t>
            </a:r>
            <a:r>
              <a:rPr dirty="0" sz="1100" spc="-30">
                <a:latin typeface="Malgun Gothic"/>
                <a:cs typeface="Malgun Gothic"/>
              </a:rPr>
              <a:t>사고로서 피공제자나 피해자의 </a:t>
            </a:r>
            <a:r>
              <a:rPr dirty="0" sz="1100">
                <a:latin typeface="Malgun Gothic"/>
                <a:cs typeface="Malgun Gothic"/>
              </a:rPr>
              <a:t>수 </a:t>
            </a:r>
            <a:r>
              <a:rPr dirty="0" sz="1100" spc="-20">
                <a:latin typeface="Malgun Gothic"/>
                <a:cs typeface="Malgun Gothic"/>
              </a:rPr>
              <a:t>또는 </a:t>
            </a:r>
            <a:r>
              <a:rPr dirty="0" sz="1100" spc="-30">
                <a:latin typeface="Malgun Gothic"/>
                <a:cs typeface="Malgun Gothic"/>
              </a:rPr>
              <a:t>손해배상 </a:t>
            </a:r>
            <a:r>
              <a:rPr dirty="0" sz="1100" spc="-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청구의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수에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관계없이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1회의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봅니다.</a:t>
            </a:r>
            <a:endParaRPr sz="1100">
              <a:latin typeface="Malgun Gothic"/>
              <a:cs typeface="Malgun Gothic"/>
            </a:endParaRPr>
          </a:p>
          <a:p>
            <a:pPr algn="just" marL="277495" marR="5080" indent="-265430">
              <a:lnSpc>
                <a:spcPct val="133000"/>
              </a:lnSpc>
              <a:spcBef>
                <a:spcPts val="10"/>
              </a:spcBef>
              <a:buAutoNum type="arabicPeriod" startAt="9"/>
              <a:tabLst>
                <a:tab pos="288925" algn="l"/>
              </a:tabLst>
            </a:pPr>
            <a:r>
              <a:rPr dirty="0" sz="1100" spc="-15">
                <a:latin typeface="Malgun Gothic"/>
                <a:cs typeface="Malgun Gothic"/>
              </a:rPr>
              <a:t>공해물질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30">
                <a:latin typeface="Malgun Gothic"/>
                <a:cs typeface="Malgun Gothic"/>
              </a:rPr>
              <a:t>연기, 증기, 매연, 연무, </a:t>
            </a:r>
            <a:r>
              <a:rPr dirty="0" sz="1100" spc="50">
                <a:latin typeface="Malgun Gothic"/>
                <a:cs typeface="Malgun Gothic"/>
              </a:rPr>
              <a:t>산, </a:t>
            </a:r>
            <a:r>
              <a:rPr dirty="0" sz="1100" spc="20">
                <a:latin typeface="Malgun Gothic"/>
                <a:cs typeface="Malgun Gothic"/>
              </a:rPr>
              <a:t>알카리, </a:t>
            </a:r>
            <a:r>
              <a:rPr dirty="0" sz="1100" spc="-15">
                <a:latin typeface="Malgun Gothic"/>
                <a:cs typeface="Malgun Gothic"/>
              </a:rPr>
              <a:t>화학물질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15">
                <a:latin typeface="Malgun Gothic"/>
                <a:cs typeface="Malgun Gothic"/>
              </a:rPr>
              <a:t>폐기물(재생, </a:t>
            </a:r>
            <a:r>
              <a:rPr dirty="0" sz="1100" spc="-10">
                <a:latin typeface="Malgun Gothic"/>
                <a:cs typeface="Malgun Gothic"/>
              </a:rPr>
              <a:t>수리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재활용되는 </a:t>
            </a:r>
            <a:r>
              <a:rPr dirty="0" sz="1100" spc="-10">
                <a:latin typeface="Malgun Gothic"/>
                <a:cs typeface="Malgun Gothic"/>
              </a:rPr>
              <a:t>물질을 </a:t>
            </a:r>
            <a:r>
              <a:rPr dirty="0" sz="1100" spc="-5">
                <a:latin typeface="Malgun Gothic"/>
                <a:cs typeface="Malgun Gothic"/>
              </a:rPr>
              <a:t>포함합니다)을 </a:t>
            </a:r>
            <a:r>
              <a:rPr dirty="0" sz="1100" spc="-10">
                <a:latin typeface="Malgun Gothic"/>
                <a:cs typeface="Malgun Gothic"/>
              </a:rPr>
              <a:t>포함한 </a:t>
            </a:r>
            <a:r>
              <a:rPr dirty="0" sz="1100" spc="30">
                <a:latin typeface="Malgun Gothic"/>
                <a:cs typeface="Malgun Gothic"/>
              </a:rPr>
              <a:t>고체, 액체, </a:t>
            </a:r>
            <a:r>
              <a:rPr dirty="0" sz="1100" spc="-15">
                <a:latin typeface="Malgun Gothic"/>
                <a:cs typeface="Malgun Gothic"/>
              </a:rPr>
              <a:t>기체상태의 열성자극물이나 </a:t>
            </a:r>
            <a:r>
              <a:rPr dirty="0" sz="1100">
                <a:latin typeface="Malgun Gothic"/>
                <a:cs typeface="Malgun Gothic"/>
              </a:rPr>
              <a:t>오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염물질을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algn="just" marL="275590" marR="5080" indent="-263525">
              <a:lnSpc>
                <a:spcPct val="133000"/>
              </a:lnSpc>
              <a:spcBef>
                <a:spcPts val="5"/>
              </a:spcBef>
              <a:buAutoNum type="arabicPeriod" startAt="9"/>
              <a:tabLst>
                <a:tab pos="300990" algn="l"/>
              </a:tabLst>
            </a:pPr>
            <a:r>
              <a:rPr dirty="0" sz="1100" spc="-15">
                <a:latin typeface="Malgun Gothic"/>
                <a:cs typeface="Malgun Gothic"/>
              </a:rPr>
              <a:t>보상한도액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15">
                <a:latin typeface="Malgun Gothic"/>
                <a:cs typeface="Malgun Gothic"/>
              </a:rPr>
              <a:t>공제회와 회원간에 </a:t>
            </a:r>
            <a:r>
              <a:rPr dirty="0" sz="1100" spc="-10">
                <a:latin typeface="Malgun Gothic"/>
                <a:cs typeface="Malgun Gothic"/>
              </a:rPr>
              <a:t>약정한 </a:t>
            </a:r>
            <a:r>
              <a:rPr dirty="0" sz="1100" spc="-15">
                <a:latin typeface="Malgun Gothic"/>
                <a:cs typeface="Malgun Gothic"/>
              </a:rPr>
              <a:t>금액으로 피공제자가 법률상의 배상책임을 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부담함으로써 </a:t>
            </a:r>
            <a:r>
              <a:rPr dirty="0" sz="1100" spc="-5">
                <a:latin typeface="Malgun Gothic"/>
                <a:cs typeface="Malgun Gothic"/>
              </a:rPr>
              <a:t>입은 </a:t>
            </a:r>
            <a:r>
              <a:rPr dirty="0" sz="1100" spc="-10">
                <a:latin typeface="Malgun Gothic"/>
                <a:cs typeface="Malgun Gothic"/>
              </a:rPr>
              <a:t>손해 </a:t>
            </a:r>
            <a:r>
              <a:rPr dirty="0" sz="1100">
                <a:latin typeface="Malgun Gothic"/>
                <a:cs typeface="Malgun Gothic"/>
              </a:rPr>
              <a:t>중 </a:t>
            </a:r>
            <a:r>
              <a:rPr dirty="0" sz="1100" spc="5">
                <a:latin typeface="Malgun Gothic"/>
                <a:cs typeface="Malgun Gothic"/>
              </a:rPr>
              <a:t>제17조(공제금 </a:t>
            </a:r>
            <a:r>
              <a:rPr dirty="0" sz="1100" spc="-5">
                <a:latin typeface="Malgun Gothic"/>
                <a:cs typeface="Malgun Gothic"/>
              </a:rPr>
              <a:t>등의 </a:t>
            </a:r>
            <a:r>
              <a:rPr dirty="0" sz="1100">
                <a:latin typeface="Malgun Gothic"/>
                <a:cs typeface="Malgun Gothic"/>
              </a:rPr>
              <a:t>지급한도)에 </a:t>
            </a:r>
            <a:r>
              <a:rPr dirty="0" sz="1100" spc="-5">
                <a:latin typeface="Malgun Gothic"/>
                <a:cs typeface="Malgun Gothic"/>
              </a:rPr>
              <a:t>따라 </a:t>
            </a:r>
            <a:r>
              <a:rPr dirty="0" sz="1100" spc="-15">
                <a:latin typeface="Malgun Gothic"/>
                <a:cs typeface="Malgun Gothic"/>
              </a:rPr>
              <a:t>공제사고 </a:t>
            </a:r>
            <a:r>
              <a:rPr dirty="0" sz="1100" spc="-10">
                <a:latin typeface="Malgun Gothic"/>
                <a:cs typeface="Malgun Gothic"/>
              </a:rPr>
              <a:t>처리와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관련하여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공제회가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책임지는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금액의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최대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한도를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algn="just" marL="278765" marR="6350" indent="-266700">
              <a:lnSpc>
                <a:spcPct val="133500"/>
              </a:lnSpc>
              <a:buAutoNum type="arabicPeriod" startAt="9"/>
              <a:tabLst>
                <a:tab pos="291465" algn="l"/>
              </a:tabLst>
            </a:pPr>
            <a:r>
              <a:rPr dirty="0" sz="1100" spc="-15">
                <a:latin typeface="Malgun Gothic"/>
                <a:cs typeface="Malgun Gothic"/>
              </a:rPr>
              <a:t>자기부담금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15">
                <a:latin typeface="Malgun Gothic"/>
                <a:cs typeface="Malgun Gothic"/>
              </a:rPr>
              <a:t>공제사고로 </a:t>
            </a:r>
            <a:r>
              <a:rPr dirty="0" sz="1100" spc="-10">
                <a:latin typeface="Malgun Gothic"/>
                <a:cs typeface="Malgun Gothic"/>
              </a:rPr>
              <a:t>인하여 발생한 손해에 대하여 </a:t>
            </a:r>
            <a:r>
              <a:rPr dirty="0" sz="1100" spc="-15">
                <a:latin typeface="Malgun Gothic"/>
                <a:cs typeface="Malgun Gothic"/>
              </a:rPr>
              <a:t>공제등록을 </a:t>
            </a:r>
            <a:r>
              <a:rPr dirty="0" sz="1100">
                <a:latin typeface="Malgun Gothic"/>
                <a:cs typeface="Malgun Gothic"/>
              </a:rPr>
              <a:t>한 </a:t>
            </a:r>
            <a:r>
              <a:rPr dirty="0" sz="1100" spc="-10">
                <a:latin typeface="Malgun Gothic"/>
                <a:cs typeface="Malgun Gothic"/>
              </a:rPr>
              <a:t>회원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>
                <a:latin typeface="Malgun Gothic"/>
                <a:cs typeface="Malgun Gothic"/>
              </a:rPr>
              <a:t>피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부담하는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일정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algn="just" marL="297180" marR="5080" indent="-285115">
              <a:lnSpc>
                <a:spcPts val="1760"/>
              </a:lnSpc>
              <a:spcBef>
                <a:spcPts val="120"/>
              </a:spcBef>
              <a:buAutoNum type="arabicPeriod" startAt="9"/>
              <a:tabLst>
                <a:tab pos="297815" algn="l"/>
              </a:tabLst>
            </a:pPr>
            <a:r>
              <a:rPr dirty="0" sz="1100" spc="-15">
                <a:latin typeface="Malgun Gothic"/>
                <a:cs typeface="Malgun Gothic"/>
              </a:rPr>
              <a:t>보상금 </a:t>
            </a:r>
            <a:r>
              <a:rPr dirty="0" sz="1100" spc="20">
                <a:latin typeface="Malgun Gothic"/>
                <a:cs typeface="Malgun Gothic"/>
              </a:rPr>
              <a:t>분담: </a:t>
            </a:r>
            <a:r>
              <a:rPr dirty="0" sz="1100" spc="-25">
                <a:latin typeface="Malgun Gothic"/>
                <a:cs typeface="Malgun Gothic"/>
              </a:rPr>
              <a:t>영조물배상공제에서 </a:t>
            </a:r>
            <a:r>
              <a:rPr dirty="0" sz="1100" spc="-20">
                <a:latin typeface="Malgun Gothic"/>
                <a:cs typeface="Malgun Gothic"/>
              </a:rPr>
              <a:t>보장하는 위험과 </a:t>
            </a:r>
            <a:r>
              <a:rPr dirty="0" sz="1100" spc="-10">
                <a:latin typeface="Malgun Gothic"/>
                <a:cs typeface="Malgun Gothic"/>
              </a:rPr>
              <a:t>같은 </a:t>
            </a:r>
            <a:r>
              <a:rPr dirty="0" sz="1100" spc="-20">
                <a:latin typeface="Malgun Gothic"/>
                <a:cs typeface="Malgun Gothic"/>
              </a:rPr>
              <a:t>위험을 보장하는 </a:t>
            </a:r>
            <a:r>
              <a:rPr dirty="0" sz="1100" spc="-10">
                <a:latin typeface="Malgun Gothic"/>
                <a:cs typeface="Malgun Gothic"/>
              </a:rPr>
              <a:t>다른 계약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(각종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공제회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보험계약을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포함합니다)이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있을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경우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비율에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따라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손해를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286385" indent="-274320">
              <a:lnSpc>
                <a:spcPct val="100000"/>
              </a:lnSpc>
              <a:spcBef>
                <a:spcPts val="315"/>
              </a:spcBef>
              <a:buAutoNum type="arabicPeriod" startAt="9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대위권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공제금을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지급하고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취득하는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법률상의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marL="278765" marR="5080" indent="-266700">
              <a:lnSpc>
                <a:spcPts val="1760"/>
              </a:lnSpc>
              <a:spcBef>
                <a:spcPts val="120"/>
              </a:spcBef>
              <a:buAutoNum type="arabicPeriod" startAt="9"/>
              <a:tabLst>
                <a:tab pos="294640" algn="l"/>
              </a:tabLst>
            </a:pPr>
            <a:r>
              <a:rPr dirty="0" sz="1100" spc="-10">
                <a:latin typeface="Malgun Gothic"/>
                <a:cs typeface="Malgun Gothic"/>
              </a:rPr>
              <a:t>연단위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복리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지급할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금전에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이자를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1년마다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마지막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날에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이자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원금에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더한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1년의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원금으로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계산방법을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marL="288290" marR="5080" indent="-276225">
              <a:lnSpc>
                <a:spcPts val="1750"/>
              </a:lnSpc>
              <a:spcBef>
                <a:spcPts val="15"/>
              </a:spcBef>
              <a:buAutoNum type="arabicPeriod" startAt="9"/>
              <a:tabLst>
                <a:tab pos="304165" algn="l"/>
              </a:tabLst>
            </a:pPr>
            <a:r>
              <a:rPr dirty="0" sz="1100" spc="-15">
                <a:latin typeface="Malgun Gothic"/>
                <a:cs typeface="Malgun Gothic"/>
              </a:rPr>
              <a:t>보험개발원이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공시하는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보험계약대출이율: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보험개발원이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정기적으로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산출하여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이율로써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공제금의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지연하는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적용합니다.</a:t>
            </a:r>
            <a:endParaRPr sz="1100">
              <a:latin typeface="Malgun Gothic"/>
              <a:cs typeface="Malgun Gothic"/>
            </a:endParaRPr>
          </a:p>
          <a:p>
            <a:pPr marL="286385" indent="-274320">
              <a:lnSpc>
                <a:spcPct val="100000"/>
              </a:lnSpc>
              <a:spcBef>
                <a:spcPts val="310"/>
              </a:spcBef>
              <a:buAutoNum type="arabicPeriod" startAt="9"/>
              <a:tabLst>
                <a:tab pos="287020" algn="l"/>
              </a:tabLst>
            </a:pPr>
            <a:r>
              <a:rPr dirty="0" sz="1100" spc="-15">
                <a:latin typeface="Malgun Gothic"/>
                <a:cs typeface="Malgun Gothic"/>
              </a:rPr>
              <a:t>공제기간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보장을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받는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기간을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algn="just" marL="281940" marR="6350" indent="-269875">
              <a:lnSpc>
                <a:spcPct val="132600"/>
              </a:lnSpc>
              <a:spcBef>
                <a:spcPts val="10"/>
              </a:spcBef>
              <a:buAutoNum type="arabicPeriod" startAt="9"/>
              <a:tabLst>
                <a:tab pos="291465" algn="l"/>
              </a:tabLst>
            </a:pPr>
            <a:r>
              <a:rPr dirty="0" sz="1100" spc="-10">
                <a:latin typeface="Malgun Gothic"/>
                <a:cs typeface="Malgun Gothic"/>
              </a:rPr>
              <a:t>영업일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15">
                <a:latin typeface="Malgun Gothic"/>
                <a:cs typeface="Malgun Gothic"/>
              </a:rPr>
              <a:t>공제회가 영업점에서 정상적으로 영업하는 </a:t>
            </a:r>
            <a:r>
              <a:rPr dirty="0" sz="1100" spc="-10">
                <a:latin typeface="Malgun Gothic"/>
                <a:cs typeface="Malgun Gothic"/>
              </a:rPr>
              <a:t>날을 </a:t>
            </a:r>
            <a:r>
              <a:rPr dirty="0" sz="1100" spc="20">
                <a:latin typeface="Malgun Gothic"/>
                <a:cs typeface="Malgun Gothic"/>
              </a:rPr>
              <a:t>말하며, 토요일, </a:t>
            </a:r>
            <a:r>
              <a:rPr dirty="0" sz="1100" spc="10">
                <a:latin typeface="Malgun Gothic"/>
                <a:cs typeface="Malgun Gothic"/>
              </a:rPr>
              <a:t>‘관공서의 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공휴일에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규정’에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공휴일과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근로자의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날을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290830" marR="5080" indent="-278765">
              <a:lnSpc>
                <a:spcPct val="133200"/>
              </a:lnSpc>
              <a:spcBef>
                <a:spcPts val="5"/>
              </a:spcBef>
              <a:buAutoNum type="arabicPeriod" startAt="9"/>
              <a:tabLst>
                <a:tab pos="291465" algn="l"/>
              </a:tabLst>
            </a:pPr>
            <a:r>
              <a:rPr dirty="0" sz="1100" spc="-5">
                <a:latin typeface="Malgun Gothic"/>
                <a:cs typeface="Malgun Gothic"/>
              </a:rPr>
              <a:t>도로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10">
                <a:latin typeface="Malgun Gothic"/>
                <a:cs typeface="Malgun Gothic"/>
              </a:rPr>
              <a:t>일반의 교통에 </a:t>
            </a:r>
            <a:r>
              <a:rPr dirty="0" sz="1100" spc="-15">
                <a:latin typeface="Malgun Gothic"/>
                <a:cs typeface="Malgun Gothic"/>
              </a:rPr>
              <a:t>공용되는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도로로서 </a:t>
            </a:r>
            <a:r>
              <a:rPr dirty="0" sz="1100" spc="-10">
                <a:latin typeface="Malgun Gothic"/>
                <a:cs typeface="Malgun Gothic"/>
              </a:rPr>
              <a:t>도로법 </a:t>
            </a:r>
            <a:r>
              <a:rPr dirty="0" sz="1100">
                <a:latin typeface="Malgun Gothic"/>
                <a:cs typeface="Malgun Gothic"/>
              </a:rPr>
              <a:t>제10조에 </a:t>
            </a:r>
            <a:r>
              <a:rPr dirty="0" sz="1100" spc="-10">
                <a:latin typeface="Malgun Gothic"/>
                <a:cs typeface="Malgun Gothic"/>
              </a:rPr>
              <a:t>열거한 </a:t>
            </a:r>
            <a:r>
              <a:rPr dirty="0" sz="1100" spc="10">
                <a:latin typeface="Malgun Gothic"/>
                <a:cs typeface="Malgun Gothic"/>
              </a:rPr>
              <a:t>고속국도, </a:t>
            </a:r>
            <a:r>
              <a:rPr dirty="0" sz="1100" spc="-10">
                <a:latin typeface="Malgun Gothic"/>
                <a:cs typeface="Malgun Gothic"/>
              </a:rPr>
              <a:t>일반국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도, </a:t>
            </a:r>
            <a:r>
              <a:rPr dirty="0" sz="1100" spc="-5">
                <a:latin typeface="Malgun Gothic"/>
                <a:cs typeface="Malgun Gothic"/>
              </a:rPr>
              <a:t>특별시도</a:t>
            </a:r>
            <a:r>
              <a:rPr dirty="0" sz="1100" spc="-5">
                <a:latin typeface="MS UI Gothic"/>
                <a:cs typeface="MS UI Gothic"/>
              </a:rPr>
              <a:t>․</a:t>
            </a:r>
            <a:r>
              <a:rPr dirty="0" sz="1100" spc="-5">
                <a:latin typeface="Malgun Gothic"/>
                <a:cs typeface="Malgun Gothic"/>
              </a:rPr>
              <a:t>광역시도,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지방도, </a:t>
            </a:r>
            <a:r>
              <a:rPr dirty="0" sz="1100" spc="30">
                <a:latin typeface="Malgun Gothic"/>
                <a:cs typeface="Malgun Gothic"/>
              </a:rPr>
              <a:t>시도, 군도, </a:t>
            </a:r>
            <a:r>
              <a:rPr dirty="0" sz="1100" spc="-10">
                <a:latin typeface="Malgun Gothic"/>
                <a:cs typeface="Malgun Gothic"/>
              </a:rPr>
              <a:t>구도를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말하며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터널, 교량, </a:t>
            </a:r>
            <a:r>
              <a:rPr dirty="0" sz="1100" spc="20">
                <a:latin typeface="Malgun Gothic"/>
                <a:cs typeface="Malgun Gothic"/>
              </a:rPr>
              <a:t>도선장, </a:t>
            </a:r>
            <a:r>
              <a:rPr dirty="0" sz="1100" spc="-5">
                <a:latin typeface="Malgun Gothic"/>
                <a:cs typeface="Malgun Gothic"/>
              </a:rPr>
              <a:t>도로 </a:t>
            </a:r>
            <a:r>
              <a:rPr dirty="0" sz="1100">
                <a:latin typeface="Malgun Gothic"/>
                <a:cs typeface="Malgun Gothic"/>
              </a:rPr>
              <a:t> 용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엘리베이터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도로와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일체가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되어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효용을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다하게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시설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공작물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포함합니다.</a:t>
            </a:r>
            <a:endParaRPr sz="1100">
              <a:latin typeface="Malgun Gothic"/>
              <a:cs typeface="Malgun Gothic"/>
            </a:endParaRPr>
          </a:p>
          <a:p>
            <a:pPr algn="just" marL="300355" indent="-288290">
              <a:lnSpc>
                <a:spcPct val="100000"/>
              </a:lnSpc>
              <a:spcBef>
                <a:spcPts val="445"/>
              </a:spcBef>
              <a:buAutoNum type="arabicPeriod" startAt="9"/>
              <a:tabLst>
                <a:tab pos="300990" algn="l"/>
              </a:tabLst>
            </a:pPr>
            <a:r>
              <a:rPr dirty="0" sz="1100" spc="-10">
                <a:latin typeface="Malgun Gothic"/>
                <a:cs typeface="Malgun Gothic"/>
              </a:rPr>
              <a:t>자동차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도로상을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주행하기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설계된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것으로서,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육상에서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사용하는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원동기를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5629" y="1303121"/>
            <a:ext cx="5732145" cy="4867275"/>
          </a:xfrm>
          <a:custGeom>
            <a:avLst/>
            <a:gdLst/>
            <a:ahLst/>
            <a:cxnLst/>
            <a:rect l="l" t="t" r="r" b="b"/>
            <a:pathLst>
              <a:path w="5732145" h="4867275">
                <a:moveTo>
                  <a:pt x="4571" y="0"/>
                </a:moveTo>
                <a:lnTo>
                  <a:pt x="4571" y="4866906"/>
                </a:lnTo>
              </a:path>
              <a:path w="5732145" h="4867275">
                <a:moveTo>
                  <a:pt x="5727166" y="0"/>
                </a:moveTo>
                <a:lnTo>
                  <a:pt x="5727166" y="4866906"/>
                </a:lnTo>
              </a:path>
              <a:path w="5732145" h="4867275">
                <a:moveTo>
                  <a:pt x="0" y="0"/>
                </a:moveTo>
                <a:lnTo>
                  <a:pt x="5731725" y="0"/>
                </a:lnTo>
              </a:path>
              <a:path w="5732145" h="4867275">
                <a:moveTo>
                  <a:pt x="0" y="4866906"/>
                </a:moveTo>
                <a:lnTo>
                  <a:pt x="5731725" y="4866906"/>
                </a:lnTo>
              </a:path>
              <a:path w="5732145" h="4867275">
                <a:moveTo>
                  <a:pt x="5727166" y="0"/>
                </a:moveTo>
                <a:lnTo>
                  <a:pt x="5727166" y="4866906"/>
                </a:lnTo>
              </a:path>
              <a:path w="5732145" h="4867275">
                <a:moveTo>
                  <a:pt x="4571" y="0"/>
                </a:moveTo>
                <a:lnTo>
                  <a:pt x="4571" y="4866906"/>
                </a:lnTo>
              </a:path>
              <a:path w="5732145" h="4867275">
                <a:moveTo>
                  <a:pt x="0" y="4866906"/>
                </a:moveTo>
                <a:lnTo>
                  <a:pt x="5731725" y="4866906"/>
                </a:lnTo>
              </a:path>
              <a:path w="5732145" h="4867275">
                <a:moveTo>
                  <a:pt x="0" y="0"/>
                </a:moveTo>
                <a:lnTo>
                  <a:pt x="5731725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87983" y="1046480"/>
            <a:ext cx="5786120" cy="85026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0645">
              <a:lnSpc>
                <a:spcPct val="100000"/>
              </a:lnSpc>
              <a:spcBef>
                <a:spcPts val="100"/>
              </a:spcBef>
            </a:pPr>
            <a:r>
              <a:rPr dirty="0" sz="1100" spc="-40">
                <a:latin typeface="Malgun Gothic"/>
                <a:cs typeface="Malgun Gothic"/>
              </a:rPr>
              <a:t>&lt;용어풀이&gt;</a:t>
            </a:r>
            <a:endParaRPr sz="1100">
              <a:latin typeface="Malgun Gothic"/>
              <a:cs typeface="Malgun Gothic"/>
            </a:endParaRPr>
          </a:p>
          <a:p>
            <a:pPr algn="just" marL="309245" marR="143510" indent="-193675">
              <a:lnSpc>
                <a:spcPct val="133300"/>
              </a:lnSpc>
              <a:spcBef>
                <a:spcPts val="845"/>
              </a:spcBef>
            </a:pPr>
            <a:r>
              <a:rPr dirty="0" sz="1000" spc="-5">
                <a:latin typeface="Malgun Gothic"/>
                <a:cs typeface="Malgun Gothic"/>
              </a:rPr>
              <a:t>①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425">
                <a:latin typeface="Malgun Gothic"/>
                <a:cs typeface="Malgun Gothic"/>
              </a:rPr>
              <a:t>「</a:t>
            </a:r>
            <a:r>
              <a:rPr dirty="0" sz="1000" spc="-35">
                <a:latin typeface="Malgun Gothic"/>
                <a:cs typeface="Malgun Gothic"/>
              </a:rPr>
              <a:t>가스사업자</a:t>
            </a:r>
            <a:r>
              <a:rPr dirty="0" sz="1000" spc="400">
                <a:latin typeface="Malgun Gothic"/>
                <a:cs typeface="Malgun Gothic"/>
              </a:rPr>
              <a:t>」</a:t>
            </a:r>
            <a:r>
              <a:rPr dirty="0" sz="1000" spc="-5">
                <a:latin typeface="Malgun Gothic"/>
                <a:cs typeface="Malgun Gothic"/>
              </a:rPr>
              <a:t>라</a:t>
            </a:r>
            <a:r>
              <a:rPr dirty="0" sz="1000" spc="114">
                <a:latin typeface="Malgun Gothic"/>
                <a:cs typeface="Malgun Gothic"/>
              </a:rPr>
              <a:t> </a:t>
            </a:r>
            <a:r>
              <a:rPr dirty="0" sz="1000" spc="-25">
                <a:latin typeface="Malgun Gothic"/>
                <a:cs typeface="Malgun Gothic"/>
              </a:rPr>
              <a:t>함은</a:t>
            </a:r>
            <a:r>
              <a:rPr dirty="0" sz="1000" spc="114">
                <a:latin typeface="Malgun Gothic"/>
                <a:cs typeface="Malgun Gothic"/>
              </a:rPr>
              <a:t> </a:t>
            </a:r>
            <a:r>
              <a:rPr dirty="0" sz="1000" spc="400">
                <a:latin typeface="Malgun Gothic"/>
                <a:cs typeface="Malgun Gothic"/>
              </a:rPr>
              <a:t>「</a:t>
            </a:r>
            <a:r>
              <a:rPr dirty="0" sz="1000" spc="-30">
                <a:latin typeface="Malgun Gothic"/>
                <a:cs typeface="Malgun Gothic"/>
              </a:rPr>
              <a:t>고압가스</a:t>
            </a:r>
            <a:r>
              <a:rPr dirty="0" sz="1000" spc="114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안전관리법</a:t>
            </a:r>
            <a:r>
              <a:rPr dirty="0" sz="1000" spc="110">
                <a:latin typeface="Malgun Gothic"/>
                <a:cs typeface="Malgun Gothic"/>
              </a:rPr>
              <a:t> </a:t>
            </a:r>
            <a:r>
              <a:rPr dirty="0" sz="1000" spc="-35">
                <a:latin typeface="Malgun Gothic"/>
                <a:cs typeface="Malgun Gothic"/>
              </a:rPr>
              <a:t>시행령</a:t>
            </a:r>
            <a:r>
              <a:rPr dirty="0" sz="1000" spc="425">
                <a:latin typeface="Malgun Gothic"/>
                <a:cs typeface="Malgun Gothic"/>
              </a:rPr>
              <a:t>」</a:t>
            </a:r>
            <a:r>
              <a:rPr dirty="0" sz="1000" spc="114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제3조</a:t>
            </a:r>
            <a:r>
              <a:rPr dirty="0" sz="1000" spc="114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r>
              <a:rPr dirty="0" sz="1000" spc="114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제4조에</a:t>
            </a:r>
            <a:r>
              <a:rPr dirty="0" sz="1000" spc="110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정한</a:t>
            </a:r>
            <a:r>
              <a:rPr dirty="0" sz="1000" spc="114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고압가스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특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정제조, </a:t>
            </a:r>
            <a:r>
              <a:rPr dirty="0" sz="1000" spc="-15">
                <a:latin typeface="Malgun Gothic"/>
                <a:cs typeface="Malgun Gothic"/>
              </a:rPr>
              <a:t>고압가스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일반제조, </a:t>
            </a:r>
            <a:r>
              <a:rPr dirty="0" sz="1000">
                <a:latin typeface="Malgun Gothic"/>
                <a:cs typeface="Malgun Gothic"/>
              </a:rPr>
              <a:t>고압가스냉동제조,</a:t>
            </a:r>
            <a:r>
              <a:rPr dirty="0" sz="1000" spc="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고압가스충전,</a:t>
            </a:r>
            <a:r>
              <a:rPr dirty="0" sz="1000" spc="3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고압가스</a:t>
            </a:r>
            <a:r>
              <a:rPr dirty="0" sz="1000" spc="32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판매를</a:t>
            </a:r>
            <a:r>
              <a:rPr dirty="0" sz="1000" spc="33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허가</a:t>
            </a:r>
            <a:r>
              <a:rPr dirty="0" sz="1000" spc="3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받은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자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신고를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한자와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409">
                <a:latin typeface="Malgun Gothic"/>
                <a:cs typeface="Malgun Gothic"/>
              </a:rPr>
              <a:t>「</a:t>
            </a:r>
            <a:r>
              <a:rPr dirty="0" sz="1000" spc="-15">
                <a:latin typeface="Malgun Gothic"/>
                <a:cs typeface="Malgun Gothic"/>
              </a:rPr>
              <a:t>액화석유가스의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안전관리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사업법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시행령</a:t>
            </a:r>
            <a:r>
              <a:rPr dirty="0" sz="1000" spc="425">
                <a:latin typeface="Malgun Gothic"/>
                <a:cs typeface="Malgun Gothic"/>
              </a:rPr>
              <a:t>」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제2조에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정한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액화석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유가스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충전사업,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액화석유가스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집단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공급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사업,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액화석유가스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판매사업을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허가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받은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자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endParaRPr sz="1000">
              <a:latin typeface="Malgun Gothic"/>
              <a:cs typeface="Malgun Gothic"/>
            </a:endParaRPr>
          </a:p>
          <a:p>
            <a:pPr algn="just" marL="309245">
              <a:lnSpc>
                <a:spcPct val="100000"/>
              </a:lnSpc>
              <a:spcBef>
                <a:spcPts val="395"/>
              </a:spcBef>
            </a:pPr>
            <a:r>
              <a:rPr dirty="0" sz="1000" spc="425">
                <a:latin typeface="Malgun Gothic"/>
                <a:cs typeface="Malgun Gothic"/>
              </a:rPr>
              <a:t>「</a:t>
            </a:r>
            <a:r>
              <a:rPr dirty="0" sz="1000" spc="-15">
                <a:latin typeface="Malgun Gothic"/>
                <a:cs typeface="Malgun Gothic"/>
              </a:rPr>
              <a:t>도시가스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사업법</a:t>
            </a:r>
            <a:r>
              <a:rPr dirty="0" sz="1000" spc="425">
                <a:latin typeface="Malgun Gothic"/>
                <a:cs typeface="Malgun Gothic"/>
              </a:rPr>
              <a:t>」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제3조에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정한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도시가스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사업자를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말합니다.</a:t>
            </a:r>
            <a:endParaRPr sz="1000">
              <a:latin typeface="Malgun Gothic"/>
              <a:cs typeface="Malgun Gothic"/>
            </a:endParaRPr>
          </a:p>
          <a:p>
            <a:pPr algn="just" marL="314325" marR="143510" indent="-198120">
              <a:lnSpc>
                <a:spcPct val="133500"/>
              </a:lnSpc>
              <a:spcBef>
                <a:spcPts val="495"/>
              </a:spcBef>
            </a:pPr>
            <a:r>
              <a:rPr dirty="0" sz="1000" spc="-5">
                <a:latin typeface="Malgun Gothic"/>
                <a:cs typeface="Malgun Gothic"/>
              </a:rPr>
              <a:t>②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425">
                <a:latin typeface="Malgun Gothic"/>
                <a:cs typeface="Malgun Gothic"/>
              </a:rPr>
              <a:t>「</a:t>
            </a:r>
            <a:r>
              <a:rPr dirty="0" sz="1000" spc="-15">
                <a:latin typeface="Malgun Gothic"/>
                <a:cs typeface="Malgun Gothic"/>
              </a:rPr>
              <a:t>용기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제조업자</a:t>
            </a:r>
            <a:r>
              <a:rPr dirty="0" sz="1000" spc="409">
                <a:latin typeface="Malgun Gothic"/>
                <a:cs typeface="Malgun Gothic"/>
              </a:rPr>
              <a:t>」</a:t>
            </a:r>
            <a:r>
              <a:rPr dirty="0" sz="1000" spc="-5">
                <a:latin typeface="Malgun Gothic"/>
                <a:cs typeface="Malgun Gothic"/>
              </a:rPr>
              <a:t>라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함은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409">
                <a:latin typeface="Malgun Gothic"/>
                <a:cs typeface="Malgun Gothic"/>
              </a:rPr>
              <a:t>「</a:t>
            </a:r>
            <a:r>
              <a:rPr dirty="0" sz="1000" spc="-15">
                <a:latin typeface="Malgun Gothic"/>
                <a:cs typeface="Malgun Gothic"/>
              </a:rPr>
              <a:t>고압가스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안전관리법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시행령</a:t>
            </a:r>
            <a:r>
              <a:rPr dirty="0" sz="1000" spc="425">
                <a:latin typeface="Malgun Gothic"/>
                <a:cs typeface="Malgun Gothic"/>
              </a:rPr>
              <a:t>」 </a:t>
            </a:r>
            <a:r>
              <a:rPr dirty="0" sz="1000" spc="-10">
                <a:latin typeface="Malgun Gothic"/>
                <a:cs typeface="Malgun Gothic"/>
              </a:rPr>
              <a:t>제5조에 </a:t>
            </a:r>
            <a:r>
              <a:rPr dirty="0" sz="1000" spc="-15">
                <a:latin typeface="Malgun Gothic"/>
                <a:cs typeface="Malgun Gothic"/>
              </a:rPr>
              <a:t>정한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용기제조, </a:t>
            </a:r>
            <a:r>
              <a:rPr dirty="0" sz="1000" spc="-5">
                <a:latin typeface="Malgun Gothic"/>
                <a:cs typeface="Malgun Gothic"/>
              </a:rPr>
              <a:t>냉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동기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제조,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45">
                <a:latin typeface="Malgun Gothic"/>
                <a:cs typeface="Malgun Gothic"/>
              </a:rPr>
              <a:t>특정설비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40">
                <a:latin typeface="Malgun Gothic"/>
                <a:cs typeface="Malgun Gothic"/>
              </a:rPr>
              <a:t>제조를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허가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받은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자와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375">
                <a:latin typeface="Malgun Gothic"/>
                <a:cs typeface="Malgun Gothic"/>
              </a:rPr>
              <a:t>「</a:t>
            </a:r>
            <a:r>
              <a:rPr dirty="0" sz="1000" spc="-50">
                <a:latin typeface="Malgun Gothic"/>
                <a:cs typeface="Malgun Gothic"/>
              </a:rPr>
              <a:t>액화석유가스의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45">
                <a:latin typeface="Malgun Gothic"/>
                <a:cs typeface="Malgun Gothic"/>
              </a:rPr>
              <a:t>안전관리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40">
                <a:latin typeface="Malgun Gothic"/>
                <a:cs typeface="Malgun Gothic"/>
              </a:rPr>
              <a:t>사업법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5">
                <a:latin typeface="Malgun Gothic"/>
                <a:cs typeface="Malgun Gothic"/>
              </a:rPr>
              <a:t>시행령</a:t>
            </a:r>
            <a:r>
              <a:rPr dirty="0" sz="1000" spc="425">
                <a:latin typeface="Malgun Gothic"/>
                <a:cs typeface="Malgun Gothic"/>
              </a:rPr>
              <a:t>」 </a:t>
            </a:r>
            <a:r>
              <a:rPr dirty="0" sz="1000" spc="-5">
                <a:latin typeface="Malgun Gothic"/>
                <a:cs typeface="Malgun Gothic"/>
              </a:rPr>
              <a:t>제2조에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정한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가스용품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제조사업을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허가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받은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자를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말합니다.</a:t>
            </a:r>
            <a:endParaRPr sz="1000">
              <a:latin typeface="Malgun Gothic"/>
              <a:cs typeface="Malgun Gothic"/>
            </a:endParaRPr>
          </a:p>
          <a:p>
            <a:pPr algn="just" marL="311150" marR="143510" indent="-195580">
              <a:lnSpc>
                <a:spcPct val="133200"/>
              </a:lnSpc>
              <a:spcBef>
                <a:spcPts val="505"/>
              </a:spcBef>
            </a:pPr>
            <a:r>
              <a:rPr dirty="0" sz="1000" spc="-5">
                <a:latin typeface="Malgun Gothic"/>
                <a:cs typeface="Malgun Gothic"/>
              </a:rPr>
              <a:t>③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409">
                <a:latin typeface="Malgun Gothic"/>
                <a:cs typeface="Malgun Gothic"/>
              </a:rPr>
              <a:t>「</a:t>
            </a:r>
            <a:r>
              <a:rPr dirty="0" sz="1000" spc="-35">
                <a:latin typeface="Malgun Gothic"/>
                <a:cs typeface="Malgun Gothic"/>
              </a:rPr>
              <a:t>가스사용자</a:t>
            </a:r>
            <a:r>
              <a:rPr dirty="0" sz="1000" spc="385">
                <a:latin typeface="Malgun Gothic"/>
                <a:cs typeface="Malgun Gothic"/>
              </a:rPr>
              <a:t>」</a:t>
            </a:r>
            <a:r>
              <a:rPr dirty="0" sz="1000" spc="-5">
                <a:latin typeface="Malgun Gothic"/>
                <a:cs typeface="Malgun Gothic"/>
              </a:rPr>
              <a:t>라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함은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385">
                <a:latin typeface="Malgun Gothic"/>
                <a:cs typeface="Malgun Gothic"/>
              </a:rPr>
              <a:t>「</a:t>
            </a:r>
            <a:r>
              <a:rPr dirty="0" sz="1000" spc="-30">
                <a:latin typeface="Malgun Gothic"/>
                <a:cs typeface="Malgun Gothic"/>
              </a:rPr>
              <a:t>고압가스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안전관리법</a:t>
            </a:r>
            <a:r>
              <a:rPr dirty="0" sz="1000" spc="130">
                <a:latin typeface="Malgun Gothic"/>
                <a:cs typeface="Malgun Gothic"/>
              </a:rPr>
              <a:t> </a:t>
            </a:r>
            <a:r>
              <a:rPr dirty="0" sz="1000" spc="-35">
                <a:latin typeface="Malgun Gothic"/>
                <a:cs typeface="Malgun Gothic"/>
              </a:rPr>
              <a:t>시행령</a:t>
            </a:r>
            <a:r>
              <a:rPr dirty="0" sz="1000" spc="425">
                <a:latin typeface="Malgun Gothic"/>
                <a:cs typeface="Malgun Gothic"/>
              </a:rPr>
              <a:t>」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제3조에</a:t>
            </a:r>
            <a:r>
              <a:rPr dirty="0" sz="1000" spc="114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정한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고압가스</a:t>
            </a:r>
            <a:r>
              <a:rPr dirty="0" sz="1000" spc="130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저장을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허가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받은</a:t>
            </a:r>
            <a:r>
              <a:rPr dirty="0" sz="1000" spc="204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자와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409">
                <a:latin typeface="Malgun Gothic"/>
                <a:cs typeface="Malgun Gothic"/>
              </a:rPr>
              <a:t>「</a:t>
            </a:r>
            <a:r>
              <a:rPr dirty="0" sz="1000" spc="-15">
                <a:latin typeface="Malgun Gothic"/>
                <a:cs typeface="Malgun Gothic"/>
              </a:rPr>
              <a:t>액화석유가스의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안전관리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사업법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시행령</a:t>
            </a:r>
            <a:r>
              <a:rPr dirty="0" sz="1000" spc="425">
                <a:latin typeface="Malgun Gothic"/>
                <a:cs typeface="Malgun Gothic"/>
              </a:rPr>
              <a:t>」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제3조에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정한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액화석유가스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저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장소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설치를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허가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받은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자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409">
                <a:latin typeface="Malgun Gothic"/>
                <a:cs typeface="Malgun Gothic"/>
              </a:rPr>
              <a:t>「</a:t>
            </a:r>
            <a:r>
              <a:rPr dirty="0" sz="1000" spc="-15">
                <a:latin typeface="Malgun Gothic"/>
                <a:cs typeface="Malgun Gothic"/>
              </a:rPr>
              <a:t>고압가스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안전관리법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시행규칙</a:t>
            </a:r>
            <a:r>
              <a:rPr dirty="0" sz="1000" spc="425">
                <a:latin typeface="Malgun Gothic"/>
                <a:cs typeface="Malgun Gothic"/>
              </a:rPr>
              <a:t>」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제46조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제1항에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정한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특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정고압가스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사용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신고자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또는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425">
                <a:latin typeface="Malgun Gothic"/>
                <a:cs typeface="Malgun Gothic"/>
              </a:rPr>
              <a:t>「</a:t>
            </a:r>
            <a:r>
              <a:rPr dirty="0" sz="1000" spc="-15">
                <a:latin typeface="Malgun Gothic"/>
                <a:cs typeface="Malgun Gothic"/>
              </a:rPr>
              <a:t>액화석유가스의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안전관리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사업법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시행규칙</a:t>
            </a:r>
            <a:r>
              <a:rPr dirty="0" sz="1000" spc="425">
                <a:latin typeface="Malgun Gothic"/>
                <a:cs typeface="Malgun Gothic"/>
              </a:rPr>
              <a:t>」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제49조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1항에</a:t>
            </a:r>
            <a:r>
              <a:rPr dirty="0" sz="1000" spc="2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정한</a:t>
            </a:r>
            <a:r>
              <a:rPr dirty="0" sz="1000" spc="2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액화석유가스</a:t>
            </a:r>
            <a:r>
              <a:rPr dirty="0" sz="1000" spc="24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사용자</a:t>
            </a:r>
            <a:r>
              <a:rPr dirty="0" sz="1000" spc="2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r>
              <a:rPr dirty="0" sz="1000" spc="2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도시가스</a:t>
            </a:r>
            <a:r>
              <a:rPr dirty="0" sz="1000" spc="229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사업법</a:t>
            </a:r>
            <a:r>
              <a:rPr dirty="0" sz="1000" spc="229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시행규칙</a:t>
            </a:r>
            <a:r>
              <a:rPr dirty="0" sz="1000" spc="425">
                <a:latin typeface="Malgun Gothic"/>
                <a:cs typeface="Malgun Gothic"/>
              </a:rPr>
              <a:t>」</a:t>
            </a:r>
            <a:r>
              <a:rPr dirty="0" sz="1000" spc="23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제64조</a:t>
            </a:r>
            <a:r>
              <a:rPr dirty="0" sz="1000" spc="229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제1항의</a:t>
            </a:r>
            <a:r>
              <a:rPr dirty="0" sz="1000" spc="229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규정에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의한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특정가스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사용시설의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가스사용자를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말합니다.</a:t>
            </a:r>
            <a:endParaRPr sz="1000">
              <a:latin typeface="Malgun Gothic"/>
              <a:cs typeface="Malgun Gothic"/>
            </a:endParaRPr>
          </a:p>
          <a:p>
            <a:pPr algn="just" marL="304800" marR="143510" indent="-189230">
              <a:lnSpc>
                <a:spcPct val="133500"/>
              </a:lnSpc>
              <a:spcBef>
                <a:spcPts val="495"/>
              </a:spcBef>
            </a:pPr>
            <a:r>
              <a:rPr dirty="0" sz="1000" spc="-5">
                <a:latin typeface="Malgun Gothic"/>
                <a:cs typeface="Malgun Gothic"/>
              </a:rPr>
              <a:t>④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제3조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제1항의</a:t>
            </a:r>
            <a:r>
              <a:rPr dirty="0" sz="1000" spc="425">
                <a:latin typeface="Malgun Gothic"/>
                <a:cs typeface="Malgun Gothic"/>
              </a:rPr>
              <a:t>「</a:t>
            </a:r>
            <a:r>
              <a:rPr dirty="0" sz="1000" spc="-15">
                <a:latin typeface="Malgun Gothic"/>
                <a:cs typeface="Malgun Gothic"/>
              </a:rPr>
              <a:t>가스취급업무</a:t>
            </a:r>
            <a:r>
              <a:rPr dirty="0" sz="1000" spc="409">
                <a:latin typeface="Malgun Gothic"/>
                <a:cs typeface="Malgun Gothic"/>
              </a:rPr>
              <a:t>」</a:t>
            </a:r>
            <a:r>
              <a:rPr dirty="0" sz="1000" spc="-5">
                <a:latin typeface="Malgun Gothic"/>
                <a:cs typeface="Malgun Gothic"/>
              </a:rPr>
              <a:t>라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함은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가스의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제조,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30">
                <a:latin typeface="Malgun Gothic"/>
                <a:cs typeface="Malgun Gothic"/>
              </a:rPr>
              <a:t>판매,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30">
                <a:latin typeface="Malgun Gothic"/>
                <a:cs typeface="Malgun Gothic"/>
              </a:rPr>
              <a:t>공급,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저장,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충전,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운송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등의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업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무와 </a:t>
            </a:r>
            <a:r>
              <a:rPr dirty="0" sz="1000" spc="-5">
                <a:latin typeface="Malgun Gothic"/>
                <a:cs typeface="Malgun Gothic"/>
              </a:rPr>
              <a:t>그에 </a:t>
            </a:r>
            <a:r>
              <a:rPr dirty="0" sz="1000" spc="-15">
                <a:latin typeface="Malgun Gothic"/>
                <a:cs typeface="Malgun Gothic"/>
              </a:rPr>
              <a:t>부수되는 </a:t>
            </a:r>
            <a:r>
              <a:rPr dirty="0" sz="1000" spc="-5">
                <a:latin typeface="Malgun Gothic"/>
                <a:cs typeface="Malgun Gothic"/>
              </a:rPr>
              <a:t>용기 </a:t>
            </a:r>
            <a:r>
              <a:rPr dirty="0" sz="1000" spc="-15">
                <a:latin typeface="Malgun Gothic"/>
                <a:cs typeface="Malgun Gothic"/>
              </a:rPr>
              <a:t>등의 </a:t>
            </a:r>
            <a:r>
              <a:rPr dirty="0" sz="1000" spc="25">
                <a:latin typeface="Malgun Gothic"/>
                <a:cs typeface="Malgun Gothic"/>
              </a:rPr>
              <a:t>판매, </a:t>
            </a:r>
            <a:r>
              <a:rPr dirty="0" sz="1000" spc="-15">
                <a:latin typeface="Malgun Gothic"/>
                <a:cs typeface="Malgun Gothic"/>
              </a:rPr>
              <a:t>대여 </a:t>
            </a:r>
            <a:r>
              <a:rPr dirty="0" sz="1000" spc="-5">
                <a:latin typeface="Malgun Gothic"/>
                <a:cs typeface="Malgun Gothic"/>
              </a:rPr>
              <a:t>및 </a:t>
            </a:r>
            <a:r>
              <a:rPr dirty="0" sz="1000" spc="25">
                <a:latin typeface="Malgun Gothic"/>
                <a:cs typeface="Malgun Gothic"/>
              </a:rPr>
              <a:t>부착, 교환, 배관, </a:t>
            </a:r>
            <a:r>
              <a:rPr dirty="0" sz="1000" spc="-15">
                <a:latin typeface="Malgun Gothic"/>
                <a:cs typeface="Malgun Gothic"/>
              </a:rPr>
              <a:t>점검수리 등의 업무를 말합 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니다.</a:t>
            </a:r>
            <a:endParaRPr sz="1000">
              <a:latin typeface="Malgun Gothic"/>
              <a:cs typeface="Malgun Gothic"/>
            </a:endParaRPr>
          </a:p>
          <a:p>
            <a:pPr algn="just" marL="306705" marR="143510" indent="-190500">
              <a:lnSpc>
                <a:spcPct val="133500"/>
              </a:lnSpc>
              <a:spcBef>
                <a:spcPts val="500"/>
              </a:spcBef>
            </a:pPr>
            <a:r>
              <a:rPr dirty="0" sz="1000" spc="-5">
                <a:latin typeface="Malgun Gothic"/>
                <a:cs typeface="Malgun Gothic"/>
              </a:rPr>
              <a:t>⑤ </a:t>
            </a:r>
            <a:r>
              <a:rPr dirty="0" sz="1000" spc="-15">
                <a:latin typeface="Malgun Gothic"/>
                <a:cs typeface="Malgun Gothic"/>
              </a:rPr>
              <a:t>위의 </a:t>
            </a:r>
            <a:r>
              <a:rPr dirty="0" sz="1000" spc="20">
                <a:latin typeface="Malgun Gothic"/>
                <a:cs typeface="Malgun Gothic"/>
              </a:rPr>
              <a:t>“가스사고”라 </a:t>
            </a:r>
            <a:r>
              <a:rPr dirty="0" sz="1000" spc="-15">
                <a:latin typeface="Malgun Gothic"/>
                <a:cs typeface="Malgun Gothic"/>
              </a:rPr>
              <a:t>함은 가스로 인한 </a:t>
            </a:r>
            <a:r>
              <a:rPr dirty="0" sz="1000" spc="30">
                <a:latin typeface="Malgun Gothic"/>
                <a:cs typeface="Malgun Gothic"/>
              </a:rPr>
              <a:t>폭발, 파열, </a:t>
            </a:r>
            <a:r>
              <a:rPr dirty="0" sz="1000" spc="-5">
                <a:latin typeface="Malgun Gothic"/>
                <a:cs typeface="Malgun Gothic"/>
              </a:rPr>
              <a:t>화재 및 </a:t>
            </a:r>
            <a:r>
              <a:rPr dirty="0" sz="1000" spc="-10">
                <a:latin typeface="Malgun Gothic"/>
                <a:cs typeface="Malgun Gothic"/>
              </a:rPr>
              <a:t>가스의 누출로 타인의 신체에 </a:t>
            </a:r>
            <a:r>
              <a:rPr dirty="0" sz="1000" spc="-5">
                <a:latin typeface="Malgun Gothic"/>
                <a:cs typeface="Malgun Gothic"/>
              </a:rPr>
              <a:t>상 </a:t>
            </a:r>
            <a:r>
              <a:rPr dirty="0" sz="1000">
                <a:latin typeface="Malgun Gothic"/>
                <a:cs typeface="Malgun Gothic"/>
              </a:rPr>
              <a:t> 해(사망과 </a:t>
            </a:r>
            <a:r>
              <a:rPr dirty="0" sz="1000" spc="-10">
                <a:latin typeface="Malgun Gothic"/>
                <a:cs typeface="Malgun Gothic"/>
              </a:rPr>
              <a:t>유독가스를 </a:t>
            </a:r>
            <a:r>
              <a:rPr dirty="0" sz="1000" spc="-15">
                <a:latin typeface="Malgun Gothic"/>
                <a:cs typeface="Malgun Gothic"/>
              </a:rPr>
              <a:t>우연하게 일시에 </a:t>
            </a:r>
            <a:r>
              <a:rPr dirty="0" sz="1000" spc="30">
                <a:latin typeface="Malgun Gothic"/>
                <a:cs typeface="Malgun Gothic"/>
              </a:rPr>
              <a:t>흡입, </a:t>
            </a:r>
            <a:r>
              <a:rPr dirty="0" sz="1000" spc="25">
                <a:latin typeface="Malgun Gothic"/>
                <a:cs typeface="Malgun Gothic"/>
              </a:rPr>
              <a:t>흡수, </a:t>
            </a:r>
            <a:r>
              <a:rPr dirty="0" sz="1000" spc="-15">
                <a:latin typeface="Malgun Gothic"/>
                <a:cs typeface="Malgun Gothic"/>
              </a:rPr>
              <a:t>섭취하여 </a:t>
            </a:r>
            <a:r>
              <a:rPr dirty="0" sz="1000" spc="-10">
                <a:latin typeface="Malgun Gothic"/>
                <a:cs typeface="Malgun Gothic"/>
              </a:rPr>
              <a:t>발생한 </a:t>
            </a:r>
            <a:r>
              <a:rPr dirty="0" sz="1000" spc="-15">
                <a:latin typeface="Malgun Gothic"/>
                <a:cs typeface="Malgun Gothic"/>
              </a:rPr>
              <a:t>중독증상을 포함합니 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다)를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입히거나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재물의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없어짐,</a:t>
            </a:r>
            <a:r>
              <a:rPr dirty="0" sz="1000" spc="130">
                <a:latin typeface="Malgun Gothic"/>
                <a:cs typeface="Malgun Gothic"/>
              </a:rPr>
              <a:t> </a:t>
            </a:r>
            <a:r>
              <a:rPr dirty="0" sz="1000" spc="30">
                <a:latin typeface="Malgun Gothic"/>
                <a:cs typeface="Malgun Gothic"/>
              </a:rPr>
              <a:t>훼손,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망가지게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하는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것을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말합니다.</a:t>
            </a:r>
            <a:endParaRPr sz="1000">
              <a:latin typeface="Malgun Gothic"/>
              <a:cs typeface="Malgun Gothic"/>
            </a:endParaRPr>
          </a:p>
          <a:p>
            <a:pPr algn="just" marL="304800" marR="143510" indent="-189230">
              <a:lnSpc>
                <a:spcPct val="147000"/>
              </a:lnSpc>
              <a:spcBef>
                <a:spcPts val="335"/>
              </a:spcBef>
            </a:pPr>
            <a:r>
              <a:rPr dirty="0" sz="1000" spc="-5">
                <a:latin typeface="Malgun Gothic"/>
                <a:cs typeface="Malgun Gothic"/>
              </a:rPr>
              <a:t>⑥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“수입업자”라</a:t>
            </a:r>
            <a:r>
              <a:rPr dirty="0" sz="1000" spc="21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함은</a:t>
            </a:r>
            <a:r>
              <a:rPr dirty="0" sz="1000" spc="215">
                <a:latin typeface="Malgun Gothic"/>
                <a:cs typeface="Malgun Gothic"/>
              </a:rPr>
              <a:t> </a:t>
            </a:r>
            <a:r>
              <a:rPr dirty="0" sz="1000" spc="409">
                <a:latin typeface="Malgun Gothic"/>
                <a:cs typeface="Malgun Gothic"/>
              </a:rPr>
              <a:t>「</a:t>
            </a:r>
            <a:r>
              <a:rPr dirty="0" sz="1000" spc="-15">
                <a:latin typeface="Malgun Gothic"/>
                <a:cs typeface="Malgun Gothic"/>
              </a:rPr>
              <a:t>고압가스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안전관리법</a:t>
            </a:r>
            <a:r>
              <a:rPr dirty="0" sz="1000" spc="425">
                <a:latin typeface="Malgun Gothic"/>
                <a:cs typeface="Malgun Gothic"/>
              </a:rPr>
              <a:t>」</a:t>
            </a:r>
            <a:r>
              <a:rPr dirty="0" sz="1000" spc="110">
                <a:latin typeface="Malgun Gothic"/>
                <a:cs typeface="Malgun Gothic"/>
              </a:rPr>
              <a:t>,</a:t>
            </a:r>
            <a:r>
              <a:rPr dirty="0" sz="1000" spc="215">
                <a:latin typeface="Malgun Gothic"/>
                <a:cs typeface="Malgun Gothic"/>
              </a:rPr>
              <a:t> </a:t>
            </a:r>
            <a:r>
              <a:rPr dirty="0" sz="1000" spc="409">
                <a:latin typeface="Malgun Gothic"/>
                <a:cs typeface="Malgun Gothic"/>
              </a:rPr>
              <a:t>「</a:t>
            </a:r>
            <a:r>
              <a:rPr dirty="0" sz="1000" spc="-15">
                <a:latin typeface="Malgun Gothic"/>
                <a:cs typeface="Malgun Gothic"/>
              </a:rPr>
              <a:t>도시가스</a:t>
            </a:r>
            <a:r>
              <a:rPr dirty="0" sz="1000" spc="21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사업법</a:t>
            </a:r>
            <a:r>
              <a:rPr dirty="0" sz="1000" spc="425">
                <a:latin typeface="Malgun Gothic"/>
                <a:cs typeface="Malgun Gothic"/>
              </a:rPr>
              <a:t>」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또는</a:t>
            </a:r>
            <a:r>
              <a:rPr dirty="0" sz="1000" spc="225">
                <a:latin typeface="Malgun Gothic"/>
                <a:cs typeface="Malgun Gothic"/>
              </a:rPr>
              <a:t> </a:t>
            </a:r>
            <a:r>
              <a:rPr dirty="0" sz="1000" spc="409">
                <a:latin typeface="Malgun Gothic"/>
                <a:cs typeface="Malgun Gothic"/>
              </a:rPr>
              <a:t>「</a:t>
            </a:r>
            <a:r>
              <a:rPr dirty="0" sz="1000" spc="-15">
                <a:latin typeface="Malgun Gothic"/>
                <a:cs typeface="Malgun Gothic"/>
              </a:rPr>
              <a:t>액화석유가스의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안전관리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사업법</a:t>
            </a:r>
            <a:r>
              <a:rPr dirty="0" sz="1000" spc="425">
                <a:latin typeface="Malgun Gothic"/>
                <a:cs typeface="Malgun Gothic"/>
              </a:rPr>
              <a:t>」</a:t>
            </a:r>
            <a:r>
              <a:rPr dirty="0" sz="1000" spc="-15">
                <a:latin typeface="Malgun Gothic"/>
                <a:cs typeface="Malgun Gothic"/>
              </a:rPr>
              <a:t>에서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정한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가스용품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또는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가스용기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등을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수입한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자를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말합니다.</a:t>
            </a:r>
            <a:endParaRPr sz="10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135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제2조(보상하는</a:t>
            </a:r>
            <a:r>
              <a:rPr dirty="0" sz="1100" spc="160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손해의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 spc="5" b="1">
                <a:latin typeface="Malgun Gothic"/>
                <a:cs typeface="Malgun Gothic"/>
              </a:rPr>
              <a:t>범위)</a:t>
            </a:r>
            <a:r>
              <a:rPr dirty="0" sz="1100" spc="155" b="1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①공제회가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범위는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같습니다.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0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피해자에게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책임을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손해배상금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408305" marR="5080" indent="-257810">
              <a:lnSpc>
                <a:spcPts val="1760"/>
              </a:lnSpc>
              <a:spcBef>
                <a:spcPts val="125"/>
              </a:spcBef>
            </a:pP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제21조(손해방지의무)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제1항제1호의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방지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경감을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유익하였던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408305" marR="5080" indent="-257810">
              <a:lnSpc>
                <a:spcPts val="1750"/>
              </a:lnSpc>
              <a:spcBef>
                <a:spcPts val="15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제21조(손해방지의무)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제1항제2호의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조치를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취하기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출한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유익하였던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315"/>
              </a:spcBef>
            </a:pPr>
            <a:r>
              <a:rPr dirty="0" sz="1100" spc="50">
                <a:latin typeface="Malgun Gothic"/>
                <a:cs typeface="Malgun Gothic"/>
              </a:rPr>
              <a:t>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소송비용,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변호사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보수,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중재,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화해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조정에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403860" marR="5080" indent="-253365">
              <a:lnSpc>
                <a:spcPct val="132700"/>
              </a:lnSpc>
              <a:spcBef>
                <a:spcPts val="15"/>
              </a:spcBef>
            </a:pPr>
            <a:r>
              <a:rPr dirty="0" sz="1100" spc="50">
                <a:latin typeface="Malgun Gothic"/>
                <a:cs typeface="Malgun Gothic"/>
              </a:rPr>
              <a:t>라.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보상한도액내의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공탁보증보험료.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그러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보증을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제공할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책임은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부담하지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360045" marR="5080" indent="-208915">
              <a:lnSpc>
                <a:spcPct val="133600"/>
              </a:lnSpc>
            </a:pPr>
            <a:r>
              <a:rPr dirty="0" sz="1100">
                <a:latin typeface="Malgun Gothic"/>
                <a:cs typeface="Malgun Gothic"/>
              </a:rPr>
              <a:t>마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제22조(손해배상청구에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해결)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제2항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제3항의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요구에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따르기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ts val="1760"/>
              </a:lnSpc>
              <a:spcBef>
                <a:spcPts val="95"/>
              </a:spcBef>
            </a:pPr>
            <a:r>
              <a:rPr dirty="0" sz="1100" spc="-5">
                <a:latin typeface="Malgun Gothic"/>
                <a:cs typeface="Malgun Gothic"/>
              </a:rPr>
              <a:t>②제1항의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매회의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사고마다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공제금을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급합니다.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다만,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제1호의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단서를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제외하고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실손해액을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8520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00355" marR="5080" indent="-219710">
              <a:lnSpc>
                <a:spcPct val="133600"/>
              </a:lnSpc>
              <a:spcBef>
                <a:spcPts val="100"/>
              </a:spcBef>
              <a:buAutoNum type="arabicPeriod"/>
              <a:tabLst>
                <a:tab pos="288925" algn="l"/>
              </a:tabLst>
            </a:pPr>
            <a:r>
              <a:rPr dirty="0" sz="1100" spc="-10">
                <a:latin typeface="Malgun Gothic"/>
                <a:cs typeface="Malgun Gothic"/>
              </a:rPr>
              <a:t>대인사고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1인당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8,000만원.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다만,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실손해액이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2,000만원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미만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2,000만원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대인사고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[별표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75">
                <a:latin typeface="Malgun Gothic"/>
                <a:cs typeface="Malgun Gothic"/>
              </a:rPr>
              <a:t>3]에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300355" marR="5080" indent="-219710">
              <a:lnSpc>
                <a:spcPct val="133600"/>
              </a:lnSpc>
              <a:buAutoNum type="arabicPeriod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완료된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후부터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당해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되어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신체장해(이하</a:t>
            </a:r>
            <a:r>
              <a:rPr dirty="0" sz="1100">
                <a:latin typeface="MS UI Gothic"/>
                <a:cs typeface="MS UI Gothic"/>
              </a:rPr>
              <a:t>｢</a:t>
            </a:r>
            <a:r>
              <a:rPr dirty="0" sz="1100">
                <a:latin typeface="Malgun Gothic"/>
                <a:cs typeface="Malgun Gothic"/>
              </a:rPr>
              <a:t>후유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장해</a:t>
            </a:r>
            <a:r>
              <a:rPr dirty="0" sz="1100" spc="5">
                <a:latin typeface="MS UI Gothic"/>
                <a:cs typeface="MS UI Gothic"/>
              </a:rPr>
              <a:t>｣</a:t>
            </a:r>
            <a:r>
              <a:rPr dirty="0" sz="1100" spc="5">
                <a:latin typeface="Malgun Gothic"/>
                <a:cs typeface="Malgun Gothic"/>
              </a:rPr>
              <a:t>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합니다)가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1인당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70">
                <a:latin typeface="Malgun Gothic"/>
                <a:cs typeface="Malgun Gothic"/>
              </a:rPr>
              <a:t>[별표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70">
                <a:latin typeface="Malgun Gothic"/>
                <a:cs typeface="Malgun Gothic"/>
              </a:rPr>
              <a:t>2]에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281940" marR="5080" indent="-20129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7813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부상자가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치료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중에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당해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합산액</a:t>
            </a:r>
            <a:endParaRPr sz="1100">
              <a:latin typeface="Malgun Gothic"/>
              <a:cs typeface="Malgun Gothic"/>
            </a:endParaRPr>
          </a:p>
          <a:p>
            <a:pPr marL="281940" marR="5080" indent="-201295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27813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당해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되어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후유장해가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제2호와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제3호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액의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합산액</a:t>
            </a:r>
            <a:endParaRPr sz="1100">
              <a:latin typeface="Malgun Gothic"/>
              <a:cs typeface="Malgun Gothic"/>
            </a:endParaRPr>
          </a:p>
          <a:p>
            <a:pPr marL="277495" marR="5080" indent="-196850">
              <a:lnSpc>
                <a:spcPts val="1760"/>
              </a:lnSpc>
              <a:spcBef>
                <a:spcPts val="10"/>
              </a:spcBef>
              <a:buAutoNum type="arabicPeriod"/>
              <a:tabLst>
                <a:tab pos="278130" algn="l"/>
              </a:tabLst>
            </a:pPr>
            <a:r>
              <a:rPr dirty="0" sz="1100" spc="-5">
                <a:latin typeface="Malgun Gothic"/>
                <a:cs typeface="Malgun Gothic"/>
              </a:rPr>
              <a:t>제3호의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당해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되어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제1호의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금액에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제3호의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규정에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30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재물손해의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1사고당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증권에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200"/>
              </a:lnSpc>
              <a:spcBef>
                <a:spcPts val="5"/>
              </a:spcBef>
            </a:pPr>
            <a:r>
              <a:rPr dirty="0" sz="1100" spc="-15">
                <a:latin typeface="Malgun Gothic"/>
                <a:cs typeface="Malgun Gothic"/>
              </a:rPr>
              <a:t>③공제등록증권에 </a:t>
            </a:r>
            <a:r>
              <a:rPr dirty="0" sz="1100" spc="-10">
                <a:latin typeface="Malgun Gothic"/>
                <a:cs typeface="Malgun Gothic"/>
              </a:rPr>
              <a:t>기재된 </a:t>
            </a:r>
            <a:r>
              <a:rPr dirty="0" sz="1100" spc="-5">
                <a:latin typeface="Malgun Gothic"/>
                <a:cs typeface="Malgun Gothic"/>
              </a:rPr>
              <a:t>대인 </a:t>
            </a:r>
            <a:r>
              <a:rPr dirty="0" sz="1100" spc="-15">
                <a:latin typeface="Malgun Gothic"/>
                <a:cs typeface="Malgun Gothic"/>
              </a:rPr>
              <a:t>보상한도액이 </a:t>
            </a:r>
            <a:r>
              <a:rPr dirty="0" sz="1100">
                <a:latin typeface="Malgun Gothic"/>
                <a:cs typeface="Malgun Gothic"/>
              </a:rPr>
              <a:t>제2항의 </a:t>
            </a:r>
            <a:r>
              <a:rPr dirty="0" sz="1100" spc="-10">
                <a:latin typeface="Malgun Gothic"/>
                <a:cs typeface="Malgun Gothic"/>
              </a:rPr>
              <a:t>규정에 </a:t>
            </a:r>
            <a:r>
              <a:rPr dirty="0" sz="1100" spc="-5">
                <a:latin typeface="Malgun Gothic"/>
                <a:cs typeface="Malgun Gothic"/>
              </a:rPr>
              <a:t>따라 </a:t>
            </a:r>
            <a:r>
              <a:rPr dirty="0" sz="1100" spc="-10">
                <a:latin typeface="Malgun Gothic"/>
                <a:cs typeface="Malgun Gothic"/>
              </a:rPr>
              <a:t>계산한 금액보다 </a:t>
            </a:r>
            <a:r>
              <a:rPr dirty="0" sz="1100" spc="-5">
                <a:latin typeface="Malgun Gothic"/>
                <a:cs typeface="Malgun Gothic"/>
              </a:rPr>
              <a:t>큰금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액일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대인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한도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손해배상금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지급합니다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600"/>
              </a:lnSpc>
            </a:pPr>
            <a:r>
              <a:rPr dirty="0" sz="1100" spc="-10">
                <a:latin typeface="Malgun Gothic"/>
                <a:cs typeface="Malgun Gothic"/>
              </a:rPr>
              <a:t>④공제회는 </a:t>
            </a:r>
            <a:r>
              <a:rPr dirty="0" sz="1100">
                <a:latin typeface="Malgun Gothic"/>
                <a:cs typeface="Malgun Gothic"/>
              </a:rPr>
              <a:t>1회의 </a:t>
            </a:r>
            <a:r>
              <a:rPr dirty="0" sz="1100" spc="-15">
                <a:latin typeface="Malgun Gothic"/>
                <a:cs typeface="Malgun Gothic"/>
              </a:rPr>
              <a:t>공제사고에 </a:t>
            </a:r>
            <a:r>
              <a:rPr dirty="0" sz="1100" spc="-10">
                <a:latin typeface="Malgun Gothic"/>
                <a:cs typeface="Malgun Gothic"/>
              </a:rPr>
              <a:t>대하여 다음과 </a:t>
            </a:r>
            <a:r>
              <a:rPr dirty="0" sz="1100" spc="-5">
                <a:latin typeface="Malgun Gothic"/>
                <a:cs typeface="Malgun Gothic"/>
              </a:rPr>
              <a:t>같이 </a:t>
            </a:r>
            <a:r>
              <a:rPr dirty="0" sz="1100" spc="10">
                <a:latin typeface="Malgun Gothic"/>
                <a:cs typeface="Malgun Gothic"/>
              </a:rPr>
              <a:t>보상합니다.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5">
                <a:latin typeface="Malgun Gothic"/>
                <a:cs typeface="Malgun Gothic"/>
              </a:rPr>
              <a:t>경우 </a:t>
            </a:r>
            <a:r>
              <a:rPr dirty="0" sz="1100" spc="-15">
                <a:latin typeface="Malgun Gothic"/>
                <a:cs typeface="Malgun Gothic"/>
              </a:rPr>
              <a:t>보상한도액과 </a:t>
            </a:r>
            <a:r>
              <a:rPr dirty="0" sz="1100">
                <a:latin typeface="Malgun Gothic"/>
                <a:cs typeface="Malgun Gothic"/>
              </a:rPr>
              <a:t>자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기부담금은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각각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algn="just" marL="291465" marR="5080" indent="-21082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92100" algn="l"/>
              </a:tabLst>
            </a:pPr>
            <a:r>
              <a:rPr dirty="0" sz="1100" spc="-5">
                <a:latin typeface="Malgun Gothic"/>
                <a:cs typeface="Malgun Gothic"/>
              </a:rPr>
              <a:t>제1항제1호의 </a:t>
            </a:r>
            <a:r>
              <a:rPr dirty="0" sz="1100" spc="-10">
                <a:latin typeface="Malgun Gothic"/>
                <a:cs typeface="Malgun Gothic"/>
              </a:rPr>
              <a:t>손해배상금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15">
                <a:latin typeface="Malgun Gothic"/>
                <a:cs typeface="Malgun Gothic"/>
              </a:rPr>
              <a:t>보상한도액을 </a:t>
            </a:r>
            <a:r>
              <a:rPr dirty="0" sz="1100" spc="-10">
                <a:latin typeface="Malgun Gothic"/>
                <a:cs typeface="Malgun Gothic"/>
              </a:rPr>
              <a:t>한도로 </a:t>
            </a:r>
            <a:r>
              <a:rPr dirty="0" sz="1100" spc="10">
                <a:latin typeface="Malgun Gothic"/>
                <a:cs typeface="Malgun Gothic"/>
              </a:rPr>
              <a:t>보상하되, </a:t>
            </a:r>
            <a:r>
              <a:rPr dirty="0" sz="1100" spc="-15">
                <a:latin typeface="Malgun Gothic"/>
                <a:cs typeface="Malgun Gothic"/>
              </a:rPr>
              <a:t>자기부담금이 </a:t>
            </a:r>
            <a:r>
              <a:rPr dirty="0" sz="1100" spc="-10">
                <a:latin typeface="Malgun Gothic"/>
                <a:cs typeface="Malgun Gothic"/>
              </a:rPr>
              <a:t>약정된 </a:t>
            </a:r>
            <a:r>
              <a:rPr dirty="0" sz="1100">
                <a:latin typeface="Malgun Gothic"/>
                <a:cs typeface="Malgun Gothic"/>
              </a:rPr>
              <a:t>경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우에는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자기부담금을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초과한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부분을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76860" algn="l"/>
              </a:tabLst>
            </a:pPr>
            <a:r>
              <a:rPr dirty="0" sz="1100" spc="-5">
                <a:latin typeface="Malgun Gothic"/>
                <a:cs typeface="Malgun Gothic"/>
              </a:rPr>
              <a:t>제1항제2호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목,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목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마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목의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전액을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279400" marR="6350" indent="-19812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79400" algn="l"/>
              </a:tabLst>
            </a:pPr>
            <a:r>
              <a:rPr dirty="0" sz="1100" spc="-5">
                <a:latin typeface="Malgun Gothic"/>
                <a:cs typeface="Malgun Gothic"/>
              </a:rPr>
              <a:t>제1항제2호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다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목,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목의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제1항의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보상액의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합계액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한도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ts val="1750"/>
              </a:lnSpc>
              <a:spcBef>
                <a:spcPts val="15"/>
              </a:spcBef>
            </a:pPr>
            <a:r>
              <a:rPr dirty="0" sz="1100" spc="-10">
                <a:latin typeface="Malgun Gothic"/>
                <a:cs typeface="Malgun Gothic"/>
              </a:rPr>
              <a:t>⑤공제기간 </a:t>
            </a:r>
            <a:r>
              <a:rPr dirty="0" sz="1100">
                <a:latin typeface="Malgun Gothic"/>
                <a:cs typeface="Malgun Gothic"/>
              </a:rPr>
              <a:t>중 </a:t>
            </a:r>
            <a:r>
              <a:rPr dirty="0" sz="1100" spc="-10">
                <a:latin typeface="Malgun Gothic"/>
                <a:cs typeface="Malgun Gothic"/>
              </a:rPr>
              <a:t>발생하는 사고에 대한 공제회의 </a:t>
            </a:r>
            <a:r>
              <a:rPr dirty="0" sz="1100" spc="-15">
                <a:latin typeface="Malgun Gothic"/>
                <a:cs typeface="Malgun Gothic"/>
              </a:rPr>
              <a:t>보상총액은 공제등록증권에 </a:t>
            </a:r>
            <a:r>
              <a:rPr dirty="0" sz="1100" spc="-10">
                <a:latin typeface="Malgun Gothic"/>
                <a:cs typeface="Malgun Gothic"/>
              </a:rPr>
              <a:t>기재된 </a:t>
            </a:r>
            <a:r>
              <a:rPr dirty="0" sz="1100">
                <a:latin typeface="Malgun Gothic"/>
                <a:cs typeface="Malgun Gothic"/>
              </a:rPr>
              <a:t>총 보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상한도액을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spc="-30" b="1">
                <a:latin typeface="Malgun Gothic"/>
                <a:cs typeface="Malgun Gothic"/>
              </a:rPr>
              <a:t>제3조(보상하지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20" b="1">
                <a:latin typeface="Malgun Gothic"/>
                <a:cs typeface="Malgun Gothic"/>
              </a:rPr>
              <a:t>않는</a:t>
            </a:r>
            <a:r>
              <a:rPr dirty="0" sz="1100" spc="105" b="1">
                <a:latin typeface="Malgun Gothic"/>
                <a:cs typeface="Malgun Gothic"/>
              </a:rPr>
              <a:t> </a:t>
            </a:r>
            <a:r>
              <a:rPr dirty="0" sz="1100" spc="-20" b="1">
                <a:latin typeface="Malgun Gothic"/>
                <a:cs typeface="Malgun Gothic"/>
              </a:rPr>
              <a:t>손해)</a:t>
            </a:r>
            <a:r>
              <a:rPr dirty="0" sz="1100" spc="120" b="1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공제회는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아래의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사유로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인한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손해는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보상하여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드리지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286385" marR="5080" indent="-20574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회원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피공제자(법인인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이사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법인의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업무를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집행하는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밖의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기관)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법정대리인의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고의로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21945" marR="6350" indent="-241300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281305" algn="l"/>
              </a:tabLst>
            </a:pPr>
            <a:r>
              <a:rPr dirty="0" sz="1100" spc="30">
                <a:latin typeface="Malgun Gothic"/>
                <a:cs typeface="Malgun Gothic"/>
              </a:rPr>
              <a:t>전쟁,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외국의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무력행사,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혁명,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내란,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사변,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폭동,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소요,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이들과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사태로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76860" algn="l"/>
              </a:tabLst>
            </a:pPr>
            <a:r>
              <a:rPr dirty="0" sz="1100" spc="30">
                <a:latin typeface="Malgun Gothic"/>
                <a:cs typeface="Malgun Gothic"/>
              </a:rPr>
              <a:t>지진,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분화,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해일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천재지변으로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77495" marR="5080" indent="-196850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78130" algn="l"/>
              </a:tabLst>
            </a:pPr>
            <a:r>
              <a:rPr dirty="0" sz="1100" spc="-10">
                <a:latin typeface="Malgun Gothic"/>
                <a:cs typeface="Malgun Gothic"/>
              </a:rPr>
              <a:t>회원 </a:t>
            </a:r>
            <a:r>
              <a:rPr dirty="0" sz="1100" spc="-20">
                <a:latin typeface="Malgun Gothic"/>
                <a:cs typeface="Malgun Gothic"/>
              </a:rPr>
              <a:t>또는 피공제자가 </a:t>
            </a:r>
            <a:r>
              <a:rPr dirty="0" sz="1100" spc="25">
                <a:latin typeface="Malgun Gothic"/>
                <a:cs typeface="Malgun Gothic"/>
              </a:rPr>
              <a:t>소유, </a:t>
            </a:r>
            <a:r>
              <a:rPr dirty="0" sz="1100" spc="20">
                <a:latin typeface="Malgun Gothic"/>
                <a:cs typeface="Malgun Gothic"/>
              </a:rPr>
              <a:t>점유, 임차, </a:t>
            </a:r>
            <a:r>
              <a:rPr dirty="0" sz="1100" spc="-20">
                <a:latin typeface="Malgun Gothic"/>
                <a:cs typeface="Malgun Gothic"/>
              </a:rPr>
              <a:t>사용하거나 </a:t>
            </a:r>
            <a:r>
              <a:rPr dirty="0" sz="1100" spc="20">
                <a:latin typeface="Malgun Gothic"/>
                <a:cs typeface="Malgun Gothic"/>
              </a:rPr>
              <a:t>보호, 관리, </a:t>
            </a:r>
            <a:r>
              <a:rPr dirty="0" sz="1100" spc="-5">
                <a:latin typeface="Malgun Gothic"/>
                <a:cs typeface="Malgun Gothic"/>
              </a:rPr>
              <a:t>통제(원인에 </a:t>
            </a:r>
            <a:r>
              <a:rPr dirty="0" sz="1100" spc="-20">
                <a:latin typeface="Malgun Gothic"/>
                <a:cs typeface="Malgun Gothic"/>
              </a:rPr>
              <a:t>관계없이 </a:t>
            </a:r>
            <a:r>
              <a:rPr dirty="0" sz="1100" spc="-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모든 </a:t>
            </a:r>
            <a:r>
              <a:rPr dirty="0" sz="1100" spc="-20">
                <a:latin typeface="Malgun Gothic"/>
                <a:cs typeface="Malgun Gothic"/>
              </a:rPr>
              <a:t>형태의 실질적인 통제행위를 </a:t>
            </a:r>
            <a:r>
              <a:rPr dirty="0" sz="1100" spc="-10">
                <a:latin typeface="Malgun Gothic"/>
                <a:cs typeface="Malgun Gothic"/>
              </a:rPr>
              <a:t>포함합니다)하는 </a:t>
            </a:r>
            <a:r>
              <a:rPr dirty="0" sz="1100" spc="-20">
                <a:latin typeface="Malgun Gothic"/>
                <a:cs typeface="Malgun Gothic"/>
              </a:rPr>
              <a:t>재물이 손해를 </a:t>
            </a:r>
            <a:r>
              <a:rPr dirty="0" sz="1100" spc="-15">
                <a:latin typeface="Malgun Gothic"/>
                <a:cs typeface="Malgun Gothic"/>
              </a:rPr>
              <a:t>입었을 </a:t>
            </a:r>
            <a:r>
              <a:rPr dirty="0" sz="1100" spc="-20">
                <a:latin typeface="Malgun Gothic"/>
                <a:cs typeface="Malgun Gothic"/>
              </a:rPr>
              <a:t>경우에는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재물에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대하여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정당한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권리를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가진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사람에게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부담하는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손해에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손해배상책임.</a:t>
            </a:r>
            <a:endParaRPr sz="1100">
              <a:latin typeface="Malgun Gothic"/>
              <a:cs typeface="Malgun Gothic"/>
            </a:endParaRPr>
          </a:p>
          <a:p>
            <a:pPr algn="just" marL="276225" marR="5080" indent="-195580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82575" algn="l"/>
              </a:tabLst>
            </a:pPr>
            <a:r>
              <a:rPr dirty="0" sz="1100" spc="-30">
                <a:latin typeface="Malgun Gothic"/>
                <a:cs typeface="Malgun Gothic"/>
              </a:rPr>
              <a:t>피공제자와 </a:t>
            </a:r>
            <a:r>
              <a:rPr dirty="0" sz="1100" spc="-20">
                <a:latin typeface="Malgun Gothic"/>
                <a:cs typeface="Malgun Gothic"/>
              </a:rPr>
              <a:t>타인 간에 </a:t>
            </a:r>
            <a:r>
              <a:rPr dirty="0" sz="1100" spc="-30">
                <a:latin typeface="Malgun Gothic"/>
                <a:cs typeface="Malgun Gothic"/>
              </a:rPr>
              <a:t>손해배상에 </a:t>
            </a:r>
            <a:r>
              <a:rPr dirty="0" sz="1100" spc="-20">
                <a:latin typeface="Malgun Gothic"/>
                <a:cs typeface="Malgun Gothic"/>
              </a:rPr>
              <a:t>관한 </a:t>
            </a:r>
            <a:r>
              <a:rPr dirty="0" sz="1100" spc="-25">
                <a:latin typeface="Malgun Gothic"/>
                <a:cs typeface="Malgun Gothic"/>
              </a:rPr>
              <a:t>약정이 </a:t>
            </a:r>
            <a:r>
              <a:rPr dirty="0" sz="1100" spc="-20">
                <a:latin typeface="Malgun Gothic"/>
                <a:cs typeface="Malgun Gothic"/>
              </a:rPr>
              <a:t>있는 경우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25">
                <a:latin typeface="Malgun Gothic"/>
                <a:cs typeface="Malgun Gothic"/>
              </a:rPr>
              <a:t>약정에 의하여 가중된 </a:t>
            </a:r>
            <a:r>
              <a:rPr dirty="0" sz="1100">
                <a:latin typeface="Malgun Gothic"/>
                <a:cs typeface="Malgun Gothic"/>
              </a:rPr>
              <a:t>손 </a:t>
            </a:r>
            <a:r>
              <a:rPr dirty="0" sz="1100" spc="5">
                <a:latin typeface="Malgun Gothic"/>
                <a:cs typeface="Malgun Gothic"/>
              </a:rPr>
              <a:t> 해배상책임. </a:t>
            </a:r>
            <a:r>
              <a:rPr dirty="0" sz="1100" spc="-10">
                <a:latin typeface="Malgun Gothic"/>
                <a:cs typeface="Malgun Gothic"/>
              </a:rPr>
              <a:t>그러나 약정이 없었더라도 법률규정에 의하여 피공제자가 부담하게 </a:t>
            </a:r>
            <a:r>
              <a:rPr dirty="0" sz="1100">
                <a:latin typeface="Malgun Gothic"/>
                <a:cs typeface="Malgun Gothic"/>
              </a:rPr>
              <a:t>될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285115" indent="-205104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85750" algn="l"/>
              </a:tabLst>
            </a:pPr>
            <a:r>
              <a:rPr dirty="0" sz="1100" spc="-5">
                <a:latin typeface="Malgun Gothic"/>
                <a:cs typeface="Malgun Gothic"/>
              </a:rPr>
              <a:t>핵연료물질(사용된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연료를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포함)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핵연료물질에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의해서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오염된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물질(원자핵분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열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51676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77495" marR="5080">
              <a:lnSpc>
                <a:spcPct val="133600"/>
              </a:lnSpc>
              <a:spcBef>
                <a:spcPts val="100"/>
              </a:spcBef>
            </a:pPr>
            <a:r>
              <a:rPr dirty="0" sz="1100" spc="-10">
                <a:latin typeface="Malgun Gothic"/>
                <a:cs typeface="Malgun Gothic"/>
              </a:rPr>
              <a:t>생성물을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포함)의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방사성,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폭발성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밖의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유해한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특성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특성에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사고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30"/>
              </a:spcBef>
              <a:buAutoNum type="arabicPeriod" startAt="7"/>
              <a:tabLst>
                <a:tab pos="276860" algn="l"/>
              </a:tabLst>
            </a:pPr>
            <a:r>
              <a:rPr dirty="0" sz="1100">
                <a:latin typeface="Malgun Gothic"/>
                <a:cs typeface="Malgun Gothic"/>
              </a:rPr>
              <a:t>제6호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이외의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방사선을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방사능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오염으로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</a:t>
            </a:r>
            <a:endParaRPr sz="1100">
              <a:latin typeface="Malgun Gothic"/>
              <a:cs typeface="Malgun Gothic"/>
            </a:endParaRPr>
          </a:p>
          <a:p>
            <a:pPr marL="288290" marR="5080" indent="-207645">
              <a:lnSpc>
                <a:spcPct val="133600"/>
              </a:lnSpc>
              <a:buAutoNum type="arabicPeriod" startAt="7"/>
              <a:tabLst>
                <a:tab pos="288925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피용인이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종사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중에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입은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장해(장해로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말미암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포함합니다)로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marR="5080" indent="-195580">
              <a:lnSpc>
                <a:spcPts val="1760"/>
              </a:lnSpc>
              <a:spcBef>
                <a:spcPts val="125"/>
              </a:spcBef>
              <a:buAutoNum type="arabicPeriod" startAt="7"/>
              <a:tabLst>
                <a:tab pos="276860" algn="l"/>
              </a:tabLst>
            </a:pPr>
            <a:r>
              <a:rPr dirty="0" sz="1100" spc="-15">
                <a:latin typeface="Malgun Gothic"/>
                <a:cs typeface="Malgun Gothic"/>
              </a:rPr>
              <a:t>배출시설에서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통상적으로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배출되는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배기(연기를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포함합니다)로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315"/>
              </a:spcBef>
              <a:buAutoNum type="arabicPeriod" startAt="7"/>
              <a:tabLst>
                <a:tab pos="355600" algn="l"/>
              </a:tabLst>
            </a:pPr>
            <a:r>
              <a:rPr dirty="0" sz="1100" spc="-5">
                <a:latin typeface="Malgun Gothic"/>
                <a:cs typeface="Malgun Gothic"/>
              </a:rPr>
              <a:t>선박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항공기의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소유,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사용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기인하는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34"/>
              </a:spcBef>
              <a:buAutoNum type="arabicPeriod" startAt="7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가스사고를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수반하지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자동차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55600" marR="239395" indent="-274320">
              <a:lnSpc>
                <a:spcPct val="133600"/>
              </a:lnSpc>
              <a:buAutoNum type="arabicPeriod" startAt="7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판매,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공급한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재물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작업상의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결함으로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인한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당해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작업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목적물의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망그러뜨림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300"/>
              </a:lnSpc>
            </a:pPr>
            <a:r>
              <a:rPr dirty="0" sz="1100" b="1">
                <a:latin typeface="Malgun Gothic"/>
                <a:cs typeface="Malgun Gothic"/>
              </a:rPr>
              <a:t>제4조(의무보험과의 관계) </a:t>
            </a:r>
            <a:r>
              <a:rPr dirty="0" sz="1100">
                <a:latin typeface="Malgun Gothic"/>
                <a:cs typeface="Malgun Gothic"/>
              </a:rPr>
              <a:t>① </a:t>
            </a:r>
            <a:r>
              <a:rPr dirty="0" sz="1100" spc="-10">
                <a:latin typeface="Malgun Gothic"/>
                <a:cs typeface="Malgun Gothic"/>
              </a:rPr>
              <a:t>공제회는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약관에 의하여 </a:t>
            </a:r>
            <a:r>
              <a:rPr dirty="0" sz="1100" spc="-15">
                <a:latin typeface="Malgun Gothic"/>
                <a:cs typeface="Malgun Gothic"/>
              </a:rPr>
              <a:t>보상하여야 </a:t>
            </a:r>
            <a:r>
              <a:rPr dirty="0" sz="1100" spc="-5">
                <a:latin typeface="Malgun Gothic"/>
                <a:cs typeface="Malgun Gothic"/>
              </a:rPr>
              <a:t>하는 </a:t>
            </a:r>
            <a:r>
              <a:rPr dirty="0" sz="1100" spc="-10">
                <a:latin typeface="Malgun Gothic"/>
                <a:cs typeface="Malgun Gothic"/>
              </a:rPr>
              <a:t>금액이 의무보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험에서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보상하는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초과할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한하여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초과액만을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다만,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의무보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험이 다수인 경우에는 보통약관 </a:t>
            </a:r>
            <a:r>
              <a:rPr dirty="0" sz="1100">
                <a:latin typeface="Malgun Gothic"/>
                <a:cs typeface="Malgun Gothic"/>
              </a:rPr>
              <a:t>제20조(공제금의 </a:t>
            </a:r>
            <a:r>
              <a:rPr dirty="0" sz="1100" spc="10">
                <a:latin typeface="Malgun Gothic"/>
                <a:cs typeface="Malgun Gothic"/>
              </a:rPr>
              <a:t>분담)를 따릅니다. </a:t>
            </a:r>
            <a:r>
              <a:rPr dirty="0" sz="1100" spc="50">
                <a:latin typeface="Malgun Gothic"/>
                <a:cs typeface="Malgun Gothic"/>
              </a:rPr>
              <a:t>단,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공제등록이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의무보험계약일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151130" marR="6350">
              <a:lnSpc>
                <a:spcPct val="132700"/>
              </a:lnSpc>
              <a:spcBef>
                <a:spcPts val="15"/>
              </a:spcBef>
            </a:pPr>
            <a:r>
              <a:rPr dirty="0" sz="1100">
                <a:latin typeface="Malgun Gothic"/>
                <a:cs typeface="Malgun Gothic"/>
              </a:rPr>
              <a:t>② </a:t>
            </a:r>
            <a:r>
              <a:rPr dirty="0" sz="1100" spc="-5">
                <a:latin typeface="Malgun Gothic"/>
                <a:cs typeface="Malgun Gothic"/>
              </a:rPr>
              <a:t>제1항의 </a:t>
            </a:r>
            <a:r>
              <a:rPr dirty="0" sz="1100" spc="-10">
                <a:latin typeface="Malgun Gothic"/>
                <a:cs typeface="Malgun Gothic"/>
              </a:rPr>
              <a:t>의무보험은 </a:t>
            </a:r>
            <a:r>
              <a:rPr dirty="0" sz="1100" spc="-15">
                <a:latin typeface="Malgun Gothic"/>
                <a:cs typeface="Malgun Gothic"/>
              </a:rPr>
              <a:t>피공제자가 </a:t>
            </a:r>
            <a:r>
              <a:rPr dirty="0" sz="1100" spc="-10">
                <a:latin typeface="Malgun Gothic"/>
                <a:cs typeface="Malgun Gothic"/>
              </a:rPr>
              <a:t>법률에 의하여 의무적으로 </a:t>
            </a:r>
            <a:r>
              <a:rPr dirty="0" sz="1100" spc="-15">
                <a:latin typeface="Malgun Gothic"/>
                <a:cs typeface="Malgun Gothic"/>
              </a:rPr>
              <a:t>가입하여야 </a:t>
            </a:r>
            <a:r>
              <a:rPr dirty="0" sz="1100" spc="-5">
                <a:latin typeface="Malgun Gothic"/>
                <a:cs typeface="Malgun Gothic"/>
              </a:rPr>
              <a:t>하는 </a:t>
            </a:r>
            <a:r>
              <a:rPr dirty="0" sz="1100" spc="-10">
                <a:latin typeface="Malgun Gothic"/>
                <a:cs typeface="Malgun Gothic"/>
              </a:rPr>
              <a:t>보험으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로서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공제계약(각종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가입되어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계약)을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포함합니다.</a:t>
            </a:r>
            <a:endParaRPr sz="1100">
              <a:latin typeface="Malgun Gothic"/>
              <a:cs typeface="Malgun Gothic"/>
            </a:endParaRPr>
          </a:p>
          <a:p>
            <a:pPr algn="just" marL="151130" marR="5080">
              <a:lnSpc>
                <a:spcPct val="133200"/>
              </a:lnSpc>
              <a:spcBef>
                <a:spcPts val="5"/>
              </a:spcBef>
            </a:pPr>
            <a:r>
              <a:rPr dirty="0" sz="1100">
                <a:latin typeface="Malgun Gothic"/>
                <a:cs typeface="Malgun Gothic"/>
              </a:rPr>
              <a:t>③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-10">
                <a:latin typeface="Malgun Gothic"/>
                <a:cs typeface="Malgun Gothic"/>
              </a:rPr>
              <a:t> 의무보험에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가입하여야</a:t>
            </a:r>
            <a:r>
              <a:rPr dirty="0" sz="1100" spc="-10">
                <a:latin typeface="Malgun Gothic"/>
                <a:cs typeface="Malgun Gothic"/>
              </a:rPr>
              <a:t> 함에도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가입하지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그가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 했더라면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의무보험에서 </a:t>
            </a:r>
            <a:r>
              <a:rPr dirty="0" sz="1100" spc="-10">
                <a:latin typeface="Malgun Gothic"/>
                <a:cs typeface="Malgun Gothic"/>
              </a:rPr>
              <a:t>보상했을 금액을 </a:t>
            </a:r>
            <a:r>
              <a:rPr dirty="0" sz="1100">
                <a:latin typeface="Malgun Gothic"/>
                <a:cs typeface="Malgun Gothic"/>
              </a:rPr>
              <a:t>제1항의 </a:t>
            </a:r>
            <a:r>
              <a:rPr dirty="0" sz="1100" spc="5">
                <a:latin typeface="Malgun Gothic"/>
                <a:cs typeface="Malgun Gothic"/>
              </a:rPr>
              <a:t>“의무보험에서 </a:t>
            </a:r>
            <a:r>
              <a:rPr dirty="0" sz="1100" spc="-10">
                <a:latin typeface="Malgun Gothic"/>
                <a:cs typeface="Malgun Gothic"/>
              </a:rPr>
              <a:t>보상하는 </a:t>
            </a:r>
            <a:r>
              <a:rPr dirty="0" sz="1100" spc="25">
                <a:latin typeface="Malgun Gothic"/>
                <a:cs typeface="Malgun Gothic"/>
              </a:rPr>
              <a:t>금액”으 </a:t>
            </a:r>
            <a:r>
              <a:rPr dirty="0" sz="1100" spc="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제5조(준용규정)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아니한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7983" y="6712711"/>
            <a:ext cx="5786120" cy="27374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 b="1">
                <a:latin typeface="Malgun Gothic"/>
                <a:cs typeface="Malgun Gothic"/>
              </a:rPr>
              <a:t>⑥</a:t>
            </a:r>
            <a:r>
              <a:rPr dirty="0" sz="1300" spc="14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구내치료비담보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</a:t>
            </a:r>
            <a:r>
              <a:rPr dirty="0" sz="1100" spc="5" b="1">
                <a:latin typeface="Malgun Gothic"/>
                <a:cs typeface="Malgun Gothic"/>
              </a:rPr>
              <a:t> 손해)</a:t>
            </a:r>
            <a:r>
              <a:rPr dirty="0" sz="1100" spc="10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영조물배상공제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보통약관(이하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“보통약관”이라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합니다)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제12조(보상하는 </a:t>
            </a:r>
            <a:r>
              <a:rPr dirty="0" sz="1100" spc="10">
                <a:latin typeface="Malgun Gothic"/>
                <a:cs typeface="Malgun Gothic"/>
              </a:rPr>
              <a:t>손해)의 </a:t>
            </a:r>
            <a:r>
              <a:rPr dirty="0" sz="1100" spc="-10">
                <a:latin typeface="Malgun Gothic"/>
                <a:cs typeface="Malgun Gothic"/>
              </a:rPr>
              <a:t>규정에도 불구하고 보통약관에 기재된 사고로 </a:t>
            </a:r>
            <a:r>
              <a:rPr dirty="0" sz="1100" spc="-15">
                <a:latin typeface="Malgun Gothic"/>
                <a:cs typeface="Malgun Gothic"/>
              </a:rPr>
              <a:t>시설구내에서 </a:t>
            </a:r>
            <a:r>
              <a:rPr dirty="0" sz="1100" spc="-10">
                <a:latin typeface="Malgun Gothic"/>
                <a:cs typeface="Malgun Gothic"/>
              </a:rPr>
              <a:t> 타인이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제2조(보상하지</a:t>
            </a:r>
            <a:r>
              <a:rPr dirty="0" sz="1100" spc="17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않는</a:t>
            </a:r>
            <a:r>
              <a:rPr dirty="0" sz="1100" spc="17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r>
              <a:rPr dirty="0" sz="1100" spc="175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공제회는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사유로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드리지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않습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니다.</a:t>
            </a:r>
            <a:endParaRPr sz="1100">
              <a:latin typeface="Malgun Gothic"/>
              <a:cs typeface="Malgun Gothic"/>
            </a:endParaRPr>
          </a:p>
          <a:p>
            <a:pPr marL="297180" marR="5715" indent="-216535">
              <a:lnSpc>
                <a:spcPct val="132700"/>
              </a:lnSpc>
              <a:spcBef>
                <a:spcPts val="15"/>
              </a:spcBef>
              <a:buAutoNum type="arabicPeriod"/>
              <a:tabLst>
                <a:tab pos="297815" algn="l"/>
              </a:tabLst>
            </a:pPr>
            <a:r>
              <a:rPr dirty="0" sz="1100" spc="30">
                <a:latin typeface="Malgun Gothic"/>
                <a:cs typeface="Malgun Gothic"/>
              </a:rPr>
              <a:t>회원,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피공제자(공제등록증권에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업무를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수행하는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해당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공무원을</a:t>
            </a:r>
            <a:r>
              <a:rPr dirty="0" sz="1100" spc="2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포함합니다)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법정대리인의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고의로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80670" marR="6350" indent="-200025">
              <a:lnSpc>
                <a:spcPct val="133600"/>
              </a:lnSpc>
              <a:buAutoNum type="arabicPeriod"/>
              <a:tabLst>
                <a:tab pos="281305" algn="l"/>
              </a:tabLst>
            </a:pPr>
            <a:r>
              <a:rPr dirty="0" sz="1100" spc="30">
                <a:latin typeface="Malgun Gothic"/>
                <a:cs typeface="Malgun Gothic"/>
              </a:rPr>
              <a:t>전쟁,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혁명,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내란,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사변,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테러,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폭동,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소요,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노동쟁의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이들과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사태로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955039" y="990701"/>
            <a:ext cx="5719445" cy="852043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algn="just" marL="208915" indent="-195580">
              <a:lnSpc>
                <a:spcPct val="100000"/>
              </a:lnSpc>
              <a:spcBef>
                <a:spcPts val="540"/>
              </a:spcBef>
              <a:buAutoNum type="arabicPeriod" startAt="3"/>
              <a:tabLst>
                <a:tab pos="209550" algn="l"/>
              </a:tabLst>
            </a:pPr>
            <a:r>
              <a:rPr dirty="0" sz="1100" spc="15">
                <a:latin typeface="Malgun Gothic"/>
                <a:cs typeface="Malgun Gothic"/>
              </a:rPr>
              <a:t>지진,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분화,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홍수,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해일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또는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이와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비슷한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천재지변으로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생긴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신체장해에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대한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01295" indent="-189230">
              <a:lnSpc>
                <a:spcPct val="100000"/>
              </a:lnSpc>
              <a:spcBef>
                <a:spcPts val="445"/>
              </a:spcBef>
              <a:buAutoNum type="arabicPeriod" startAt="3"/>
              <a:tabLst>
                <a:tab pos="201930" algn="l"/>
              </a:tabLst>
            </a:pPr>
            <a:r>
              <a:rPr dirty="0" sz="1100" spc="-65">
                <a:latin typeface="Malgun Gothic"/>
                <a:cs typeface="Malgun Gothic"/>
              </a:rPr>
              <a:t>피공제자와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타인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간에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60">
                <a:latin typeface="Malgun Gothic"/>
                <a:cs typeface="Malgun Gothic"/>
              </a:rPr>
              <a:t>치료비에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관한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55">
                <a:latin typeface="Malgun Gothic"/>
                <a:cs typeface="Malgun Gothic"/>
              </a:rPr>
              <a:t>약정이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있는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경우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55">
                <a:latin typeface="Malgun Gothic"/>
                <a:cs typeface="Malgun Gothic"/>
              </a:rPr>
              <a:t>약정에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의하여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발생한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55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19710" marR="5080" indent="-205740">
              <a:lnSpc>
                <a:spcPts val="1760"/>
              </a:lnSpc>
              <a:spcBef>
                <a:spcPts val="125"/>
              </a:spcBef>
              <a:buAutoNum type="arabicPeriod" startAt="3"/>
              <a:tabLst>
                <a:tab pos="220345" algn="l"/>
              </a:tabLst>
            </a:pPr>
            <a:r>
              <a:rPr dirty="0" sz="1100" spc="-5">
                <a:latin typeface="Malgun Gothic"/>
                <a:cs typeface="Malgun Gothic"/>
              </a:rPr>
              <a:t>핵연료물질(사용된 </a:t>
            </a:r>
            <a:r>
              <a:rPr dirty="0" sz="1100" spc="-10">
                <a:latin typeface="Malgun Gothic"/>
                <a:cs typeface="Malgun Gothic"/>
              </a:rPr>
              <a:t>연료를 </a:t>
            </a:r>
            <a:r>
              <a:rPr dirty="0" sz="1100" spc="5">
                <a:latin typeface="Malgun Gothic"/>
                <a:cs typeface="Malgun Gothic"/>
              </a:rPr>
              <a:t>포함합니다. </a:t>
            </a:r>
            <a:r>
              <a:rPr dirty="0" sz="1100" spc="-5">
                <a:latin typeface="Malgun Gothic"/>
                <a:cs typeface="Malgun Gothic"/>
              </a:rPr>
              <a:t>이하 </a:t>
            </a:r>
            <a:r>
              <a:rPr dirty="0" sz="1100" spc="5">
                <a:latin typeface="Malgun Gothic"/>
                <a:cs typeface="Malgun Gothic"/>
              </a:rPr>
              <a:t>같습니다) </a:t>
            </a:r>
            <a:r>
              <a:rPr dirty="0" sz="1100" spc="-10">
                <a:latin typeface="Malgun Gothic"/>
                <a:cs typeface="Malgun Gothic"/>
              </a:rPr>
              <a:t>또는 </a:t>
            </a:r>
            <a:r>
              <a:rPr dirty="0" sz="1100" spc="-15">
                <a:latin typeface="Malgun Gothic"/>
                <a:cs typeface="Malgun Gothic"/>
              </a:rPr>
              <a:t>핵연료물질에 </a:t>
            </a:r>
            <a:r>
              <a:rPr dirty="0" sz="1100" spc="-10">
                <a:latin typeface="Malgun Gothic"/>
                <a:cs typeface="Malgun Gothic"/>
              </a:rPr>
              <a:t>의하여 </a:t>
            </a:r>
            <a:r>
              <a:rPr dirty="0" sz="1100">
                <a:latin typeface="Malgun Gothic"/>
                <a:cs typeface="Malgun Gothic"/>
              </a:rPr>
              <a:t>오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염된 </a:t>
            </a:r>
            <a:r>
              <a:rPr dirty="0" sz="1100">
                <a:latin typeface="Malgun Gothic"/>
                <a:cs typeface="Malgun Gothic"/>
              </a:rPr>
              <a:t>물질(원자핵 </a:t>
            </a:r>
            <a:r>
              <a:rPr dirty="0" sz="1100" spc="-5">
                <a:latin typeface="Malgun Gothic"/>
                <a:cs typeface="Malgun Gothic"/>
              </a:rPr>
              <a:t>분열 </a:t>
            </a:r>
            <a:r>
              <a:rPr dirty="0" sz="1100" spc="-10">
                <a:latin typeface="Malgun Gothic"/>
                <a:cs typeface="Malgun Gothic"/>
              </a:rPr>
              <a:t>생성물을</a:t>
            </a:r>
            <a:r>
              <a:rPr dirty="0" sz="1100" spc="-5">
                <a:latin typeface="Malgun Gothic"/>
                <a:cs typeface="Malgun Gothic"/>
              </a:rPr>
              <a:t> 포함합니다)의 </a:t>
            </a:r>
            <a:r>
              <a:rPr dirty="0" sz="1100" spc="20">
                <a:latin typeface="Malgun Gothic"/>
                <a:cs typeface="Malgun Gothic"/>
              </a:rPr>
              <a:t>방사성, </a:t>
            </a:r>
            <a:r>
              <a:rPr dirty="0" sz="1100" spc="-10">
                <a:latin typeface="Malgun Gothic"/>
                <a:cs typeface="Malgun Gothic"/>
              </a:rPr>
              <a:t>폭발성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5">
                <a:latin typeface="Malgun Gothic"/>
                <a:cs typeface="Malgun Gothic"/>
              </a:rPr>
              <a:t>밖의 </a:t>
            </a:r>
            <a:r>
              <a:rPr dirty="0" sz="1100" spc="-10">
                <a:latin typeface="Malgun Gothic"/>
                <a:cs typeface="Malgun Gothic"/>
              </a:rPr>
              <a:t>유해한 </a:t>
            </a:r>
            <a:r>
              <a:rPr dirty="0" sz="1100" spc="-5">
                <a:latin typeface="Malgun Gothic"/>
                <a:cs typeface="Malgun Gothic"/>
              </a:rPr>
              <a:t>특성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특성에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치료비사고</a:t>
            </a:r>
            <a:endParaRPr sz="1100">
              <a:latin typeface="Malgun Gothic"/>
              <a:cs typeface="Malgun Gothic"/>
            </a:endParaRPr>
          </a:p>
          <a:p>
            <a:pPr algn="just" marL="208915" indent="-195580">
              <a:lnSpc>
                <a:spcPct val="100000"/>
              </a:lnSpc>
              <a:spcBef>
                <a:spcPts val="309"/>
              </a:spcBef>
              <a:buAutoNum type="arabicPeriod" startAt="3"/>
              <a:tabLst>
                <a:tab pos="209550" algn="l"/>
              </a:tabLst>
            </a:pP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제5호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이외의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방사선을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방사능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오염으로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08915" indent="-195580">
              <a:lnSpc>
                <a:spcPct val="100000"/>
              </a:lnSpc>
              <a:spcBef>
                <a:spcPts val="440"/>
              </a:spcBef>
              <a:buAutoNum type="arabicPeriod" startAt="3"/>
              <a:tabLst>
                <a:tab pos="209550" algn="l"/>
              </a:tabLst>
            </a:pPr>
            <a:r>
              <a:rPr dirty="0" sz="1100" spc="-15">
                <a:latin typeface="Malgun Gothic"/>
                <a:cs typeface="Malgun Gothic"/>
              </a:rPr>
              <a:t>사고일로부터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1년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후에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16535" marR="5080" indent="-203200">
              <a:lnSpc>
                <a:spcPct val="133200"/>
              </a:lnSpc>
              <a:spcBef>
                <a:spcPts val="5"/>
              </a:spcBef>
              <a:buAutoNum type="arabicPeriod" startAt="3"/>
              <a:tabLst>
                <a:tab pos="217170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피공제자가 </a:t>
            </a:r>
            <a:r>
              <a:rPr dirty="0" sz="1100" spc="30">
                <a:latin typeface="Malgun Gothic"/>
                <a:cs typeface="Malgun Gothic"/>
              </a:rPr>
              <a:t>소유, 점유, </a:t>
            </a:r>
            <a:r>
              <a:rPr dirty="0" sz="1100" spc="35">
                <a:latin typeface="Malgun Gothic"/>
                <a:cs typeface="Malgun Gothic"/>
              </a:rPr>
              <a:t>임차, </a:t>
            </a:r>
            <a:r>
              <a:rPr dirty="0" sz="1100" spc="-5">
                <a:latin typeface="Malgun Gothic"/>
                <a:cs typeface="Malgun Gothic"/>
              </a:rPr>
              <a:t>사용 또는 </a:t>
            </a:r>
            <a:r>
              <a:rPr dirty="0" sz="1100">
                <a:latin typeface="Malgun Gothic"/>
                <a:cs typeface="Malgun Gothic"/>
              </a:rPr>
              <a:t>관리(화물의 </a:t>
            </a:r>
            <a:r>
              <a:rPr dirty="0" sz="1100" spc="-10">
                <a:latin typeface="Malgun Gothic"/>
                <a:cs typeface="Malgun Gothic"/>
              </a:rPr>
              <a:t>하역작업을 </a:t>
            </a:r>
            <a:r>
              <a:rPr dirty="0" sz="1100" spc="-5">
                <a:latin typeface="Malgun Gothic"/>
                <a:cs typeface="Malgun Gothic"/>
              </a:rPr>
              <a:t>포함합니다)하는 </a:t>
            </a:r>
            <a:r>
              <a:rPr dirty="0" sz="1100">
                <a:latin typeface="Malgun Gothic"/>
                <a:cs typeface="Malgun Gothic"/>
              </a:rPr>
              <a:t>자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동차, </a:t>
            </a:r>
            <a:r>
              <a:rPr dirty="0" sz="1100" spc="20">
                <a:latin typeface="Malgun Gothic"/>
                <a:cs typeface="Malgun Gothic"/>
              </a:rPr>
              <a:t>항공기, </a:t>
            </a:r>
            <a:r>
              <a:rPr dirty="0" sz="1100" spc="-10">
                <a:latin typeface="Malgun Gothic"/>
                <a:cs typeface="Malgun Gothic"/>
              </a:rPr>
              <a:t>선박으로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-10">
                <a:latin typeface="Malgun Gothic"/>
                <a:cs typeface="Malgun Gothic"/>
              </a:rPr>
              <a:t> 대한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치료비.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 치료비는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보상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342900" marR="5080" indent="-259079">
              <a:lnSpc>
                <a:spcPct val="132700"/>
              </a:lnSpc>
              <a:spcBef>
                <a:spcPts val="15"/>
              </a:spcBef>
            </a:pP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시설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소유,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임차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사용하지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자동차의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주차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83820">
              <a:lnSpc>
                <a:spcPct val="100000"/>
              </a:lnSpc>
              <a:spcBef>
                <a:spcPts val="445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양륙되어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선박으로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08915" indent="-195580">
              <a:lnSpc>
                <a:spcPct val="100000"/>
              </a:lnSpc>
              <a:spcBef>
                <a:spcPts val="445"/>
              </a:spcBef>
              <a:buAutoNum type="arabicPeriod" startAt="9"/>
              <a:tabLst>
                <a:tab pos="209550" algn="l"/>
              </a:tabLst>
            </a:pPr>
            <a:r>
              <a:rPr dirty="0" sz="1100" spc="-10">
                <a:latin typeface="Malgun Gothic"/>
                <a:cs typeface="Malgun Gothic"/>
              </a:rPr>
              <a:t>타인의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91465" marR="5080" indent="-277495">
              <a:lnSpc>
                <a:spcPts val="1760"/>
              </a:lnSpc>
              <a:spcBef>
                <a:spcPts val="120"/>
              </a:spcBef>
              <a:buAutoNum type="arabicPeriod" startAt="9"/>
              <a:tabLst>
                <a:tab pos="292100" algn="l"/>
              </a:tabLst>
            </a:pPr>
            <a:r>
              <a:rPr dirty="0" sz="1100" spc="-10">
                <a:latin typeface="Malgun Gothic"/>
                <a:cs typeface="Malgun Gothic"/>
              </a:rPr>
              <a:t>경주나 속도시합 또는 파괴시합 </a:t>
            </a:r>
            <a:r>
              <a:rPr dirty="0" sz="1100" spc="-5">
                <a:latin typeface="Malgun Gothic"/>
                <a:cs typeface="Malgun Gothic"/>
              </a:rPr>
              <a:t>등의 각종 </a:t>
            </a:r>
            <a:r>
              <a:rPr dirty="0" sz="1100" spc="-10">
                <a:latin typeface="Malgun Gothic"/>
                <a:cs typeface="Malgun Gothic"/>
              </a:rPr>
              <a:t>경기나 묘기에 </a:t>
            </a:r>
            <a:r>
              <a:rPr dirty="0" sz="1100" spc="5">
                <a:latin typeface="Malgun Gothic"/>
                <a:cs typeface="Malgun Gothic"/>
              </a:rPr>
              <a:t>사용(그에 </a:t>
            </a:r>
            <a:r>
              <a:rPr dirty="0" sz="1100" spc="-5">
                <a:latin typeface="Malgun Gothic"/>
                <a:cs typeface="Malgun Gothic"/>
              </a:rPr>
              <a:t>따른 </a:t>
            </a:r>
            <a:r>
              <a:rPr dirty="0" sz="1100" spc="-10">
                <a:latin typeface="Malgun Gothic"/>
                <a:cs typeface="Malgun Gothic"/>
              </a:rPr>
              <a:t>일체의 </a:t>
            </a:r>
            <a:r>
              <a:rPr dirty="0" sz="1100">
                <a:latin typeface="Malgun Gothic"/>
                <a:cs typeface="Malgun Gothic"/>
              </a:rPr>
              <a:t>준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비작업이나 정리작업을 </a:t>
            </a:r>
            <a:r>
              <a:rPr dirty="0" sz="1100" spc="-5">
                <a:latin typeface="Malgun Gothic"/>
                <a:cs typeface="Malgun Gothic"/>
              </a:rPr>
              <a:t>포함합니다)되는 </a:t>
            </a:r>
            <a:r>
              <a:rPr dirty="0" sz="1100" spc="10">
                <a:latin typeface="Malgun Gothic"/>
                <a:cs typeface="Malgun Gothic"/>
              </a:rPr>
              <a:t>운반차량, </a:t>
            </a:r>
            <a:r>
              <a:rPr dirty="0" sz="1100" spc="-10">
                <a:latin typeface="Malgun Gothic"/>
                <a:cs typeface="Malgun Gothic"/>
              </a:rPr>
              <a:t>제설기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10">
                <a:latin typeface="Malgun Gothic"/>
                <a:cs typeface="Malgun Gothic"/>
              </a:rPr>
              <a:t>여기에 부착되어 </a:t>
            </a:r>
            <a:r>
              <a:rPr dirty="0" sz="1100" spc="-5">
                <a:latin typeface="Malgun Gothic"/>
                <a:cs typeface="Malgun Gothic"/>
              </a:rPr>
              <a:t>사용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트레일러로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88290" indent="-274955">
              <a:lnSpc>
                <a:spcPct val="100000"/>
              </a:lnSpc>
              <a:spcBef>
                <a:spcPts val="310"/>
              </a:spcBef>
              <a:buAutoNum type="arabicPeriod" startAt="9"/>
              <a:tabLst>
                <a:tab pos="288925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수급업자가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88290" marR="6350" indent="-274320">
              <a:lnSpc>
                <a:spcPct val="133600"/>
              </a:lnSpc>
              <a:buAutoNum type="arabicPeriod" startAt="9"/>
              <a:tabLst>
                <a:tab pos="288925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동업자,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임차인,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구내의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상주자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그들의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근로자가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91465" marR="6350" indent="-277495">
              <a:lnSpc>
                <a:spcPts val="1760"/>
              </a:lnSpc>
              <a:spcBef>
                <a:spcPts val="125"/>
              </a:spcBef>
              <a:buAutoNum type="arabicPeriod" startAt="9"/>
              <a:tabLst>
                <a:tab pos="292100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구내에서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관리,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개축,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철거,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수리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신축하는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종사하는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사람이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91465" marR="5080" indent="-279400">
              <a:lnSpc>
                <a:spcPts val="1750"/>
              </a:lnSpc>
              <a:spcBef>
                <a:spcPts val="15"/>
              </a:spcBef>
              <a:buAutoNum type="arabicPeriod" startAt="9"/>
              <a:tabLst>
                <a:tab pos="292100" algn="l"/>
              </a:tabLst>
            </a:pPr>
            <a:r>
              <a:rPr dirty="0" sz="1100" spc="-10">
                <a:latin typeface="Malgun Gothic"/>
                <a:cs typeface="Malgun Gothic"/>
              </a:rPr>
              <a:t>근로기준법,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국민건강보험법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기타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유사법률에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의하여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보상되는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신체장해에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대한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치료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</a:t>
            </a:r>
            <a:endParaRPr sz="1100">
              <a:latin typeface="Malgun Gothic"/>
              <a:cs typeface="Malgun Gothic"/>
            </a:endParaRPr>
          </a:p>
          <a:p>
            <a:pPr marL="299085" marR="5080" indent="-285115">
              <a:lnSpc>
                <a:spcPts val="1760"/>
              </a:lnSpc>
              <a:spcBef>
                <a:spcPts val="10"/>
              </a:spcBef>
              <a:buAutoNum type="arabicPeriod" startAt="9"/>
              <a:tabLst>
                <a:tab pos="299720" algn="l"/>
              </a:tabLst>
            </a:pPr>
            <a:r>
              <a:rPr dirty="0" sz="1100" spc="-10">
                <a:latin typeface="Malgun Gothic"/>
                <a:cs typeface="Malgun Gothic"/>
              </a:rPr>
              <a:t>각종의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신체적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훈련,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운동경기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시합에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종사하는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사람이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07975" indent="-294640">
              <a:lnSpc>
                <a:spcPct val="100000"/>
              </a:lnSpc>
              <a:spcBef>
                <a:spcPts val="300"/>
              </a:spcBef>
              <a:buAutoNum type="arabicPeriod" startAt="9"/>
              <a:tabLst>
                <a:tab pos="30861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근로자나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학생,</a:t>
            </a:r>
            <a:r>
              <a:rPr dirty="0" sz="1100" spc="2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제3자의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2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치료하여</a:t>
            </a:r>
            <a:endParaRPr sz="1100">
              <a:latin typeface="Malgun Gothic"/>
              <a:cs typeface="Malgun Gothic"/>
            </a:endParaRPr>
          </a:p>
          <a:p>
            <a:pPr marL="307975">
              <a:lnSpc>
                <a:spcPct val="100000"/>
              </a:lnSpc>
              <a:spcBef>
                <a:spcPts val="445"/>
              </a:spcBef>
            </a:pP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301625" marR="5080" indent="-288290">
              <a:lnSpc>
                <a:spcPct val="133200"/>
              </a:lnSpc>
              <a:spcBef>
                <a:spcPts val="5"/>
              </a:spcBef>
              <a:buAutoNum type="arabicPeriod" startAt="17"/>
              <a:tabLst>
                <a:tab pos="302260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피공제자의 </a:t>
            </a:r>
            <a:r>
              <a:rPr dirty="0" sz="1100" spc="-10">
                <a:latin typeface="Malgun Gothic"/>
                <a:cs typeface="Malgun Gothic"/>
              </a:rPr>
              <a:t>시설내에서 </a:t>
            </a:r>
            <a:r>
              <a:rPr dirty="0" sz="1100" spc="35">
                <a:latin typeface="Malgun Gothic"/>
                <a:cs typeface="Malgun Gothic"/>
              </a:rPr>
              <a:t>사용, </a:t>
            </a:r>
            <a:r>
              <a:rPr dirty="0" sz="1100" spc="-10">
                <a:latin typeface="Malgun Gothic"/>
                <a:cs typeface="Malgun Gothic"/>
              </a:rPr>
              <a:t>소비되는 </a:t>
            </a:r>
            <a:r>
              <a:rPr dirty="0" sz="1100" spc="-15">
                <a:latin typeface="Malgun Gothic"/>
                <a:cs typeface="Malgun Gothic"/>
              </a:rPr>
              <a:t>피공제자의 </a:t>
            </a:r>
            <a:r>
              <a:rPr dirty="0" sz="1100" spc="-10">
                <a:latin typeface="Malgun Gothic"/>
                <a:cs typeface="Malgun Gothic"/>
              </a:rPr>
              <a:t>점유를 벗어난 음식물이나 </a:t>
            </a:r>
            <a:r>
              <a:rPr dirty="0" sz="1100" spc="-5">
                <a:latin typeface="Malgun Gothic"/>
                <a:cs typeface="Malgun Gothic"/>
              </a:rPr>
              <a:t>재물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 점유를 벗어나고</a:t>
            </a:r>
            <a:r>
              <a:rPr dirty="0" sz="1100" spc="-5">
                <a:latin typeface="Malgun Gothic"/>
                <a:cs typeface="Malgun Gothic"/>
              </a:rPr>
              <a:t> 시설 </a:t>
            </a:r>
            <a:r>
              <a:rPr dirty="0" sz="1100" spc="-10">
                <a:latin typeface="Malgun Gothic"/>
                <a:cs typeface="Malgun Gothic"/>
              </a:rPr>
              <a:t>밖에서 </a:t>
            </a:r>
            <a:r>
              <a:rPr dirty="0" sz="1100" spc="35">
                <a:latin typeface="Malgun Gothic"/>
                <a:cs typeface="Malgun Gothic"/>
              </a:rPr>
              <a:t>사용, </a:t>
            </a:r>
            <a:r>
              <a:rPr dirty="0" sz="1100" spc="-10">
                <a:latin typeface="Malgun Gothic"/>
                <a:cs typeface="Malgun Gothic"/>
              </a:rPr>
              <a:t>소비되는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음식물이나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301625" marR="6350" indent="-288290">
              <a:lnSpc>
                <a:spcPct val="132700"/>
              </a:lnSpc>
              <a:spcBef>
                <a:spcPts val="15"/>
              </a:spcBef>
              <a:buAutoNum type="arabicPeriod" startAt="17"/>
              <a:tabLst>
                <a:tab pos="302260" algn="l"/>
              </a:tabLst>
            </a:pPr>
            <a:r>
              <a:rPr dirty="0" sz="1100" spc="-10">
                <a:latin typeface="Malgun Gothic"/>
                <a:cs typeface="Malgun Gothic"/>
              </a:rPr>
              <a:t>작업의 </a:t>
            </a:r>
            <a:r>
              <a:rPr dirty="0" sz="1100" spc="-5">
                <a:latin typeface="Malgun Gothic"/>
                <a:cs typeface="Malgun Gothic"/>
              </a:rPr>
              <a:t>종료(작업물건의 </a:t>
            </a:r>
            <a:r>
              <a:rPr dirty="0" sz="1100" spc="-10">
                <a:latin typeface="Malgun Gothic"/>
                <a:cs typeface="Malgun Gothic"/>
              </a:rPr>
              <a:t>인도를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요하는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 </a:t>
            </a:r>
            <a:r>
              <a:rPr dirty="0" sz="1100" spc="15">
                <a:latin typeface="Malgun Gothic"/>
                <a:cs typeface="Malgun Gothic"/>
              </a:rPr>
              <a:t>인도)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폐기후 작업의 결과로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94005" marR="5080" indent="-280670">
              <a:lnSpc>
                <a:spcPct val="133600"/>
              </a:lnSpc>
              <a:buAutoNum type="arabicPeriod" startAt="17"/>
              <a:tabLst>
                <a:tab pos="294640" algn="l"/>
              </a:tabLst>
            </a:pPr>
            <a:r>
              <a:rPr dirty="0" sz="1100" spc="-10">
                <a:latin typeface="Malgun Gothic"/>
                <a:cs typeface="Malgun Gothic"/>
              </a:rPr>
              <a:t>운동선수로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학생이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훈련,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연습경기,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운동경기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시합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중에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91465" marR="6350" indent="-277495">
              <a:lnSpc>
                <a:spcPts val="1760"/>
              </a:lnSpc>
              <a:spcBef>
                <a:spcPts val="125"/>
              </a:spcBef>
              <a:buAutoNum type="arabicPeriod" startAt="17"/>
              <a:tabLst>
                <a:tab pos="292100" algn="l"/>
              </a:tabLst>
            </a:pPr>
            <a:r>
              <a:rPr dirty="0" sz="1100" spc="-10">
                <a:latin typeface="Malgun Gothic"/>
                <a:cs typeface="Malgun Gothic"/>
              </a:rPr>
              <a:t>타인의 </a:t>
            </a:r>
            <a:r>
              <a:rPr dirty="0" sz="1100" spc="35">
                <a:latin typeface="Malgun Gothic"/>
                <a:cs typeface="Malgun Gothic"/>
              </a:rPr>
              <a:t>자해, </a:t>
            </a:r>
            <a:r>
              <a:rPr dirty="0" sz="1100" spc="30">
                <a:latin typeface="Malgun Gothic"/>
                <a:cs typeface="Malgun Gothic"/>
              </a:rPr>
              <a:t>자살, </a:t>
            </a:r>
            <a:r>
              <a:rPr dirty="0" sz="1100" spc="10">
                <a:latin typeface="Malgun Gothic"/>
                <a:cs typeface="Malgun Gothic"/>
              </a:rPr>
              <a:t>자살미수, </a:t>
            </a:r>
            <a:r>
              <a:rPr dirty="0" sz="1100" spc="-10">
                <a:latin typeface="Malgun Gothic"/>
                <a:cs typeface="Malgun Gothic"/>
              </a:rPr>
              <a:t>범죄행위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폭력행위로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0">
                <a:latin typeface="Malgun Gothic"/>
                <a:cs typeface="Malgun Gothic"/>
              </a:rPr>
              <a:t>신체장해에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-10">
                <a:latin typeface="Malgun Gothic"/>
                <a:cs typeface="Malgun Gothic"/>
              </a:rPr>
              <a:t>치료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비.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단,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정당방위로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인정되는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88290" indent="-274955">
              <a:lnSpc>
                <a:spcPct val="100000"/>
              </a:lnSpc>
              <a:spcBef>
                <a:spcPts val="315"/>
              </a:spcBef>
              <a:buAutoNum type="arabicPeriod" startAt="17"/>
              <a:tabLst>
                <a:tab pos="288925" algn="l"/>
              </a:tabLst>
            </a:pPr>
            <a:r>
              <a:rPr dirty="0" sz="1100" spc="-10">
                <a:latin typeface="Malgun Gothic"/>
                <a:cs typeface="Malgun Gothic"/>
              </a:rPr>
              <a:t>타인의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뇌질환,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질병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심신상실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7983" y="990701"/>
            <a:ext cx="5786120" cy="1590675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355600" indent="-274955">
              <a:lnSpc>
                <a:spcPct val="100000"/>
              </a:lnSpc>
              <a:spcBef>
                <a:spcPts val="540"/>
              </a:spcBef>
              <a:buAutoNum type="arabicPeriod" startAt="22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타인의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의수,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의족,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의안,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신체보조장구에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</a:t>
            </a:r>
            <a:endParaRPr sz="1100">
              <a:latin typeface="Malgun Gothic"/>
              <a:cs typeface="Malgun Gothic"/>
            </a:endParaRPr>
          </a:p>
          <a:p>
            <a:pPr marL="355600" marR="5080" indent="-274320">
              <a:lnSpc>
                <a:spcPct val="132700"/>
              </a:lnSpc>
              <a:spcBef>
                <a:spcPts val="15"/>
              </a:spcBef>
              <a:buAutoNum type="arabicPeriod" startAt="22"/>
              <a:tabLst>
                <a:tab pos="355600" algn="l"/>
              </a:tabLst>
            </a:pPr>
            <a:r>
              <a:rPr dirty="0" sz="1100" spc="-15">
                <a:latin typeface="Malgun Gothic"/>
                <a:cs typeface="Malgun Gothic"/>
              </a:rPr>
              <a:t>통상적이거나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급격한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것인가의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여부에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관계없이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공해물질의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배출,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방출,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누출,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넘쳐흐름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유출로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제3조(준용규정)</a:t>
            </a:r>
            <a:r>
              <a:rPr dirty="0" sz="1100" spc="155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보통약관을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</a:pPr>
            <a:r>
              <a:rPr dirty="0" sz="1100" spc="-105" b="1">
                <a:latin typeface="Malgun Gothic"/>
                <a:cs typeface="Malgun Gothic"/>
              </a:rPr>
              <a:t>&lt;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용어풀이</a:t>
            </a:r>
            <a:r>
              <a:rPr dirty="0" sz="1100" spc="105" b="1">
                <a:latin typeface="Malgun Gothic"/>
                <a:cs typeface="Malgun Gothic"/>
              </a:rPr>
              <a:t> </a:t>
            </a:r>
            <a:r>
              <a:rPr dirty="0" sz="1100" spc="-105" b="1">
                <a:latin typeface="Malgun Gothic"/>
                <a:cs typeface="Malgun Gothic"/>
              </a:rPr>
              <a:t>&gt;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3810" y="3007867"/>
            <a:ext cx="1052195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34645">
              <a:lnSpc>
                <a:spcPct val="100000"/>
              </a:lnSpc>
              <a:spcBef>
                <a:spcPts val="95"/>
              </a:spcBef>
            </a:pPr>
            <a:r>
              <a:rPr dirty="0" sz="1000" spc="-10">
                <a:latin typeface="Malgun Gothic"/>
                <a:cs typeface="Malgun Gothic"/>
              </a:rPr>
              <a:t>치료비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78609" y="2754275"/>
            <a:ext cx="4657725" cy="6350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55880" marR="40005">
              <a:lnSpc>
                <a:spcPct val="133500"/>
              </a:lnSpc>
              <a:spcBef>
                <a:spcPts val="95"/>
              </a:spcBef>
            </a:pPr>
            <a:r>
              <a:rPr dirty="0" sz="1000" spc="-15">
                <a:latin typeface="Malgun Gothic"/>
                <a:cs typeface="Malgun Gothic"/>
              </a:rPr>
              <a:t>치료비라 </a:t>
            </a:r>
            <a:r>
              <a:rPr dirty="0" sz="1000" spc="-5">
                <a:latin typeface="Malgun Gothic"/>
                <a:cs typeface="Malgun Gothic"/>
              </a:rPr>
              <a:t>함은 </a:t>
            </a:r>
            <a:r>
              <a:rPr dirty="0" sz="1000" spc="10">
                <a:latin typeface="Malgun Gothic"/>
                <a:cs typeface="Malgun Gothic"/>
              </a:rPr>
              <a:t>응급처치, </a:t>
            </a:r>
            <a:r>
              <a:rPr dirty="0" sz="1000" spc="15">
                <a:latin typeface="Malgun Gothic"/>
                <a:cs typeface="Malgun Gothic"/>
              </a:rPr>
              <a:t>구급차, </a:t>
            </a:r>
            <a:r>
              <a:rPr dirty="0" sz="1000" spc="-5">
                <a:latin typeface="Malgun Gothic"/>
                <a:cs typeface="Malgun Gothic"/>
              </a:rPr>
              <a:t>입원(건강보험 </a:t>
            </a:r>
            <a:r>
              <a:rPr dirty="0" sz="1000" spc="-15">
                <a:latin typeface="Malgun Gothic"/>
                <a:cs typeface="Malgun Gothic"/>
              </a:rPr>
              <a:t>기준병실 </a:t>
            </a:r>
            <a:r>
              <a:rPr dirty="0" sz="1000" spc="35">
                <a:latin typeface="Malgun Gothic"/>
                <a:cs typeface="Malgun Gothic"/>
              </a:rPr>
              <a:t>기준), </a:t>
            </a:r>
            <a:r>
              <a:rPr dirty="0" sz="1000" spc="30">
                <a:latin typeface="Malgun Gothic"/>
                <a:cs typeface="Malgun Gothic"/>
              </a:rPr>
              <a:t>치료, 수술, </a:t>
            </a:r>
            <a:r>
              <a:rPr dirty="0" sz="1000" spc="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보철기구를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포함한</a:t>
            </a:r>
            <a:r>
              <a:rPr dirty="0" sz="1000" spc="320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치과치료비, </a:t>
            </a:r>
            <a:r>
              <a:rPr dirty="0" sz="1000" spc="-15">
                <a:latin typeface="Malgun Gothic"/>
                <a:cs typeface="Malgun Gothic"/>
              </a:rPr>
              <a:t>영상촬영</a:t>
            </a:r>
            <a:r>
              <a:rPr dirty="0" sz="1000" spc="3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 </a:t>
            </a:r>
            <a:r>
              <a:rPr dirty="0" sz="1000" spc="-15">
                <a:latin typeface="Malgun Gothic"/>
                <a:cs typeface="Malgun Gothic"/>
              </a:rPr>
              <a:t>제반</a:t>
            </a:r>
            <a:r>
              <a:rPr dirty="0" sz="1000" spc="32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검사, </a:t>
            </a:r>
            <a:r>
              <a:rPr dirty="0" sz="1000" spc="-10">
                <a:latin typeface="Malgun Gothic"/>
                <a:cs typeface="Malgun Gothic"/>
              </a:rPr>
              <a:t>병원이 실시한 </a:t>
            </a:r>
            <a:r>
              <a:rPr dirty="0" sz="1000" spc="-15">
                <a:latin typeface="Malgun Gothic"/>
                <a:cs typeface="Malgun Gothic"/>
              </a:rPr>
              <a:t>간호 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45">
                <a:latin typeface="Malgun Gothic"/>
                <a:cs typeface="Malgun Gothic"/>
              </a:rPr>
              <a:t>비,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장례비를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말하며,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의료보험법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적용대상인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한방치료비를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포함합니다.</a:t>
            </a:r>
            <a:endParaRPr sz="1000">
              <a:latin typeface="Malgun Gothic"/>
              <a:cs typeface="Malgun Gothic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913142" y="2654185"/>
            <a:ext cx="5734050" cy="890905"/>
            <a:chOff x="913142" y="2654185"/>
            <a:chExt cx="5734050" cy="890905"/>
          </a:xfrm>
        </p:grpSpPr>
        <p:sp>
          <p:nvSpPr>
            <p:cNvPr id="6" name="object 6"/>
            <p:cNvSpPr/>
            <p:nvPr/>
          </p:nvSpPr>
          <p:spPr>
            <a:xfrm>
              <a:off x="918476" y="2659519"/>
              <a:ext cx="0" cy="880110"/>
            </a:xfrm>
            <a:custGeom>
              <a:avLst/>
              <a:gdLst/>
              <a:ahLst/>
              <a:cxnLst/>
              <a:rect l="l" t="t" r="r" b="b"/>
              <a:pathLst>
                <a:path w="0" h="880110">
                  <a:moveTo>
                    <a:pt x="0" y="0"/>
                  </a:moveTo>
                  <a:lnTo>
                    <a:pt x="0" y="879906"/>
                  </a:lnTo>
                </a:path>
              </a:pathLst>
            </a:custGeom>
            <a:ln w="106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1977085" y="2659519"/>
              <a:ext cx="0" cy="880110"/>
            </a:xfrm>
            <a:custGeom>
              <a:avLst/>
              <a:gdLst/>
              <a:ahLst/>
              <a:cxnLst/>
              <a:rect l="l" t="t" r="r" b="b"/>
              <a:pathLst>
                <a:path w="0" h="880110">
                  <a:moveTo>
                    <a:pt x="0" y="0"/>
                  </a:moveTo>
                  <a:lnTo>
                    <a:pt x="0" y="87990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913904" y="2659519"/>
              <a:ext cx="5733415" cy="880110"/>
            </a:xfrm>
            <a:custGeom>
              <a:avLst/>
              <a:gdLst/>
              <a:ahLst/>
              <a:cxnLst/>
              <a:rect l="l" t="t" r="r" b="b"/>
              <a:pathLst>
                <a:path w="5733415" h="880110">
                  <a:moveTo>
                    <a:pt x="5727166" y="0"/>
                  </a:moveTo>
                  <a:lnTo>
                    <a:pt x="5727166" y="879906"/>
                  </a:lnTo>
                </a:path>
                <a:path w="5733415" h="880110">
                  <a:moveTo>
                    <a:pt x="0" y="0"/>
                  </a:moveTo>
                  <a:lnTo>
                    <a:pt x="5733249" y="0"/>
                  </a:lnTo>
                </a:path>
                <a:path w="5733415" h="880110">
                  <a:moveTo>
                    <a:pt x="0" y="879906"/>
                  </a:moveTo>
                  <a:lnTo>
                    <a:pt x="5733249" y="879906"/>
                  </a:lnTo>
                </a:path>
                <a:path w="5733415" h="880110">
                  <a:moveTo>
                    <a:pt x="5727166" y="0"/>
                  </a:moveTo>
                  <a:lnTo>
                    <a:pt x="5727166" y="879906"/>
                  </a:lnTo>
                </a:path>
                <a:path w="5733415" h="880110">
                  <a:moveTo>
                    <a:pt x="4571" y="0"/>
                  </a:moveTo>
                  <a:lnTo>
                    <a:pt x="4571" y="879906"/>
                  </a:lnTo>
                </a:path>
                <a:path w="5733415" h="880110">
                  <a:moveTo>
                    <a:pt x="0" y="879906"/>
                  </a:moveTo>
                  <a:lnTo>
                    <a:pt x="5733249" y="879906"/>
                  </a:lnTo>
                </a:path>
                <a:path w="5733415" h="880110">
                  <a:moveTo>
                    <a:pt x="0" y="0"/>
                  </a:moveTo>
                  <a:lnTo>
                    <a:pt x="5733249" y="0"/>
                  </a:lnTo>
                </a:path>
              </a:pathLst>
            </a:custGeom>
            <a:ln w="106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887983" y="4137152"/>
            <a:ext cx="5786120" cy="54184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 b="1">
                <a:latin typeface="Malgun Gothic"/>
                <a:cs typeface="Malgun Gothic"/>
              </a:rPr>
              <a:t>⑦</a:t>
            </a:r>
            <a:r>
              <a:rPr dirty="0" sz="1300" spc="14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치료비담보</a:t>
            </a:r>
            <a:r>
              <a:rPr dirty="0" sz="1300" spc="14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3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제1조(보상하는 손해) </a:t>
            </a:r>
            <a:r>
              <a:rPr dirty="0" sz="1100" spc="-10">
                <a:latin typeface="Malgun Gothic"/>
                <a:cs typeface="Malgun Gothic"/>
              </a:rPr>
              <a:t>공제회는 보통약관 </a:t>
            </a:r>
            <a:r>
              <a:rPr dirty="0" sz="1100">
                <a:latin typeface="Malgun Gothic"/>
                <a:cs typeface="Malgun Gothic"/>
              </a:rPr>
              <a:t>제12조(보상하는 </a:t>
            </a:r>
            <a:r>
              <a:rPr dirty="0" sz="1100" spc="10">
                <a:latin typeface="Malgun Gothic"/>
                <a:cs typeface="Malgun Gothic"/>
              </a:rPr>
              <a:t>손해)의 </a:t>
            </a:r>
            <a:r>
              <a:rPr dirty="0" sz="1100" spc="-10">
                <a:latin typeface="Malgun Gothic"/>
                <a:cs typeface="Malgun Gothic"/>
              </a:rPr>
              <a:t>규정에도 불구하고 </a:t>
            </a:r>
            <a:r>
              <a:rPr dirty="0" sz="1100">
                <a:latin typeface="Malgun Gothic"/>
                <a:cs typeface="Malgun Gothic"/>
              </a:rPr>
              <a:t>피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공제자가 학교경영과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관련하여 </a:t>
            </a:r>
            <a:r>
              <a:rPr dirty="0" sz="1100" spc="30">
                <a:latin typeface="Malgun Gothic"/>
                <a:cs typeface="Malgun Gothic"/>
              </a:rPr>
              <a:t>소유, </a:t>
            </a:r>
            <a:r>
              <a:rPr dirty="0" sz="1100" spc="-10">
                <a:latin typeface="Malgun Gothic"/>
                <a:cs typeface="Malgun Gothic"/>
              </a:rPr>
              <a:t>사용</a:t>
            </a:r>
            <a:r>
              <a:rPr dirty="0" sz="1100" spc="-5">
                <a:latin typeface="Malgun Gothic"/>
                <a:cs typeface="Malgun Gothic"/>
              </a:rPr>
              <a:t> 또는 </a:t>
            </a:r>
            <a:r>
              <a:rPr dirty="0" sz="1100" spc="-10">
                <a:latin typeface="Malgun Gothic"/>
                <a:cs typeface="Malgun Gothic"/>
              </a:rPr>
              <a:t>관리하는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시설(이하 </a:t>
            </a:r>
            <a:r>
              <a:rPr dirty="0" sz="1100" spc="-15">
                <a:latin typeface="Malgun Gothic"/>
                <a:cs typeface="Malgun Gothic"/>
              </a:rPr>
              <a:t>학교시설이라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합니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다)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학교시설이나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학교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관련된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지역에서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학교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업무(이하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학교업무라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합니다)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우연한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학생이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30" b="1">
                <a:latin typeface="Malgun Gothic"/>
                <a:cs typeface="Malgun Gothic"/>
              </a:rPr>
              <a:t>제2조(보상하지</a:t>
            </a:r>
            <a:r>
              <a:rPr dirty="0" sz="1100" spc="114" b="1">
                <a:latin typeface="Malgun Gothic"/>
                <a:cs typeface="Malgun Gothic"/>
              </a:rPr>
              <a:t> </a:t>
            </a:r>
            <a:r>
              <a:rPr dirty="0" sz="1100" spc="-20" b="1">
                <a:latin typeface="Malgun Gothic"/>
                <a:cs typeface="Malgun Gothic"/>
              </a:rPr>
              <a:t>않는</a:t>
            </a:r>
            <a:r>
              <a:rPr dirty="0" sz="1100" spc="105" b="1">
                <a:latin typeface="Malgun Gothic"/>
                <a:cs typeface="Malgun Gothic"/>
              </a:rPr>
              <a:t> </a:t>
            </a:r>
            <a:r>
              <a:rPr dirty="0" sz="1100" spc="-20" b="1">
                <a:latin typeface="Malgun Gothic"/>
                <a:cs typeface="Malgun Gothic"/>
              </a:rPr>
              <a:t>손해)</a:t>
            </a:r>
            <a:r>
              <a:rPr dirty="0" sz="1100" spc="135" b="1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공제회는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아래의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사유로</a:t>
            </a:r>
            <a:r>
              <a:rPr dirty="0" sz="1100" spc="9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인한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손해는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보상하여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드리지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0"/>
              </a:spcBef>
              <a:buAutoNum type="arabicPeriod"/>
              <a:tabLst>
                <a:tab pos="276860" algn="l"/>
              </a:tabLst>
            </a:pPr>
            <a:r>
              <a:rPr dirty="0" sz="1100" spc="-20">
                <a:latin typeface="Malgun Gothic"/>
                <a:cs typeface="Malgun Gothic"/>
              </a:rPr>
              <a:t>회원</a:t>
            </a:r>
            <a:r>
              <a:rPr dirty="0" sz="1100" spc="10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또는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피공제자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또는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이들의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법정대리인의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고의로</a:t>
            </a:r>
            <a:r>
              <a:rPr dirty="0" sz="1100" spc="10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생긴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신체장해에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대한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80670" marR="6350" indent="-200025">
              <a:lnSpc>
                <a:spcPct val="132700"/>
              </a:lnSpc>
              <a:spcBef>
                <a:spcPts val="15"/>
              </a:spcBef>
              <a:buAutoNum type="arabicPeriod"/>
              <a:tabLst>
                <a:tab pos="281305" algn="l"/>
              </a:tabLst>
            </a:pPr>
            <a:r>
              <a:rPr dirty="0" sz="1100" spc="30">
                <a:latin typeface="Malgun Gothic"/>
                <a:cs typeface="Malgun Gothic"/>
              </a:rPr>
              <a:t>전쟁,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혁명,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내란,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사변,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테러,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폭동,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소요,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노동쟁의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이들과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사태로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15">
                <a:latin typeface="Malgun Gothic"/>
                <a:cs typeface="Malgun Gothic"/>
              </a:rPr>
              <a:t>지진,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분화,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홍수,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해일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또는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이와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비슷한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천재지변으로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생긴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신체장해에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대한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86385" marR="5080" indent="-205740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87020" algn="l"/>
              </a:tabLst>
            </a:pPr>
            <a:r>
              <a:rPr dirty="0" sz="1100" spc="-5">
                <a:latin typeface="Malgun Gothic"/>
                <a:cs typeface="Malgun Gothic"/>
              </a:rPr>
              <a:t>핵연료물질(사용된 </a:t>
            </a:r>
            <a:r>
              <a:rPr dirty="0" sz="1100" spc="-10">
                <a:latin typeface="Malgun Gothic"/>
                <a:cs typeface="Malgun Gothic"/>
              </a:rPr>
              <a:t>연료를 </a:t>
            </a:r>
            <a:r>
              <a:rPr dirty="0" sz="1100" spc="5">
                <a:latin typeface="Malgun Gothic"/>
                <a:cs typeface="Malgun Gothic"/>
              </a:rPr>
              <a:t>포함합니다. </a:t>
            </a:r>
            <a:r>
              <a:rPr dirty="0" sz="1100" spc="-5">
                <a:latin typeface="Malgun Gothic"/>
                <a:cs typeface="Malgun Gothic"/>
              </a:rPr>
              <a:t>이하 </a:t>
            </a:r>
            <a:r>
              <a:rPr dirty="0" sz="1100" spc="5">
                <a:latin typeface="Malgun Gothic"/>
                <a:cs typeface="Malgun Gothic"/>
              </a:rPr>
              <a:t>같습니다) </a:t>
            </a:r>
            <a:r>
              <a:rPr dirty="0" sz="1100" spc="-10">
                <a:latin typeface="Malgun Gothic"/>
                <a:cs typeface="Malgun Gothic"/>
              </a:rPr>
              <a:t>또는 </a:t>
            </a:r>
            <a:r>
              <a:rPr dirty="0" sz="1100" spc="-15">
                <a:latin typeface="Malgun Gothic"/>
                <a:cs typeface="Malgun Gothic"/>
              </a:rPr>
              <a:t>핵연료물질에 </a:t>
            </a:r>
            <a:r>
              <a:rPr dirty="0" sz="1100" spc="-10">
                <a:latin typeface="Malgun Gothic"/>
                <a:cs typeface="Malgun Gothic"/>
              </a:rPr>
              <a:t>의하여 </a:t>
            </a:r>
            <a:r>
              <a:rPr dirty="0" sz="1100">
                <a:latin typeface="Malgun Gothic"/>
                <a:cs typeface="Malgun Gothic"/>
              </a:rPr>
              <a:t>오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염된 </a:t>
            </a:r>
            <a:r>
              <a:rPr dirty="0" sz="1100">
                <a:latin typeface="Malgun Gothic"/>
                <a:cs typeface="Malgun Gothic"/>
              </a:rPr>
              <a:t>물질(원자핵 </a:t>
            </a:r>
            <a:r>
              <a:rPr dirty="0" sz="1100" spc="-5">
                <a:latin typeface="Malgun Gothic"/>
                <a:cs typeface="Malgun Gothic"/>
              </a:rPr>
              <a:t>분열 </a:t>
            </a:r>
            <a:r>
              <a:rPr dirty="0" sz="1100" spc="-10">
                <a:latin typeface="Malgun Gothic"/>
                <a:cs typeface="Malgun Gothic"/>
              </a:rPr>
              <a:t>생성물을</a:t>
            </a:r>
            <a:r>
              <a:rPr dirty="0" sz="1100" spc="-5">
                <a:latin typeface="Malgun Gothic"/>
                <a:cs typeface="Malgun Gothic"/>
              </a:rPr>
              <a:t> 포함합니다)의 </a:t>
            </a:r>
            <a:r>
              <a:rPr dirty="0" sz="1100" spc="20">
                <a:latin typeface="Malgun Gothic"/>
                <a:cs typeface="Malgun Gothic"/>
              </a:rPr>
              <a:t>방사성, </a:t>
            </a:r>
            <a:r>
              <a:rPr dirty="0" sz="1100" spc="-10">
                <a:latin typeface="Malgun Gothic"/>
                <a:cs typeface="Malgun Gothic"/>
              </a:rPr>
              <a:t>폭발성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5">
                <a:latin typeface="Malgun Gothic"/>
                <a:cs typeface="Malgun Gothic"/>
              </a:rPr>
              <a:t>밖의 </a:t>
            </a:r>
            <a:r>
              <a:rPr dirty="0" sz="1100" spc="-10">
                <a:latin typeface="Malgun Gothic"/>
                <a:cs typeface="Malgun Gothic"/>
              </a:rPr>
              <a:t>유해한 </a:t>
            </a:r>
            <a:r>
              <a:rPr dirty="0" sz="1100" spc="-5">
                <a:latin typeface="Malgun Gothic"/>
                <a:cs typeface="Malgun Gothic"/>
              </a:rPr>
              <a:t>특성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특성에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69875" indent="-19113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0510" algn="l"/>
              </a:tabLst>
            </a:pP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제4호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이외의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방사선을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쬐는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또는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방사능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오염으로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인한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신체장해에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대한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69875" indent="-191135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0510" algn="l"/>
              </a:tabLst>
            </a:pPr>
            <a:r>
              <a:rPr dirty="0" sz="1100" spc="-30">
                <a:latin typeface="Malgun Gothic"/>
                <a:cs typeface="Malgun Gothic"/>
              </a:rPr>
              <a:t>피공제자와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학생간에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치료비에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관한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약정이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있는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경우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약정에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의하여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발생한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85115" marR="5080" indent="-204470">
              <a:lnSpc>
                <a:spcPct val="133600"/>
              </a:lnSpc>
              <a:buAutoNum type="arabicPeriod"/>
              <a:tabLst>
                <a:tab pos="285750" algn="l"/>
              </a:tabLst>
            </a:pPr>
            <a:r>
              <a:rPr dirty="0" sz="1100" spc="-15">
                <a:latin typeface="Malgun Gothic"/>
                <a:cs typeface="Malgun Gothic"/>
              </a:rPr>
              <a:t>통상적이거나 </a:t>
            </a:r>
            <a:r>
              <a:rPr dirty="0" sz="1100" spc="-10">
                <a:latin typeface="Malgun Gothic"/>
                <a:cs typeface="Malgun Gothic"/>
              </a:rPr>
              <a:t>급격한 사고에 </a:t>
            </a:r>
            <a:r>
              <a:rPr dirty="0" sz="1100" spc="-5">
                <a:latin typeface="Malgun Gothic"/>
                <a:cs typeface="Malgun Gothic"/>
              </a:rPr>
              <a:t>의한 </a:t>
            </a:r>
            <a:r>
              <a:rPr dirty="0" sz="1100" spc="-10">
                <a:latin typeface="Malgun Gothic"/>
                <a:cs typeface="Malgun Gothic"/>
              </a:rPr>
              <a:t>것인가의 여부에 관계없이 공해물질의 </a:t>
            </a:r>
            <a:r>
              <a:rPr dirty="0" sz="1100" spc="35">
                <a:latin typeface="Malgun Gothic"/>
                <a:cs typeface="Malgun Gothic"/>
              </a:rPr>
              <a:t>배출, </a:t>
            </a:r>
            <a:r>
              <a:rPr dirty="0" sz="1100" spc="30">
                <a:latin typeface="Malgun Gothic"/>
                <a:cs typeface="Malgun Gothic"/>
              </a:rPr>
              <a:t>방출, </a:t>
            </a:r>
            <a:r>
              <a:rPr dirty="0" sz="1100" spc="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누출,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넘쳐흐름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유출로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80670" marR="5080" indent="-20002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1305" algn="l"/>
              </a:tabLst>
            </a:pPr>
            <a:r>
              <a:rPr dirty="0" sz="1100" spc="-5">
                <a:latin typeface="Malgun Gothic"/>
                <a:cs typeface="Malgun Gothic"/>
              </a:rPr>
              <a:t>회원 또는 </a:t>
            </a:r>
            <a:r>
              <a:rPr dirty="0" sz="1100" spc="-10">
                <a:latin typeface="Malgun Gothic"/>
                <a:cs typeface="Malgun Gothic"/>
              </a:rPr>
              <a:t>피공제자가 </a:t>
            </a:r>
            <a:r>
              <a:rPr dirty="0" sz="1100" spc="30">
                <a:latin typeface="Malgun Gothic"/>
                <a:cs typeface="Malgun Gothic"/>
              </a:rPr>
              <a:t>소유, 점유, 임차, </a:t>
            </a:r>
            <a:r>
              <a:rPr dirty="0" sz="1100" spc="-5">
                <a:latin typeface="Malgun Gothic"/>
                <a:cs typeface="Malgun Gothic"/>
              </a:rPr>
              <a:t>사용 또는 </a:t>
            </a:r>
            <a:r>
              <a:rPr dirty="0" sz="1100">
                <a:latin typeface="Malgun Gothic"/>
                <a:cs typeface="Malgun Gothic"/>
              </a:rPr>
              <a:t>관리(화물의 </a:t>
            </a:r>
            <a:r>
              <a:rPr dirty="0" sz="1100" spc="-15">
                <a:latin typeface="Malgun Gothic"/>
                <a:cs typeface="Malgun Gothic"/>
              </a:rPr>
              <a:t>하역작업을 </a:t>
            </a:r>
            <a:r>
              <a:rPr dirty="0" sz="1100" spc="-10">
                <a:latin typeface="Malgun Gothic"/>
                <a:cs typeface="Malgun Gothic"/>
              </a:rPr>
              <a:t>포함합니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다)하는 </a:t>
            </a:r>
            <a:r>
              <a:rPr dirty="0" sz="1100" spc="20">
                <a:latin typeface="Malgun Gothic"/>
                <a:cs typeface="Malgun Gothic"/>
              </a:rPr>
              <a:t>자동차, 항공기, </a:t>
            </a:r>
            <a:r>
              <a:rPr dirty="0" sz="1100" spc="-10">
                <a:latin typeface="Malgun Gothic"/>
                <a:cs typeface="Malgun Gothic"/>
              </a:rPr>
              <a:t>선박으로 생긴 신체장해에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20">
                <a:latin typeface="Malgun Gothic"/>
                <a:cs typeface="Malgun Gothic"/>
              </a:rPr>
              <a:t>치료비. </a:t>
            </a:r>
            <a:r>
              <a:rPr dirty="0" sz="1100" spc="-10">
                <a:latin typeface="Malgun Gothic"/>
                <a:cs typeface="Malgun Gothic"/>
              </a:rPr>
              <a:t>그러나 아래의 </a:t>
            </a:r>
            <a:r>
              <a:rPr dirty="0" sz="1100" spc="-5">
                <a:latin typeface="Malgun Gothic"/>
                <a:cs typeface="Malgun Gothic"/>
              </a:rPr>
              <a:t>치료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410209" marR="5080" indent="-259079">
              <a:lnSpc>
                <a:spcPts val="1760"/>
              </a:lnSpc>
            </a:pP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시설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소유,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임차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사용하지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자동차의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주차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606044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algn="just" marL="151130">
              <a:lnSpc>
                <a:spcPct val="100000"/>
              </a:lnSpc>
              <a:spcBef>
                <a:spcPts val="540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양륙되어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선박으로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45"/>
              </a:spcBef>
              <a:buAutoNum type="arabicPeriod" startAt="9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학생의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358140" marR="5080" indent="-277495">
              <a:lnSpc>
                <a:spcPts val="1760"/>
              </a:lnSpc>
              <a:spcBef>
                <a:spcPts val="125"/>
              </a:spcBef>
              <a:buAutoNum type="arabicPeriod" startAt="9"/>
              <a:tabLst>
                <a:tab pos="358775" algn="l"/>
              </a:tabLst>
            </a:pPr>
            <a:r>
              <a:rPr dirty="0" sz="1100" spc="-10">
                <a:latin typeface="Malgun Gothic"/>
                <a:cs typeface="Malgun Gothic"/>
              </a:rPr>
              <a:t>경주나 속도시합 또는 파괴시합 </a:t>
            </a:r>
            <a:r>
              <a:rPr dirty="0" sz="1100" spc="-5">
                <a:latin typeface="Malgun Gothic"/>
                <a:cs typeface="Malgun Gothic"/>
              </a:rPr>
              <a:t>등의 각종 </a:t>
            </a:r>
            <a:r>
              <a:rPr dirty="0" sz="1100" spc="-10">
                <a:latin typeface="Malgun Gothic"/>
                <a:cs typeface="Malgun Gothic"/>
              </a:rPr>
              <a:t>경기나 묘기에 </a:t>
            </a:r>
            <a:r>
              <a:rPr dirty="0" sz="1100" spc="5">
                <a:latin typeface="Malgun Gothic"/>
                <a:cs typeface="Malgun Gothic"/>
              </a:rPr>
              <a:t>사용(그에 </a:t>
            </a:r>
            <a:r>
              <a:rPr dirty="0" sz="1100" spc="-5">
                <a:latin typeface="Malgun Gothic"/>
                <a:cs typeface="Malgun Gothic"/>
              </a:rPr>
              <a:t>따른 </a:t>
            </a:r>
            <a:r>
              <a:rPr dirty="0" sz="1100" spc="-10">
                <a:latin typeface="Malgun Gothic"/>
                <a:cs typeface="Malgun Gothic"/>
              </a:rPr>
              <a:t>일체의 </a:t>
            </a:r>
            <a:r>
              <a:rPr dirty="0" sz="1100">
                <a:latin typeface="Malgun Gothic"/>
                <a:cs typeface="Malgun Gothic"/>
              </a:rPr>
              <a:t>준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비작업이나 정리작업을 </a:t>
            </a:r>
            <a:r>
              <a:rPr dirty="0" sz="1100" spc="-5">
                <a:latin typeface="Malgun Gothic"/>
                <a:cs typeface="Malgun Gothic"/>
              </a:rPr>
              <a:t>포함합니다)되는 </a:t>
            </a:r>
            <a:r>
              <a:rPr dirty="0" sz="1100" spc="10">
                <a:latin typeface="Malgun Gothic"/>
                <a:cs typeface="Malgun Gothic"/>
              </a:rPr>
              <a:t>운반차량, </a:t>
            </a:r>
            <a:r>
              <a:rPr dirty="0" sz="1100" spc="-10">
                <a:latin typeface="Malgun Gothic"/>
                <a:cs typeface="Malgun Gothic"/>
              </a:rPr>
              <a:t>제설기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10">
                <a:latin typeface="Malgun Gothic"/>
                <a:cs typeface="Malgun Gothic"/>
              </a:rPr>
              <a:t>여기에 부착되어 </a:t>
            </a:r>
            <a:r>
              <a:rPr dirty="0" sz="1100" spc="-5">
                <a:latin typeface="Malgun Gothic"/>
                <a:cs typeface="Malgun Gothic"/>
              </a:rPr>
              <a:t>사용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트레일러로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355600" indent="-274955">
              <a:lnSpc>
                <a:spcPct val="100000"/>
              </a:lnSpc>
              <a:spcBef>
                <a:spcPts val="309"/>
              </a:spcBef>
              <a:buAutoNum type="arabicPeriod" startAt="9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수급인이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72110" marR="5080" indent="-291465">
              <a:lnSpc>
                <a:spcPct val="133600"/>
              </a:lnSpc>
              <a:buAutoNum type="arabicPeriod" startAt="9"/>
              <a:tabLst>
                <a:tab pos="372745" algn="l"/>
              </a:tabLst>
            </a:pPr>
            <a:r>
              <a:rPr dirty="0" sz="1100">
                <a:latin typeface="Malgun Gothic"/>
                <a:cs typeface="Malgun Gothic"/>
              </a:rPr>
              <a:t>국민건강보험법,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산업재해보상보험법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유사법률에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보상되는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61315" marR="5080" indent="-280670">
              <a:lnSpc>
                <a:spcPts val="1760"/>
              </a:lnSpc>
              <a:spcBef>
                <a:spcPts val="120"/>
              </a:spcBef>
              <a:buAutoNum type="arabicPeriod" startAt="9"/>
              <a:tabLst>
                <a:tab pos="361950" algn="l"/>
              </a:tabLst>
            </a:pPr>
            <a:r>
              <a:rPr dirty="0" sz="1100" spc="-10">
                <a:latin typeface="Malgun Gothic"/>
                <a:cs typeface="Malgun Gothic"/>
              </a:rPr>
              <a:t>운동선수로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학생이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훈련,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연습경기,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운동경기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시합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중에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320"/>
              </a:spcBef>
              <a:buAutoNum type="arabicPeriod" startAt="9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학생의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치료하여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58140" marR="5080" indent="-277495">
              <a:lnSpc>
                <a:spcPts val="1760"/>
              </a:lnSpc>
              <a:spcBef>
                <a:spcPts val="120"/>
              </a:spcBef>
              <a:buAutoNum type="arabicPeriod" startAt="9"/>
              <a:tabLst>
                <a:tab pos="358775" algn="l"/>
              </a:tabLst>
            </a:pP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사유로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음식물이나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재물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자체의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147955">
              <a:lnSpc>
                <a:spcPct val="100000"/>
              </a:lnSpc>
              <a:spcBef>
                <a:spcPts val="320"/>
              </a:spcBef>
            </a:pP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00">
                <a:latin typeface="Malgun Gothic"/>
                <a:cs typeface="Malgun Gothic"/>
              </a:rPr>
              <a:t> </a:t>
            </a:r>
            <a:r>
              <a:rPr dirty="0" sz="1100" spc="-60">
                <a:latin typeface="Malgun Gothic"/>
                <a:cs typeface="Malgun Gothic"/>
              </a:rPr>
              <a:t>피공제자의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시설</a:t>
            </a:r>
            <a:r>
              <a:rPr dirty="0" sz="1100" spc="30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내에서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사용,</a:t>
            </a:r>
            <a:r>
              <a:rPr dirty="0" sz="1100" spc="95">
                <a:latin typeface="Malgun Gothic"/>
                <a:cs typeface="Malgun Gothic"/>
              </a:rPr>
              <a:t> </a:t>
            </a:r>
            <a:r>
              <a:rPr dirty="0" sz="1100" spc="-60">
                <a:latin typeface="Malgun Gothic"/>
                <a:cs typeface="Malgun Gothic"/>
              </a:rPr>
              <a:t>소비되는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65">
                <a:latin typeface="Malgun Gothic"/>
                <a:cs typeface="Malgun Gothic"/>
              </a:rPr>
              <a:t>피공제자의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점유를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벗어난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65">
                <a:latin typeface="Malgun Gothic"/>
                <a:cs typeface="Malgun Gothic"/>
              </a:rPr>
              <a:t>음식물이나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재물</a:t>
            </a:r>
            <a:endParaRPr sz="1100">
              <a:latin typeface="Malgun Gothic"/>
              <a:cs typeface="Malgun Gothic"/>
            </a:endParaRPr>
          </a:p>
          <a:p>
            <a:pPr marL="405765" marR="5080" indent="-254635">
              <a:lnSpc>
                <a:spcPts val="1760"/>
              </a:lnSpc>
              <a:spcBef>
                <a:spcPts val="120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점유를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벗어나고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밖에서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사용,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소비되는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음식물이나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재물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다만,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혼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유(</a:t>
            </a:r>
            <a:r>
              <a:rPr dirty="0" sz="1100" spc="-15">
                <a:latin typeface="Malgun Gothic"/>
                <a:cs typeface="Malgun Gothic"/>
              </a:rPr>
              <a:t>混</a:t>
            </a:r>
            <a:r>
              <a:rPr dirty="0" sz="1100" spc="-25">
                <a:latin typeface="Malgun Gothic"/>
                <a:cs typeface="Malgun Gothic"/>
              </a:rPr>
              <a:t>油</a:t>
            </a:r>
            <a:r>
              <a:rPr dirty="0" sz="1100" spc="5">
                <a:latin typeface="Malgun Gothic"/>
                <a:cs typeface="Malgun Gothic"/>
              </a:rPr>
              <a:t>)사고(혼유사고라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함은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주유소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사용인의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실수나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착오로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경유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차량에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휘발유</a:t>
            </a:r>
            <a:endParaRPr sz="1100">
              <a:latin typeface="Malgun Gothic"/>
              <a:cs typeface="Malgun Gothic"/>
            </a:endParaRPr>
          </a:p>
          <a:p>
            <a:pPr marL="405765" marR="6350">
              <a:lnSpc>
                <a:spcPts val="1750"/>
              </a:lnSpc>
              <a:spcBef>
                <a:spcPts val="20"/>
              </a:spcBef>
            </a:pPr>
            <a:r>
              <a:rPr dirty="0" sz="1100">
                <a:latin typeface="Malgun Gothic"/>
                <a:cs typeface="Malgun Gothic"/>
              </a:rPr>
              <a:t>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주입되는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형태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반대의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이와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형태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등으로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주유가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이루어져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발생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차량에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사고)로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대해서는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00">
              <a:latin typeface="Malgun Gothic"/>
              <a:cs typeface="Malgun Gothic"/>
            </a:endParaRPr>
          </a:p>
          <a:p>
            <a:pPr algn="just" marL="160020" marR="5080" indent="-147955">
              <a:lnSpc>
                <a:spcPct val="133300"/>
              </a:lnSpc>
            </a:pPr>
            <a:r>
              <a:rPr dirty="0" sz="1100" b="1">
                <a:latin typeface="Malgun Gothic"/>
                <a:cs typeface="Malgun Gothic"/>
              </a:rPr>
              <a:t>제3조(보상하는 </a:t>
            </a:r>
            <a:r>
              <a:rPr dirty="0" sz="1100" spc="-5" b="1">
                <a:latin typeface="Malgun Gothic"/>
                <a:cs typeface="Malgun Gothic"/>
              </a:rPr>
              <a:t>손해의 </a:t>
            </a:r>
            <a:r>
              <a:rPr dirty="0" sz="1100" spc="5" b="1">
                <a:latin typeface="Malgun Gothic"/>
                <a:cs typeface="Malgun Gothic"/>
              </a:rPr>
              <a:t>범위) </a:t>
            </a:r>
            <a:r>
              <a:rPr dirty="0" sz="1100" spc="-10">
                <a:latin typeface="Malgun Gothic"/>
                <a:cs typeface="Malgun Gothic"/>
              </a:rPr>
              <a:t>공제회는 학생이 </a:t>
            </a:r>
            <a:r>
              <a:rPr dirty="0" sz="1100">
                <a:latin typeface="Malgun Gothic"/>
                <a:cs typeface="Malgun Gothic"/>
              </a:rPr>
              <a:t>제1조(보상하는 </a:t>
            </a:r>
            <a:r>
              <a:rPr dirty="0" sz="1100" spc="10">
                <a:latin typeface="Malgun Gothic"/>
                <a:cs typeface="Malgun Gothic"/>
              </a:rPr>
              <a:t>손해)의 </a:t>
            </a:r>
            <a:r>
              <a:rPr dirty="0" sz="1100" spc="-10">
                <a:latin typeface="Malgun Gothic"/>
                <a:cs typeface="Malgun Gothic"/>
              </a:rPr>
              <a:t>상해를 </a:t>
            </a:r>
            <a:r>
              <a:rPr dirty="0" sz="1100" spc="-5">
                <a:latin typeface="Malgun Gothic"/>
                <a:cs typeface="Malgun Gothic"/>
              </a:rPr>
              <a:t>입고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직접결과로써 </a:t>
            </a:r>
            <a:r>
              <a:rPr dirty="0" sz="1100" spc="-10">
                <a:latin typeface="Malgun Gothic"/>
                <a:cs typeface="Malgun Gothic"/>
              </a:rPr>
              <a:t>의사의 치료를 필요로 </a:t>
            </a:r>
            <a:r>
              <a:rPr dirty="0" sz="1100">
                <a:latin typeface="Malgun Gothic"/>
                <a:cs typeface="Malgun Gothic"/>
              </a:rPr>
              <a:t>한 </a:t>
            </a:r>
            <a:r>
              <a:rPr dirty="0" sz="1100" spc="-10">
                <a:latin typeface="Malgun Gothic"/>
                <a:cs typeface="Malgun Gothic"/>
              </a:rPr>
              <a:t>경우에는 </a:t>
            </a:r>
            <a:r>
              <a:rPr dirty="0" sz="1100" spc="-15">
                <a:latin typeface="Malgun Gothic"/>
                <a:cs typeface="Malgun Gothic"/>
              </a:rPr>
              <a:t>공제등록증권에 </a:t>
            </a:r>
            <a:r>
              <a:rPr dirty="0" sz="1100" spc="-10">
                <a:latin typeface="Malgun Gothic"/>
                <a:cs typeface="Malgun Gothic"/>
              </a:rPr>
              <a:t>기재된 </a:t>
            </a:r>
            <a:r>
              <a:rPr dirty="0" sz="1100" spc="-15">
                <a:latin typeface="Malgun Gothic"/>
                <a:cs typeface="Malgun Gothic"/>
              </a:rPr>
              <a:t>보상한도액을 </a:t>
            </a:r>
            <a:r>
              <a:rPr dirty="0" sz="1100" spc="-10">
                <a:latin typeface="Malgun Gothic"/>
                <a:cs typeface="Malgun Gothic"/>
              </a:rPr>
              <a:t> 한도로 치료비를 </a:t>
            </a:r>
            <a:r>
              <a:rPr dirty="0" sz="1100" spc="10">
                <a:latin typeface="Malgun Gothic"/>
                <a:cs typeface="Malgun Gothic"/>
              </a:rPr>
              <a:t>지급합니다. </a:t>
            </a:r>
            <a:r>
              <a:rPr dirty="0" sz="1100" spc="-10">
                <a:latin typeface="Malgun Gothic"/>
                <a:cs typeface="Malgun Gothic"/>
              </a:rPr>
              <a:t>그러나 어떠한 경우에도 </a:t>
            </a:r>
            <a:r>
              <a:rPr dirty="0" sz="1100" spc="-15">
                <a:latin typeface="Malgun Gothic"/>
                <a:cs typeface="Malgun Gothic"/>
              </a:rPr>
              <a:t>피해일로부터 </a:t>
            </a:r>
            <a:r>
              <a:rPr dirty="0" sz="1100" spc="5">
                <a:latin typeface="Malgun Gothic"/>
                <a:cs typeface="Malgun Gothic"/>
              </a:rPr>
              <a:t>180일을 </a:t>
            </a:r>
            <a:r>
              <a:rPr dirty="0" sz="1100" spc="-5">
                <a:latin typeface="Malgun Gothic"/>
                <a:cs typeface="Malgun Gothic"/>
              </a:rPr>
              <a:t>넘을 </a:t>
            </a:r>
            <a:r>
              <a:rPr dirty="0" sz="1100">
                <a:latin typeface="Malgun Gothic"/>
                <a:cs typeface="Malgun Gothic"/>
              </a:rPr>
              <a:t>수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없습니다.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제4조(준용규정)</a:t>
            </a:r>
            <a:r>
              <a:rPr dirty="0" sz="1100" spc="155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보통약관을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</a:pPr>
            <a:r>
              <a:rPr dirty="0" sz="1100" spc="-105" b="1">
                <a:latin typeface="Malgun Gothic"/>
                <a:cs typeface="Malgun Gothic"/>
              </a:rPr>
              <a:t>&lt;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용어풀이</a:t>
            </a:r>
            <a:r>
              <a:rPr dirty="0" sz="1100" spc="105" b="1">
                <a:latin typeface="Malgun Gothic"/>
                <a:cs typeface="Malgun Gothic"/>
              </a:rPr>
              <a:t> </a:t>
            </a:r>
            <a:r>
              <a:rPr dirty="0" sz="1100" spc="-105" b="1">
                <a:latin typeface="Malgun Gothic"/>
                <a:cs typeface="Malgun Gothic"/>
              </a:rPr>
              <a:t>&gt;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3142" y="7120711"/>
          <a:ext cx="5754370" cy="13747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77900"/>
                <a:gridCol w="4759960"/>
              </a:tblGrid>
              <a:tr h="5678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학</a:t>
                      </a:r>
                      <a:r>
                        <a:rPr dirty="0" sz="1000" spc="5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0" marR="45085">
                        <a:lnSpc>
                          <a:spcPct val="133000"/>
                        </a:lnSpc>
                        <a:spcBef>
                          <a:spcPts val="450"/>
                        </a:spcBef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학교라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함은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9">
                          <a:latin typeface="Malgun Gothic"/>
                          <a:cs typeface="Malgun Gothic"/>
                        </a:rPr>
                        <a:t>「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교육기본법</a:t>
                      </a:r>
                      <a:r>
                        <a:rPr dirty="0" sz="1000" spc="409">
                          <a:latin typeface="Malgun Gothic"/>
                          <a:cs typeface="Malgun Gothic"/>
                        </a:rPr>
                        <a:t>」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9">
                          <a:latin typeface="Malgun Gothic"/>
                          <a:cs typeface="Malgun Gothic"/>
                        </a:rPr>
                        <a:t>「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초·중교육법</a:t>
                      </a:r>
                      <a:r>
                        <a:rPr dirty="0" sz="1000" spc="409">
                          <a:latin typeface="Malgun Gothic"/>
                          <a:cs typeface="Malgun Gothic"/>
                        </a:rPr>
                        <a:t>」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25">
                          <a:latin typeface="Malgun Gothic"/>
                          <a:cs typeface="Malgun Gothic"/>
                        </a:rPr>
                        <a:t>「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고등교육법</a:t>
                      </a:r>
                      <a:r>
                        <a:rPr dirty="0" sz="1000" spc="425">
                          <a:latin typeface="Malgun Gothic"/>
                          <a:cs typeface="Malgun Gothic"/>
                        </a:rPr>
                        <a:t>」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등에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의한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교육기관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25">
                          <a:latin typeface="Malgun Gothic"/>
                          <a:cs typeface="Malgun Gothic"/>
                        </a:rPr>
                        <a:t>「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영유아보육법</a:t>
                      </a:r>
                      <a:r>
                        <a:rPr dirty="0" sz="1000" spc="409">
                          <a:latin typeface="Malgun Gothic"/>
                          <a:cs typeface="Malgun Gothic"/>
                        </a:rPr>
                        <a:t>」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의한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보육시설을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961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치료비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57150" marR="45085">
                        <a:lnSpc>
                          <a:spcPct val="133500"/>
                        </a:lnSpc>
                        <a:spcBef>
                          <a:spcPts val="545"/>
                        </a:spcBef>
                      </a:pPr>
                      <a:r>
                        <a:rPr dirty="0" sz="1000" spc="-35">
                          <a:latin typeface="Malgun Gothic"/>
                          <a:cs typeface="Malgun Gothic"/>
                        </a:rPr>
                        <a:t>치료비라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함은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응급처치,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구급차,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입원(건강보험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기준병실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기준),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치료,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수술,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보철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기구를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포함한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치과치료비,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영상촬영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제반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검사,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병원이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실시한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간호비,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장례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비를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말하며,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9">
                          <a:latin typeface="Malgun Gothic"/>
                          <a:cs typeface="Malgun Gothic"/>
                        </a:rPr>
                        <a:t>「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의료보험법</a:t>
                      </a:r>
                      <a:r>
                        <a:rPr dirty="0" sz="1000" spc="425">
                          <a:latin typeface="Malgun Gothic"/>
                          <a:cs typeface="Malgun Gothic"/>
                        </a:rPr>
                        <a:t>」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적용대상인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한방치료비를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포함합니다.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21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3431"/>
            <a:ext cx="5786120" cy="85483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 b="1">
                <a:latin typeface="Malgun Gothic"/>
                <a:cs typeface="Malgun Gothic"/>
              </a:rPr>
              <a:t>⑧</a:t>
            </a:r>
            <a:r>
              <a:rPr dirty="0" sz="1300" spc="14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물적손해확장담보</a:t>
            </a:r>
            <a:r>
              <a:rPr dirty="0" sz="1300" spc="15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3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 손해) </a:t>
            </a:r>
            <a:r>
              <a:rPr dirty="0" sz="1100" spc="-10">
                <a:latin typeface="Malgun Gothic"/>
                <a:cs typeface="Malgun Gothic"/>
              </a:rPr>
              <a:t>공제회는 보통약관 </a:t>
            </a:r>
            <a:r>
              <a:rPr dirty="0" sz="1100">
                <a:latin typeface="Malgun Gothic"/>
                <a:cs typeface="Malgun Gothic"/>
              </a:rPr>
              <a:t>제13조(보상하지 </a:t>
            </a:r>
            <a:r>
              <a:rPr dirty="0" sz="1100" spc="-5">
                <a:latin typeface="Malgun Gothic"/>
                <a:cs typeface="Malgun Gothic"/>
              </a:rPr>
              <a:t>않는 </a:t>
            </a:r>
            <a:r>
              <a:rPr dirty="0" sz="1100" spc="15">
                <a:latin typeface="Malgun Gothic"/>
                <a:cs typeface="Malgun Gothic"/>
              </a:rPr>
              <a:t>손해) </a:t>
            </a:r>
            <a:r>
              <a:rPr dirty="0" sz="1100">
                <a:latin typeface="Malgun Gothic"/>
                <a:cs typeface="Malgun Gothic"/>
              </a:rPr>
              <a:t>제10호의 </a:t>
            </a:r>
            <a:r>
              <a:rPr dirty="0" sz="1100" spc="-10">
                <a:latin typeface="Malgun Gothic"/>
                <a:cs typeface="Malgun Gothic"/>
              </a:rPr>
              <a:t>규정에도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불구하고,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소유,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사용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관리하는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용도에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른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수행으로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우연한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보호,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관리,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통제(원인에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관계없이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모든 형태의 실질적인 통제행위를 </a:t>
            </a:r>
            <a:r>
              <a:rPr dirty="0" sz="1100" spc="-5">
                <a:latin typeface="Malgun Gothic"/>
                <a:cs typeface="Malgun Gothic"/>
              </a:rPr>
              <a:t>포함합니다)하는 </a:t>
            </a:r>
            <a:r>
              <a:rPr dirty="0" sz="1100" spc="-10">
                <a:latin typeface="Malgun Gothic"/>
                <a:cs typeface="Malgun Gothic"/>
              </a:rPr>
              <a:t>재물이 손해를 입었을 경우에 </a:t>
            </a:r>
            <a:r>
              <a:rPr dirty="0" sz="1100">
                <a:latin typeface="Malgun Gothic"/>
                <a:cs typeface="Malgun Gothic"/>
              </a:rPr>
              <a:t>그 재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물에 대하여 정당한 권리를 가지는 사람에 대하여 </a:t>
            </a:r>
            <a:r>
              <a:rPr dirty="0" sz="1100" spc="-15">
                <a:latin typeface="Malgun Gothic"/>
                <a:cs typeface="Malgun Gothic"/>
              </a:rPr>
              <a:t>배상책임을 부담함으로 </a:t>
            </a:r>
            <a:r>
              <a:rPr dirty="0" sz="1100" spc="-10">
                <a:latin typeface="Malgun Gothic"/>
                <a:cs typeface="Malgun Gothic"/>
              </a:rPr>
              <a:t>인해 입은 </a:t>
            </a:r>
            <a:r>
              <a:rPr dirty="0" sz="1100">
                <a:latin typeface="Malgun Gothic"/>
                <a:cs typeface="Malgun Gothic"/>
              </a:rPr>
              <a:t>손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보상한도액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제2조(보상하지 </a:t>
            </a:r>
            <a:r>
              <a:rPr dirty="0" sz="1100" spc="-5" b="1">
                <a:latin typeface="Malgun Gothic"/>
                <a:cs typeface="Malgun Gothic"/>
              </a:rPr>
              <a:t>않는 </a:t>
            </a:r>
            <a:r>
              <a:rPr dirty="0" sz="1100" spc="5" b="1">
                <a:latin typeface="Malgun Gothic"/>
                <a:cs typeface="Malgun Gothic"/>
              </a:rPr>
              <a:t>손해) </a:t>
            </a:r>
            <a:r>
              <a:rPr dirty="0" sz="1100">
                <a:latin typeface="Malgun Gothic"/>
                <a:cs typeface="Malgun Gothic"/>
              </a:rPr>
              <a:t>공제회는 </a:t>
            </a:r>
            <a:r>
              <a:rPr dirty="0" sz="1100" spc="-10">
                <a:latin typeface="Malgun Gothic"/>
                <a:cs typeface="Malgun Gothic"/>
              </a:rPr>
              <a:t>보통약관 </a:t>
            </a:r>
            <a:r>
              <a:rPr dirty="0" sz="1100">
                <a:latin typeface="Malgun Gothic"/>
                <a:cs typeface="Malgun Gothic"/>
              </a:rPr>
              <a:t>제13조(보상하지 </a:t>
            </a:r>
            <a:r>
              <a:rPr dirty="0" sz="1100" spc="-5">
                <a:latin typeface="Malgun Gothic"/>
                <a:cs typeface="Malgun Gothic"/>
              </a:rPr>
              <a:t>않는 </a:t>
            </a:r>
            <a:r>
              <a:rPr dirty="0" sz="1100" spc="30">
                <a:latin typeface="Malgun Gothic"/>
                <a:cs typeface="Malgun Gothic"/>
              </a:rPr>
              <a:t>손해, </a:t>
            </a:r>
            <a:r>
              <a:rPr dirty="0" sz="1100">
                <a:latin typeface="Malgun Gothic"/>
                <a:cs typeface="Malgun Gothic"/>
              </a:rPr>
              <a:t>제13조의 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10호를 </a:t>
            </a:r>
            <a:r>
              <a:rPr dirty="0" sz="1100" spc="-25">
                <a:latin typeface="Malgun Gothic"/>
                <a:cs typeface="Malgun Gothic"/>
              </a:rPr>
              <a:t>제외합니다)에 </a:t>
            </a:r>
            <a:r>
              <a:rPr dirty="0" sz="1100" spc="-35">
                <a:latin typeface="Malgun Gothic"/>
                <a:cs typeface="Malgun Gothic"/>
              </a:rPr>
              <a:t>추가하여 </a:t>
            </a:r>
            <a:r>
              <a:rPr dirty="0" sz="1100" spc="-40">
                <a:latin typeface="Malgun Gothic"/>
                <a:cs typeface="Malgun Gothic"/>
              </a:rPr>
              <a:t>피공제자가 </a:t>
            </a:r>
            <a:r>
              <a:rPr dirty="0" sz="1100" spc="-30">
                <a:latin typeface="Malgun Gothic"/>
                <a:cs typeface="Malgun Gothic"/>
              </a:rPr>
              <a:t>아래에 기재된 </a:t>
            </a:r>
            <a:r>
              <a:rPr dirty="0" sz="1100" spc="-40">
                <a:latin typeface="Malgun Gothic"/>
                <a:cs typeface="Malgun Gothic"/>
              </a:rPr>
              <a:t>배상책임을 부담함으로써 </a:t>
            </a:r>
            <a:r>
              <a:rPr dirty="0" sz="1100" spc="-25">
                <a:latin typeface="Malgun Gothic"/>
                <a:cs typeface="Malgun Gothic"/>
              </a:rPr>
              <a:t>입은 </a:t>
            </a:r>
            <a:r>
              <a:rPr dirty="0" sz="1100" spc="-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드리지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283845" marR="5080" indent="-20320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4480" algn="l"/>
              </a:tabLst>
            </a:pPr>
            <a:r>
              <a:rPr dirty="0" sz="1100" spc="55">
                <a:latin typeface="Malgun Gothic"/>
                <a:cs typeface="Malgun Gothic"/>
              </a:rPr>
              <a:t>금,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보석류와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화폐,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유가증권,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인지,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시계,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모피류,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글·그림류,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골동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품,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주류,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담배와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계란,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유리와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도자기와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화장품,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의약품</a:t>
            </a:r>
            <a:endParaRPr sz="1100">
              <a:latin typeface="Malgun Gothic"/>
              <a:cs typeface="Malgun Gothic"/>
            </a:endParaRPr>
          </a:p>
          <a:p>
            <a:pPr marL="283845" marR="5080">
              <a:lnSpc>
                <a:spcPts val="1750"/>
              </a:lnSpc>
              <a:spcBef>
                <a:spcPts val="15"/>
              </a:spcBef>
            </a:pP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가축류에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배상책임.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업무수행상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고객의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물건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보관하기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시설을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갖춘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용도에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따른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수행중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우연한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</a:t>
            </a:r>
            <a:endParaRPr sz="1100">
              <a:latin typeface="Malgun Gothic"/>
              <a:cs typeface="Malgun Gothic"/>
            </a:endParaRPr>
          </a:p>
          <a:p>
            <a:pPr marL="283845">
              <a:lnSpc>
                <a:spcPct val="100000"/>
              </a:lnSpc>
              <a:spcBef>
                <a:spcPts val="315"/>
              </a:spcBef>
            </a:pP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고객소유의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금,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보석류와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시계,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모피류,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유류와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도자기</a:t>
            </a:r>
            <a:endParaRPr sz="1100">
              <a:latin typeface="Malgun Gothic"/>
              <a:cs typeface="Malgun Gothic"/>
            </a:endParaRPr>
          </a:p>
          <a:p>
            <a:pPr marL="283845" marR="5080">
              <a:lnSpc>
                <a:spcPct val="132700"/>
              </a:lnSpc>
              <a:spcBef>
                <a:spcPts val="15"/>
              </a:spcBef>
            </a:pPr>
            <a:r>
              <a:rPr dirty="0" sz="1100">
                <a:latin typeface="Malgun Gothic"/>
                <a:cs typeface="Malgun Gothic"/>
              </a:rPr>
              <a:t>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화장품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손상,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파손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없어짐으로써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부담하게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marL="280670" marR="6350" indent="-200025">
              <a:lnSpc>
                <a:spcPct val="133600"/>
              </a:lnSpc>
              <a:buAutoNum type="arabicPeriod" startAt="2"/>
              <a:tabLst>
                <a:tab pos="281305" algn="l"/>
              </a:tabLst>
            </a:pPr>
            <a:r>
              <a:rPr dirty="0" sz="1100" spc="-10">
                <a:latin typeface="Malgun Gothic"/>
                <a:cs typeface="Malgun Gothic"/>
              </a:rPr>
              <a:t>재물의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하자,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자연소모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성질로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발화,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폭발,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뜸,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곰팡이,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부패,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변색,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향기의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변질,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녹과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30"/>
              </a:spcBef>
              <a:buAutoNum type="arabicPeriod" startAt="2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사용손실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모든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간접손해에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91465" marR="6350" indent="-210820">
              <a:lnSpc>
                <a:spcPct val="133600"/>
              </a:lnSpc>
              <a:buAutoNum type="arabicPeriod" startAt="2"/>
              <a:tabLst>
                <a:tab pos="292100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피공제자나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근로자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가족,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친족,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동거인,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숙박인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경비원이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행하거나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가담한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절도나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강도로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34"/>
              </a:spcBef>
              <a:buAutoNum type="arabicPeriod" startAt="2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재물을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가공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중에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0"/>
              </a:spcBef>
              <a:buAutoNum type="arabicPeriod" startAt="2"/>
              <a:tabLst>
                <a:tab pos="276860" algn="l"/>
              </a:tabLst>
            </a:pPr>
            <a:r>
              <a:rPr dirty="0" sz="1100" spc="-5">
                <a:latin typeface="Malgun Gothic"/>
                <a:cs typeface="Malgun Gothic"/>
              </a:rPr>
              <a:t>인도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배달착오,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분실,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반품,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감량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좀도둑으로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7495" marR="5080" indent="-196850">
              <a:lnSpc>
                <a:spcPct val="132700"/>
              </a:lnSpc>
              <a:spcBef>
                <a:spcPts val="15"/>
              </a:spcBef>
              <a:buAutoNum type="arabicPeriod" startAt="2"/>
              <a:tabLst>
                <a:tab pos="278130" algn="l"/>
              </a:tabLst>
            </a:pPr>
            <a:r>
              <a:rPr dirty="0" sz="1100" spc="10">
                <a:latin typeface="Malgun Gothic"/>
                <a:cs typeface="Malgun Gothic"/>
              </a:rPr>
              <a:t>급배수관,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냉난방장치,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습도조절장치,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소화전,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업무용기구,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가사용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기구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스프링쿨러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로부터의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증기,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물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또는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내용물의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누출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혹은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넘쳐흐름으로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생긴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손해에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5"/>
              </a:spcBef>
              <a:buAutoNum type="arabicPeriod" startAt="2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재물이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위탁자에게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인도된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후에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발견된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8290" marR="6350" indent="-207645">
              <a:lnSpc>
                <a:spcPct val="132700"/>
              </a:lnSpc>
              <a:spcBef>
                <a:spcPts val="10"/>
              </a:spcBef>
              <a:buAutoNum type="arabicPeriod" startAt="2"/>
              <a:tabLst>
                <a:tab pos="288925" algn="l"/>
              </a:tabLst>
            </a:pPr>
            <a:r>
              <a:rPr dirty="0" sz="1100" spc="-15">
                <a:latin typeface="Malgun Gothic"/>
                <a:cs typeface="Malgun Gothic"/>
              </a:rPr>
              <a:t>냉동냉장장치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설비의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고장으로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전기공급의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중단에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온도변화로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냉동냉장재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45"/>
              </a:spcBef>
              <a:buAutoNum type="arabicPeriod" startAt="2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근로자가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소유,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45"/>
              </a:spcBef>
              <a:buAutoNum type="arabicPeriod" startAt="2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점유,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시설자체의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364490" marR="5080" indent="-283845">
              <a:lnSpc>
                <a:spcPts val="1760"/>
              </a:lnSpc>
              <a:spcBef>
                <a:spcPts val="120"/>
              </a:spcBef>
              <a:buAutoNum type="arabicPeriod" startAt="2"/>
              <a:tabLst>
                <a:tab pos="365125" algn="l"/>
              </a:tabLst>
            </a:pPr>
            <a:r>
              <a:rPr dirty="0" sz="1100" spc="30">
                <a:latin typeface="Malgun Gothic"/>
                <a:cs typeface="Malgun Gothic"/>
              </a:rPr>
              <a:t>지붕, </a:t>
            </a:r>
            <a:r>
              <a:rPr dirty="0" sz="1100" spc="55">
                <a:latin typeface="Malgun Gothic"/>
                <a:cs typeface="Malgun Gothic"/>
              </a:rPr>
              <a:t>문, 창, </a:t>
            </a:r>
            <a:r>
              <a:rPr dirty="0" sz="1100" spc="-15">
                <a:latin typeface="Malgun Gothic"/>
                <a:cs typeface="Malgun Gothic"/>
              </a:rPr>
              <a:t>통풍장치에서 </a:t>
            </a:r>
            <a:r>
              <a:rPr dirty="0" sz="1100" spc="-10">
                <a:latin typeface="Malgun Gothic"/>
                <a:cs typeface="Malgun Gothic"/>
              </a:rPr>
              <a:t>새어든 </a:t>
            </a:r>
            <a:r>
              <a:rPr dirty="0" sz="1100">
                <a:latin typeface="Malgun Gothic"/>
                <a:cs typeface="Malgun Gothic"/>
              </a:rPr>
              <a:t>비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>
                <a:latin typeface="Malgun Gothic"/>
                <a:cs typeface="Malgun Gothic"/>
              </a:rPr>
              <a:t>눈 </a:t>
            </a:r>
            <a:r>
              <a:rPr dirty="0" sz="1100" spc="-10">
                <a:latin typeface="Malgun Gothic"/>
                <a:cs typeface="Malgun Gothic"/>
              </a:rPr>
              <a:t>등으로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0">
                <a:latin typeface="Malgun Gothic"/>
                <a:cs typeface="Malgun Gothic"/>
              </a:rPr>
              <a:t>손해에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10">
                <a:latin typeface="Malgun Gothic"/>
                <a:cs typeface="Malgun Gothic"/>
              </a:rPr>
              <a:t>배상책임. 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 상당한 주의를 </a:t>
            </a:r>
            <a:r>
              <a:rPr dirty="0" sz="1100" spc="-5">
                <a:latin typeface="Malgun Gothic"/>
                <a:cs typeface="Malgun Gothic"/>
              </a:rPr>
              <a:t>다한 </a:t>
            </a:r>
            <a:r>
              <a:rPr dirty="0" sz="1100" spc="-10">
                <a:latin typeface="Malgun Gothic"/>
                <a:cs typeface="Malgun Gothic"/>
              </a:rPr>
              <a:t>경우에도 발생하였을 것으로 피공제자가 입증한 손해는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제3조(준용규정)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아니한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572260"/>
            <a:ext cx="5786120" cy="29190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 b="1">
                <a:latin typeface="Malgun Gothic"/>
                <a:cs typeface="Malgun Gothic"/>
              </a:rPr>
              <a:t>⑨</a:t>
            </a:r>
            <a:r>
              <a:rPr dirty="0" sz="1300" spc="12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귀중품담보추가특별약관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0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300"/>
              </a:lnSpc>
            </a:pPr>
            <a:r>
              <a:rPr dirty="0" sz="1100" spc="-35" b="1">
                <a:latin typeface="Malgun Gothic"/>
                <a:cs typeface="Malgun Gothic"/>
              </a:rPr>
              <a:t>제1조(보상하는 손해) </a:t>
            </a:r>
            <a:r>
              <a:rPr dirty="0" sz="1100" spc="-55">
                <a:latin typeface="Malgun Gothic"/>
                <a:cs typeface="Malgun Gothic"/>
              </a:rPr>
              <a:t>공제회는 </a:t>
            </a:r>
            <a:r>
              <a:rPr dirty="0" sz="1100" spc="-65">
                <a:latin typeface="Malgun Gothic"/>
                <a:cs typeface="Malgun Gothic"/>
              </a:rPr>
              <a:t>물적손해확장담보특별약관 </a:t>
            </a:r>
            <a:r>
              <a:rPr dirty="0" sz="1100" spc="-40">
                <a:latin typeface="Malgun Gothic"/>
                <a:cs typeface="Malgun Gothic"/>
              </a:rPr>
              <a:t>제2조(보상하지 </a:t>
            </a:r>
            <a:r>
              <a:rPr dirty="0" sz="1100" spc="-35">
                <a:latin typeface="Malgun Gothic"/>
                <a:cs typeface="Malgun Gothic"/>
              </a:rPr>
              <a:t>않는 </a:t>
            </a:r>
            <a:r>
              <a:rPr dirty="0" sz="1100" spc="-25">
                <a:latin typeface="Malgun Gothic"/>
                <a:cs typeface="Malgun Gothic"/>
              </a:rPr>
              <a:t>손해) </a:t>
            </a:r>
            <a:r>
              <a:rPr dirty="0" sz="1100" spc="-50">
                <a:latin typeface="Malgun Gothic"/>
                <a:cs typeface="Malgun Gothic"/>
              </a:rPr>
              <a:t>①항의 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규정에도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불구하고,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소유,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사용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관리하는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시설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2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시설의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용도에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따른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수행으로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우연한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보호,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관리,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통제(원인에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관계없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모든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형태의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실질적인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통제행위를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포함합니다)하는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입음으로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써 그 </a:t>
            </a:r>
            <a:r>
              <a:rPr dirty="0" sz="1100" spc="-10">
                <a:latin typeface="Malgun Gothic"/>
                <a:cs typeface="Malgun Gothic"/>
              </a:rPr>
              <a:t>재물에 대하여 정당한 권리를 가지는 사람에 대하여 배상책임을 부담함으로 </a:t>
            </a:r>
            <a:r>
              <a:rPr dirty="0" sz="1100" spc="-5">
                <a:latin typeface="Malgun Gothic"/>
                <a:cs typeface="Malgun Gothic"/>
              </a:rPr>
              <a:t>인해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2700"/>
              </a:lnSpc>
              <a:spcBef>
                <a:spcPts val="10"/>
              </a:spcBef>
            </a:pPr>
            <a:r>
              <a:rPr dirty="0" sz="1100" spc="35">
                <a:latin typeface="Malgun Gothic"/>
                <a:cs typeface="Malgun Gothic"/>
              </a:rPr>
              <a:t>①금,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보석류와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제품,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시계,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모피류,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유리류와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도자기와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화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장품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2700"/>
              </a:lnSpc>
            </a:pPr>
            <a:r>
              <a:rPr dirty="0" sz="1100" b="1">
                <a:latin typeface="Malgun Gothic"/>
                <a:cs typeface="Malgun Gothic"/>
              </a:rPr>
              <a:t>제2조(준용규정)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5">
                <a:latin typeface="Malgun Gothic"/>
                <a:cs typeface="Malgun Gothic"/>
              </a:rPr>
              <a:t>추가 </a:t>
            </a:r>
            <a:r>
              <a:rPr dirty="0" sz="1100" spc="-15">
                <a:latin typeface="Malgun Gothic"/>
                <a:cs typeface="Malgun Gothic"/>
              </a:rPr>
              <a:t>특별약관에 </a:t>
            </a:r>
            <a:r>
              <a:rPr dirty="0" sz="1100" spc="-10">
                <a:latin typeface="Malgun Gothic"/>
                <a:cs typeface="Malgun Gothic"/>
              </a:rPr>
              <a:t>정하지 아니한 사항은 보통약관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15">
                <a:latin typeface="Malgun Gothic"/>
                <a:cs typeface="Malgun Gothic"/>
              </a:rPr>
              <a:t>물적손해확장담 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보특별약관을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7983" y="5046979"/>
            <a:ext cx="5786120" cy="44837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>
                <a:latin typeface="MS UI Gothic"/>
                <a:cs typeface="MS UI Gothic"/>
              </a:rPr>
              <a:t></a:t>
            </a:r>
            <a:r>
              <a:rPr dirty="0" sz="1300" spc="220">
                <a:latin typeface="MS UI Gothic"/>
                <a:cs typeface="MS UI Gothic"/>
              </a:rPr>
              <a:t> </a:t>
            </a:r>
            <a:r>
              <a:rPr dirty="0" sz="1300" spc="-10" b="1">
                <a:latin typeface="Malgun Gothic"/>
                <a:cs typeface="Malgun Gothic"/>
              </a:rPr>
              <a:t>생산물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0" b="1">
                <a:latin typeface="Malgun Gothic"/>
                <a:cs typeface="Malgun Gothic"/>
              </a:rPr>
              <a:t>특별약관(손해사고기준)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000">
              <a:latin typeface="Malgun Gothic"/>
              <a:cs typeface="Malgun Gothic"/>
            </a:endParaRPr>
          </a:p>
          <a:p>
            <a:pPr algn="just" marL="144780" marR="5080" indent="-132715">
              <a:lnSpc>
                <a:spcPct val="1332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 손해) </a:t>
            </a:r>
            <a:r>
              <a:rPr dirty="0" sz="1100">
                <a:latin typeface="Malgun Gothic"/>
                <a:cs typeface="Malgun Gothic"/>
              </a:rPr>
              <a:t>공제회는 </a:t>
            </a:r>
            <a:r>
              <a:rPr dirty="0" sz="1100" spc="-10">
                <a:latin typeface="Malgun Gothic"/>
                <a:cs typeface="Malgun Gothic"/>
              </a:rPr>
              <a:t>보통약관 </a:t>
            </a:r>
            <a:r>
              <a:rPr dirty="0" sz="1100">
                <a:latin typeface="Malgun Gothic"/>
                <a:cs typeface="Malgun Gothic"/>
              </a:rPr>
              <a:t>제13조(보상하지 </a:t>
            </a:r>
            <a:r>
              <a:rPr dirty="0" sz="1100" spc="-10">
                <a:latin typeface="Malgun Gothic"/>
                <a:cs typeface="Malgun Gothic"/>
              </a:rPr>
              <a:t>않는 </a:t>
            </a:r>
            <a:r>
              <a:rPr dirty="0" sz="1100" spc="15">
                <a:latin typeface="Malgun Gothic"/>
                <a:cs typeface="Malgun Gothic"/>
              </a:rPr>
              <a:t>손해) </a:t>
            </a:r>
            <a:r>
              <a:rPr dirty="0" sz="1100">
                <a:latin typeface="Malgun Gothic"/>
                <a:cs typeface="Malgun Gothic"/>
              </a:rPr>
              <a:t>제20호의 </a:t>
            </a:r>
            <a:r>
              <a:rPr dirty="0" sz="1100" spc="-10">
                <a:latin typeface="Malgun Gothic"/>
                <a:cs typeface="Malgun Gothic"/>
              </a:rPr>
              <a:t>규정에도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 피공제자가 </a:t>
            </a:r>
            <a:r>
              <a:rPr dirty="0" sz="1100" spc="30">
                <a:latin typeface="Malgun Gothic"/>
                <a:cs typeface="Malgun Gothic"/>
              </a:rPr>
              <a:t>제조, 판매, </a:t>
            </a:r>
            <a:r>
              <a:rPr dirty="0" sz="1100" spc="-10">
                <a:latin typeface="Malgun Gothic"/>
                <a:cs typeface="Malgun Gothic"/>
              </a:rPr>
              <a:t>공급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시공한 </a:t>
            </a:r>
            <a:r>
              <a:rPr dirty="0" sz="1100" spc="5">
                <a:latin typeface="Malgun Gothic"/>
                <a:cs typeface="Malgun Gothic"/>
              </a:rPr>
              <a:t>재물(이하 </a:t>
            </a:r>
            <a:r>
              <a:rPr dirty="0" sz="1100" spc="25">
                <a:latin typeface="Malgun Gothic"/>
                <a:cs typeface="Malgun Gothic"/>
              </a:rPr>
              <a:t>“생산물”이라 </a:t>
            </a:r>
            <a:r>
              <a:rPr dirty="0" sz="1100" spc="5">
                <a:latin typeface="Malgun Gothic"/>
                <a:cs typeface="Malgun Gothic"/>
              </a:rPr>
              <a:t>합니다)이 </a:t>
            </a:r>
            <a:r>
              <a:rPr dirty="0" sz="1100" spc="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타인에게 양도된 </a:t>
            </a:r>
            <a:r>
              <a:rPr dirty="0" sz="1100">
                <a:latin typeface="Malgun Gothic"/>
                <a:cs typeface="Malgun Gothic"/>
              </a:rPr>
              <a:t>후 그 </a:t>
            </a:r>
            <a:r>
              <a:rPr dirty="0" sz="1100" spc="-10">
                <a:latin typeface="Malgun Gothic"/>
                <a:cs typeface="Malgun Gothic"/>
              </a:rPr>
              <a:t>생산물로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0">
                <a:latin typeface="Malgun Gothic"/>
                <a:cs typeface="Malgun Gothic"/>
              </a:rPr>
              <a:t>우연한 사고로 인하여 타인의 신체에 장해를 </a:t>
            </a:r>
            <a:r>
              <a:rPr dirty="0" sz="1100">
                <a:latin typeface="Malgun Gothic"/>
                <a:cs typeface="Malgun Gothic"/>
              </a:rPr>
              <a:t>입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히거나 재물을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손괴하여 법률적인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배상책임을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부담함으로써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입은</a:t>
            </a:r>
            <a:r>
              <a:rPr dirty="0" sz="1100" spc="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약관에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b="1">
                <a:latin typeface="Malgun Gothic"/>
                <a:cs typeface="Malgun Gothic"/>
              </a:rPr>
              <a:t>제2조(보상하지 않는 </a:t>
            </a:r>
            <a:r>
              <a:rPr dirty="0" sz="1100" spc="5" b="1">
                <a:latin typeface="Malgun Gothic"/>
                <a:cs typeface="Malgun Gothic"/>
              </a:rPr>
              <a:t>손해) </a:t>
            </a:r>
            <a:r>
              <a:rPr dirty="0" sz="1100">
                <a:latin typeface="Malgun Gothic"/>
                <a:cs typeface="Malgun Gothic"/>
              </a:rPr>
              <a:t>공제회는 </a:t>
            </a:r>
            <a:r>
              <a:rPr dirty="0" sz="1100" spc="-10">
                <a:latin typeface="Malgun Gothic"/>
                <a:cs typeface="Malgun Gothic"/>
              </a:rPr>
              <a:t>보통약관 </a:t>
            </a:r>
            <a:r>
              <a:rPr dirty="0" sz="1100">
                <a:latin typeface="Malgun Gothic"/>
                <a:cs typeface="Malgun Gothic"/>
              </a:rPr>
              <a:t>제13조(보상하지 </a:t>
            </a:r>
            <a:r>
              <a:rPr dirty="0" sz="1100" spc="-5">
                <a:latin typeface="Malgun Gothic"/>
                <a:cs typeface="Malgun Gothic"/>
              </a:rPr>
              <a:t>않는 </a:t>
            </a:r>
            <a:r>
              <a:rPr dirty="0" sz="1100" spc="35">
                <a:latin typeface="Malgun Gothic"/>
                <a:cs typeface="Malgun Gothic"/>
              </a:rPr>
              <a:t>손해, </a:t>
            </a:r>
            <a:r>
              <a:rPr dirty="0" sz="1100">
                <a:latin typeface="Malgun Gothic"/>
                <a:cs typeface="Malgun Gothic"/>
              </a:rPr>
              <a:t>제13조 </a:t>
            </a:r>
            <a:r>
              <a:rPr dirty="0" sz="1100" spc="5">
                <a:latin typeface="Malgun Gothic"/>
                <a:cs typeface="Malgun Gothic"/>
              </a:rPr>
              <a:t>제20 </a:t>
            </a:r>
            <a:r>
              <a:rPr dirty="0" sz="1100" spc="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호를 </a:t>
            </a:r>
            <a:r>
              <a:rPr dirty="0" sz="1100" spc="-5">
                <a:latin typeface="Malgun Gothic"/>
                <a:cs typeface="Malgun Gothic"/>
              </a:rPr>
              <a:t>제외합니다)에 </a:t>
            </a:r>
            <a:r>
              <a:rPr dirty="0" sz="1100" spc="-10">
                <a:latin typeface="Malgun Gothic"/>
                <a:cs typeface="Malgun Gothic"/>
              </a:rPr>
              <a:t>추가하여 피공제자가 아래에 기재된 </a:t>
            </a:r>
            <a:r>
              <a:rPr dirty="0" sz="1100" spc="-15">
                <a:latin typeface="Malgun Gothic"/>
                <a:cs typeface="Malgun Gothic"/>
              </a:rPr>
              <a:t>배상책임을 부담함으로써 </a:t>
            </a:r>
            <a:r>
              <a:rPr dirty="0" sz="1100" spc="-5">
                <a:latin typeface="Malgun Gothic"/>
                <a:cs typeface="Malgun Gothic"/>
              </a:rPr>
              <a:t>입은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드리지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280670" marR="5080" indent="-200025">
              <a:lnSpc>
                <a:spcPct val="133300"/>
              </a:lnSpc>
              <a:spcBef>
                <a:spcPts val="5"/>
              </a:spcBef>
              <a:buAutoNum type="arabicPeriod"/>
              <a:tabLst>
                <a:tab pos="281305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 </a:t>
            </a:r>
            <a:r>
              <a:rPr dirty="0" sz="1100" spc="-15">
                <a:latin typeface="Malgun Gothic"/>
                <a:cs typeface="Malgun Gothic"/>
              </a:rPr>
              <a:t>채무불이행이나 </a:t>
            </a:r>
            <a:r>
              <a:rPr dirty="0" sz="1100" spc="-10">
                <a:latin typeface="Malgun Gothic"/>
                <a:cs typeface="Malgun Gothic"/>
              </a:rPr>
              <a:t>이행지체 또는 피공제자의 생산물이나 </a:t>
            </a:r>
            <a:r>
              <a:rPr dirty="0" sz="1100" spc="-15">
                <a:latin typeface="Malgun Gothic"/>
                <a:cs typeface="Malgun Gothic"/>
              </a:rPr>
              <a:t>공사물건이 </a:t>
            </a:r>
            <a:r>
              <a:rPr dirty="0" sz="1100" spc="-10">
                <a:latin typeface="Malgun Gothic"/>
                <a:cs typeface="Malgun Gothic"/>
              </a:rPr>
              <a:t>피공제 </a:t>
            </a:r>
            <a:r>
              <a:rPr dirty="0" sz="1100" spc="-5">
                <a:latin typeface="Malgun Gothic"/>
                <a:cs typeface="Malgun Gothic"/>
              </a:rPr>
              <a:t> 자가 </a:t>
            </a:r>
            <a:r>
              <a:rPr dirty="0" sz="1100" spc="-10">
                <a:latin typeface="Malgun Gothic"/>
                <a:cs typeface="Malgun Gothic"/>
              </a:rPr>
              <a:t>보증한 </a:t>
            </a:r>
            <a:r>
              <a:rPr dirty="0" sz="1100" spc="35">
                <a:latin typeface="Malgun Gothic"/>
                <a:cs typeface="Malgun Gothic"/>
              </a:rPr>
              <a:t>성능, </a:t>
            </a:r>
            <a:r>
              <a:rPr dirty="0" sz="1100" spc="-15">
                <a:latin typeface="Malgun Gothic"/>
                <a:cs typeface="Malgun Gothic"/>
              </a:rPr>
              <a:t>품질적합성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내구성의 결함으로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5">
                <a:latin typeface="Malgun Gothic"/>
                <a:cs typeface="Malgun Gothic"/>
              </a:rPr>
              <a:t>물리적으로 </a:t>
            </a:r>
            <a:r>
              <a:rPr dirty="0" sz="1100" spc="-10">
                <a:latin typeface="Malgun Gothic"/>
                <a:cs typeface="Malgun Gothic"/>
              </a:rPr>
              <a:t>파손되지 </a:t>
            </a:r>
            <a:r>
              <a:rPr dirty="0" sz="1100">
                <a:latin typeface="Malgun Gothic"/>
                <a:cs typeface="Malgun Gothic"/>
              </a:rPr>
              <a:t>아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니한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유체물의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사용손실에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배상책임.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생산물을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타인이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우연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하고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급격한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사고로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물리적으로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파손되어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타재물이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입은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사용손실은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보상하여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생산물의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성질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하자에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생산물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자체의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80670" marR="6985" indent="-200025">
              <a:lnSpc>
                <a:spcPct val="133600"/>
              </a:lnSpc>
              <a:buAutoNum type="arabicPeriod"/>
              <a:tabLst>
                <a:tab pos="281305" algn="l"/>
              </a:tabLst>
            </a:pPr>
            <a:r>
              <a:rPr dirty="0" sz="1100" spc="-25">
                <a:latin typeface="Malgun Gothic"/>
                <a:cs typeface="Malgun Gothic"/>
              </a:rPr>
              <a:t>결함 있는 </a:t>
            </a:r>
            <a:r>
              <a:rPr dirty="0" sz="1100" spc="-30">
                <a:latin typeface="Malgun Gothic"/>
                <a:cs typeface="Malgun Gothic"/>
              </a:rPr>
              <a:t>생산물(생산물이 </a:t>
            </a:r>
            <a:r>
              <a:rPr dirty="0" sz="1100" spc="-35">
                <a:latin typeface="Malgun Gothic"/>
                <a:cs typeface="Malgun Gothic"/>
              </a:rPr>
              <a:t>완제품의 </a:t>
            </a:r>
            <a:r>
              <a:rPr dirty="0" sz="1100" spc="-30">
                <a:latin typeface="Malgun Gothic"/>
                <a:cs typeface="Malgun Gothic"/>
              </a:rPr>
              <a:t>일부일 </a:t>
            </a:r>
            <a:r>
              <a:rPr dirty="0" sz="1100" spc="-35">
                <a:latin typeface="Malgun Gothic"/>
                <a:cs typeface="Malgun Gothic"/>
              </a:rPr>
              <a:t>경우에는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35">
                <a:latin typeface="Malgun Gothic"/>
                <a:cs typeface="Malgun Gothic"/>
              </a:rPr>
              <a:t>완제품을 </a:t>
            </a:r>
            <a:r>
              <a:rPr dirty="0" sz="1100" spc="-25">
                <a:latin typeface="Malgun Gothic"/>
                <a:cs typeface="Malgun Gothic"/>
              </a:rPr>
              <a:t>포함합니다)의 </a:t>
            </a:r>
            <a:r>
              <a:rPr dirty="0" sz="1100" spc="10">
                <a:latin typeface="Malgun Gothic"/>
                <a:cs typeface="Malgun Gothic"/>
              </a:rPr>
              <a:t>회수, 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검사,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수리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대체비용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사용손실에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83845" marR="5080" indent="-203200">
              <a:lnSpc>
                <a:spcPts val="1760"/>
              </a:lnSpc>
              <a:spcBef>
                <a:spcPts val="95"/>
              </a:spcBef>
              <a:buAutoNum type="arabicPeriod"/>
              <a:tabLst>
                <a:tab pos="28448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 생산물로 </a:t>
            </a:r>
            <a:r>
              <a:rPr dirty="0" sz="1100" spc="-5">
                <a:latin typeface="Malgun Gothic"/>
                <a:cs typeface="Malgun Gothic"/>
              </a:rPr>
              <a:t>인한 </a:t>
            </a:r>
            <a:r>
              <a:rPr dirty="0" sz="1100" spc="10">
                <a:latin typeface="Malgun Gothic"/>
                <a:cs typeface="Malgun Gothic"/>
              </a:rPr>
              <a:t>수질오염, 토지오염, </a:t>
            </a:r>
            <a:r>
              <a:rPr dirty="0" sz="1100" spc="-10">
                <a:latin typeface="Malgun Gothic"/>
                <a:cs typeface="Malgun Gothic"/>
              </a:rPr>
              <a:t>대기오염 </a:t>
            </a:r>
            <a:r>
              <a:rPr dirty="0" sz="1100">
                <a:latin typeface="Malgun Gothic"/>
                <a:cs typeface="Malgun Gothic"/>
              </a:rPr>
              <a:t>등 </a:t>
            </a:r>
            <a:r>
              <a:rPr dirty="0" sz="1100" spc="-10">
                <a:latin typeface="Malgun Gothic"/>
                <a:cs typeface="Malgun Gothic"/>
              </a:rPr>
              <a:t>일체의 환경오염에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오염제거비용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11442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299085" marR="5080" indent="-218440">
              <a:lnSpc>
                <a:spcPct val="133200"/>
              </a:lnSpc>
              <a:spcBef>
                <a:spcPts val="105"/>
              </a:spcBef>
            </a:pPr>
            <a:r>
              <a:rPr dirty="0" sz="1100" spc="70">
                <a:latin typeface="Malgun Gothic"/>
                <a:cs typeface="Malgun Gothic"/>
              </a:rPr>
              <a:t>5. </a:t>
            </a:r>
            <a:r>
              <a:rPr dirty="0" sz="1100" spc="-10">
                <a:latin typeface="Malgun Gothic"/>
                <a:cs typeface="Malgun Gothic"/>
              </a:rPr>
              <a:t>타인에게 양도된 생산물로 인하여 피공제자의 구내에서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0">
                <a:latin typeface="Malgun Gothic"/>
                <a:cs typeface="Malgun Gothic"/>
              </a:rPr>
              <a:t>신체장해나 </a:t>
            </a:r>
            <a:r>
              <a:rPr dirty="0" sz="1100" spc="10">
                <a:latin typeface="Malgun Gothic"/>
                <a:cs typeface="Malgun Gothic"/>
              </a:rPr>
              <a:t>재물손해. 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타인에게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양도되어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구내에서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소비되는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생산물로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제3조(준용규정)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아니한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보통약관을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7983" y="2689351"/>
            <a:ext cx="5786120" cy="51955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>
                <a:latin typeface="MS UI Gothic"/>
                <a:cs typeface="MS UI Gothic"/>
              </a:rPr>
              <a:t></a:t>
            </a:r>
            <a:r>
              <a:rPr dirty="0" sz="1300" spc="225">
                <a:latin typeface="MS UI Gothic"/>
                <a:cs typeface="MS UI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오염사고담보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44780" marR="5080" indent="-132715">
              <a:lnSpc>
                <a:spcPct val="1333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 </a:t>
            </a:r>
            <a:r>
              <a:rPr dirty="0" sz="1100" spc="5" b="1">
                <a:latin typeface="Malgun Gothic"/>
                <a:cs typeface="Malgun Gothic"/>
              </a:rPr>
              <a:t>손해) </a:t>
            </a:r>
            <a:r>
              <a:rPr dirty="0" sz="1100" spc="-10">
                <a:latin typeface="Malgun Gothic"/>
                <a:cs typeface="Malgun Gothic"/>
              </a:rPr>
              <a:t>공제회는 보통약관 </a:t>
            </a:r>
            <a:r>
              <a:rPr dirty="0" sz="1100">
                <a:latin typeface="Malgun Gothic"/>
                <a:cs typeface="Malgun Gothic"/>
              </a:rPr>
              <a:t>제13조(보상하지 </a:t>
            </a:r>
            <a:r>
              <a:rPr dirty="0" sz="1100" spc="-10">
                <a:latin typeface="Malgun Gothic"/>
                <a:cs typeface="Malgun Gothic"/>
              </a:rPr>
              <a:t>않는 </a:t>
            </a:r>
            <a:r>
              <a:rPr dirty="0" sz="1100" spc="15">
                <a:latin typeface="Malgun Gothic"/>
                <a:cs typeface="Malgun Gothic"/>
              </a:rPr>
              <a:t>손해) </a:t>
            </a:r>
            <a:r>
              <a:rPr dirty="0" sz="1100" spc="-5">
                <a:latin typeface="Malgun Gothic"/>
                <a:cs typeface="Malgun Gothic"/>
              </a:rPr>
              <a:t>제9호의 </a:t>
            </a:r>
            <a:r>
              <a:rPr dirty="0" sz="1100" spc="-10">
                <a:latin typeface="Malgun Gothic"/>
                <a:cs typeface="Malgun Gothic"/>
              </a:rPr>
              <a:t>규정에도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 회원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피공제자의 시설과 업무로 급격하게 발생한 </a:t>
            </a:r>
            <a:r>
              <a:rPr dirty="0" sz="1100" spc="-15">
                <a:latin typeface="Malgun Gothic"/>
                <a:cs typeface="Malgun Gothic"/>
              </a:rPr>
              <a:t>오염사고로 </a:t>
            </a:r>
            <a:r>
              <a:rPr dirty="0" sz="1100" spc="-10">
                <a:latin typeface="Malgun Gothic"/>
                <a:cs typeface="Malgun Gothic"/>
              </a:rPr>
              <a:t>타인에게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신체장해나 재물손해를 입힘으로써 법률적인 </a:t>
            </a:r>
            <a:r>
              <a:rPr dirty="0" sz="1100" spc="-15">
                <a:latin typeface="Malgun Gothic"/>
                <a:cs typeface="Malgun Gothic"/>
              </a:rPr>
              <a:t>배상책임을 부담함으로써 </a:t>
            </a:r>
            <a:r>
              <a:rPr dirty="0" sz="1100" spc="-5">
                <a:latin typeface="Malgun Gothic"/>
                <a:cs typeface="Malgun Gothic"/>
              </a:rPr>
              <a:t>입은 </a:t>
            </a:r>
            <a:r>
              <a:rPr dirty="0" sz="1100" spc="-10">
                <a:latin typeface="Malgun Gothic"/>
                <a:cs typeface="Malgun Gothic"/>
              </a:rPr>
              <a:t>손해 </a:t>
            </a:r>
            <a:r>
              <a:rPr dirty="0" sz="1100">
                <a:latin typeface="Malgun Gothic"/>
                <a:cs typeface="Malgun Gothic"/>
              </a:rPr>
              <a:t>및 오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염제거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spc="-30" b="1">
                <a:latin typeface="Malgun Gothic"/>
                <a:cs typeface="Malgun Gothic"/>
              </a:rPr>
              <a:t>제2조(보상하지 </a:t>
            </a:r>
            <a:r>
              <a:rPr dirty="0" sz="1100" spc="-25" b="1">
                <a:latin typeface="Malgun Gothic"/>
                <a:cs typeface="Malgun Gothic"/>
              </a:rPr>
              <a:t>않는 손해) </a:t>
            </a:r>
            <a:r>
              <a:rPr dirty="0" sz="1100" spc="-45">
                <a:latin typeface="Malgun Gothic"/>
                <a:cs typeface="Malgun Gothic"/>
              </a:rPr>
              <a:t>공제회는 보통약관 </a:t>
            </a:r>
            <a:r>
              <a:rPr dirty="0" sz="1100" spc="-30">
                <a:latin typeface="Malgun Gothic"/>
                <a:cs typeface="Malgun Gothic"/>
              </a:rPr>
              <a:t>제13조(보상하지 않는 </a:t>
            </a:r>
            <a:r>
              <a:rPr dirty="0" sz="1100">
                <a:latin typeface="Malgun Gothic"/>
                <a:cs typeface="Malgun Gothic"/>
              </a:rPr>
              <a:t>손해, </a:t>
            </a:r>
            <a:r>
              <a:rPr dirty="0" sz="1100" spc="-20">
                <a:latin typeface="Malgun Gothic"/>
                <a:cs typeface="Malgun Gothic"/>
              </a:rPr>
              <a:t>제13조 제9호 </a:t>
            </a:r>
            <a:r>
              <a:rPr dirty="0" sz="1100">
                <a:latin typeface="Malgun Gothic"/>
                <a:cs typeface="Malgun Gothic"/>
              </a:rPr>
              <a:t>를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제외합니다)에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추가하여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아래에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배상책임을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부담함으로써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오염제거비용을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드리지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276225" marR="5080" indent="-195580">
              <a:lnSpc>
                <a:spcPct val="133600"/>
              </a:lnSpc>
              <a:buAutoNum type="arabicPeriod"/>
              <a:tabLst>
                <a:tab pos="276860" algn="l"/>
              </a:tabLst>
            </a:pPr>
            <a:r>
              <a:rPr dirty="0" sz="1100" spc="-15">
                <a:latin typeface="Malgun Gothic"/>
                <a:cs typeface="Malgun Gothic"/>
              </a:rPr>
              <a:t>배출시설에서 통상적으로 </a:t>
            </a:r>
            <a:r>
              <a:rPr dirty="0" sz="1100" spc="-10">
                <a:latin typeface="Malgun Gothic"/>
                <a:cs typeface="Malgun Gothic"/>
              </a:rPr>
              <a:t>배출되는 배수 또는 </a:t>
            </a:r>
            <a:r>
              <a:rPr dirty="0" sz="1100">
                <a:latin typeface="Malgun Gothic"/>
                <a:cs typeface="Malgun Gothic"/>
              </a:rPr>
              <a:t>배기(연기를 포함합니다)로 </a:t>
            </a:r>
            <a:r>
              <a:rPr dirty="0" sz="1100" spc="-10">
                <a:latin typeface="Malgun Gothic"/>
                <a:cs typeface="Malgun Gothic"/>
              </a:rPr>
              <a:t>생긴 손해에 </a:t>
            </a:r>
            <a:r>
              <a:rPr dirty="0" sz="1100" spc="-5">
                <a:latin typeface="Malgun Gothic"/>
                <a:cs typeface="Malgun Gothic"/>
              </a:rPr>
              <a:t> 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오염제거비용</a:t>
            </a:r>
            <a:endParaRPr sz="1100">
              <a:latin typeface="Malgun Gothic"/>
              <a:cs typeface="Malgun Gothic"/>
            </a:endParaRPr>
          </a:p>
          <a:p>
            <a:pPr algn="just" marL="281940" marR="6350" indent="-20129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2575" algn="l"/>
              </a:tabLst>
            </a:pPr>
            <a:r>
              <a:rPr dirty="0" sz="1100" spc="-10">
                <a:latin typeface="Malgun Gothic"/>
                <a:cs typeface="Malgun Gothic"/>
              </a:rPr>
              <a:t>급격한 사고가 </a:t>
            </a:r>
            <a:r>
              <a:rPr dirty="0" sz="1100" spc="-5">
                <a:latin typeface="Malgun Gothic"/>
                <a:cs typeface="Malgun Gothic"/>
              </a:rPr>
              <a:t>아닌 </a:t>
            </a:r>
            <a:r>
              <a:rPr dirty="0" sz="1100" spc="-10">
                <a:latin typeface="Malgun Gothic"/>
                <a:cs typeface="Malgun Gothic"/>
              </a:rPr>
              <a:t>오염물질이 </a:t>
            </a:r>
            <a:r>
              <a:rPr dirty="0" sz="1100" spc="20">
                <a:latin typeface="Malgun Gothic"/>
                <a:cs typeface="Malgun Gothic"/>
              </a:rPr>
              <a:t>서서히, </a:t>
            </a:r>
            <a:r>
              <a:rPr dirty="0" sz="1100" spc="-10">
                <a:latin typeface="Malgun Gothic"/>
                <a:cs typeface="Malgun Gothic"/>
              </a:rPr>
              <a:t>계속적 또는 </a:t>
            </a:r>
            <a:r>
              <a:rPr dirty="0" sz="1100" spc="-15">
                <a:latin typeface="Malgun Gothic"/>
                <a:cs typeface="Malgun Gothic"/>
              </a:rPr>
              <a:t>반복적으로 </a:t>
            </a:r>
            <a:r>
              <a:rPr dirty="0" sz="1100" spc="-10">
                <a:latin typeface="Malgun Gothic"/>
                <a:cs typeface="Malgun Gothic"/>
              </a:rPr>
              <a:t>누적되어 발생한 </a:t>
            </a:r>
            <a:r>
              <a:rPr dirty="0" sz="1100">
                <a:latin typeface="Malgun Gothic"/>
                <a:cs typeface="Malgun Gothic"/>
              </a:rPr>
              <a:t>사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오염제거비용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8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300"/>
              </a:lnSpc>
            </a:pPr>
            <a:r>
              <a:rPr dirty="0" sz="1100" b="1">
                <a:latin typeface="Malgun Gothic"/>
                <a:cs typeface="Malgun Gothic"/>
              </a:rPr>
              <a:t>제3조(보상한도의 </a:t>
            </a:r>
            <a:r>
              <a:rPr dirty="0" sz="1100" spc="5" b="1">
                <a:latin typeface="Malgun Gothic"/>
                <a:cs typeface="Malgun Gothic"/>
              </a:rPr>
              <a:t>특칙) </a:t>
            </a:r>
            <a:r>
              <a:rPr dirty="0" sz="1100" spc="-15">
                <a:latin typeface="Malgun Gothic"/>
                <a:cs typeface="Malgun Gothic"/>
              </a:rPr>
              <a:t>①공제회는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제12조(보상하는 </a:t>
            </a:r>
            <a:r>
              <a:rPr dirty="0" sz="1100" spc="15">
                <a:latin typeface="Malgun Gothic"/>
                <a:cs typeface="Malgun Gothic"/>
              </a:rPr>
              <a:t>손해)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5">
                <a:latin typeface="Malgun Gothic"/>
                <a:cs typeface="Malgun Gothic"/>
              </a:rPr>
              <a:t>제17조(공제금 </a:t>
            </a:r>
            <a:r>
              <a:rPr dirty="0" sz="1100" spc="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등의 </a:t>
            </a:r>
            <a:r>
              <a:rPr dirty="0" sz="1100">
                <a:latin typeface="Malgun Gothic"/>
                <a:cs typeface="Malgun Gothic"/>
              </a:rPr>
              <a:t>지급한도)의 </a:t>
            </a:r>
            <a:r>
              <a:rPr dirty="0" sz="1100" spc="-10">
                <a:latin typeface="Malgun Gothic"/>
                <a:cs typeface="Malgun Gothic"/>
              </a:rPr>
              <a:t>규정에도 불구하고 법률규정 또는 </a:t>
            </a:r>
            <a:r>
              <a:rPr dirty="0" sz="1100" spc="-5">
                <a:latin typeface="Malgun Gothic"/>
                <a:cs typeface="Malgun Gothic"/>
              </a:rPr>
              <a:t>손해 </a:t>
            </a:r>
            <a:r>
              <a:rPr dirty="0" sz="1100" spc="-10">
                <a:latin typeface="Malgun Gothic"/>
                <a:cs typeface="Malgun Gothic"/>
              </a:rPr>
              <a:t>방지의 목적여부에 관계없이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손해배상금(오염제거작업 </a:t>
            </a:r>
            <a:r>
              <a:rPr dirty="0" sz="1100">
                <a:latin typeface="Malgun Gothic"/>
                <a:cs typeface="Malgun Gothic"/>
              </a:rPr>
              <a:t>중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0">
                <a:latin typeface="Malgun Gothic"/>
                <a:cs typeface="Malgun Gothic"/>
              </a:rPr>
              <a:t>사고로 인한 </a:t>
            </a:r>
            <a:r>
              <a:rPr dirty="0" sz="1100" spc="-15">
                <a:latin typeface="Malgun Gothic"/>
                <a:cs typeface="Malgun Gothic"/>
              </a:rPr>
              <a:t>손해배상금을 </a:t>
            </a:r>
            <a:r>
              <a:rPr dirty="0" sz="1100">
                <a:latin typeface="Malgun Gothic"/>
                <a:cs typeface="Malgun Gothic"/>
              </a:rPr>
              <a:t>포함합니다)과 </a:t>
            </a:r>
            <a:r>
              <a:rPr dirty="0" sz="1100" spc="-10">
                <a:latin typeface="Malgun Gothic"/>
                <a:cs typeface="Malgun Gothic"/>
              </a:rPr>
              <a:t>오염제거비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용의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합계액을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공제등록증권상의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보상한도액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600"/>
              </a:lnSpc>
            </a:pPr>
            <a:r>
              <a:rPr dirty="0" sz="1100" spc="-15">
                <a:latin typeface="Malgun Gothic"/>
                <a:cs typeface="Malgun Gothic"/>
              </a:rPr>
              <a:t>②손해배상을 </a:t>
            </a:r>
            <a:r>
              <a:rPr dirty="0" sz="1100" spc="-10">
                <a:latin typeface="Malgun Gothic"/>
                <a:cs typeface="Malgun Gothic"/>
              </a:rPr>
              <a:t>수반하지 않는 </a:t>
            </a:r>
            <a:r>
              <a:rPr dirty="0" sz="1100" spc="-15">
                <a:latin typeface="Malgun Gothic"/>
                <a:cs typeface="Malgun Gothic"/>
              </a:rPr>
              <a:t>오염제거비용에 </a:t>
            </a:r>
            <a:r>
              <a:rPr dirty="0" sz="1100" spc="-10">
                <a:latin typeface="Malgun Gothic"/>
                <a:cs typeface="Malgun Gothic"/>
              </a:rPr>
              <a:t>대해서도 보통약관 </a:t>
            </a:r>
            <a:r>
              <a:rPr dirty="0" sz="1100" spc="5">
                <a:latin typeface="Malgun Gothic"/>
                <a:cs typeface="Malgun Gothic"/>
              </a:rPr>
              <a:t>제17조(공제금 </a:t>
            </a:r>
            <a:r>
              <a:rPr dirty="0" sz="1100" spc="-5">
                <a:latin typeface="Malgun Gothic"/>
                <a:cs typeface="Malgun Gothic"/>
              </a:rPr>
              <a:t>등의 </a:t>
            </a:r>
            <a:r>
              <a:rPr dirty="0" sz="1100">
                <a:latin typeface="Malgun Gothic"/>
                <a:cs typeface="Malgun Gothic"/>
              </a:rPr>
              <a:t>지 </a:t>
            </a:r>
            <a:r>
              <a:rPr dirty="0" sz="1100" spc="5">
                <a:latin typeface="Malgun Gothic"/>
                <a:cs typeface="Malgun Gothic"/>
              </a:rPr>
              <a:t> 급한도)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제2항의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규정을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제4조(준용규정)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아니한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규정에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7983" y="8439404"/>
            <a:ext cx="5786120" cy="11328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>
                <a:latin typeface="MS UI Gothic"/>
                <a:cs typeface="MS UI Gothic"/>
              </a:rPr>
              <a:t></a:t>
            </a:r>
            <a:r>
              <a:rPr dirty="0" sz="1300" spc="210">
                <a:latin typeface="MS UI Gothic"/>
                <a:cs typeface="MS UI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피해자과실담보</a:t>
            </a:r>
            <a:r>
              <a:rPr dirty="0" sz="1300" spc="15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 </a:t>
            </a:r>
            <a:r>
              <a:rPr dirty="0" sz="1100" spc="5" b="1">
                <a:latin typeface="Malgun Gothic"/>
                <a:cs typeface="Malgun Gothic"/>
              </a:rPr>
              <a:t>손해) </a:t>
            </a:r>
            <a:r>
              <a:rPr dirty="0" sz="1100">
                <a:latin typeface="Malgun Gothic"/>
                <a:cs typeface="Malgun Gothic"/>
              </a:rPr>
              <a:t>공제회는 </a:t>
            </a:r>
            <a:r>
              <a:rPr dirty="0" sz="1100" spc="-10">
                <a:latin typeface="Malgun Gothic"/>
                <a:cs typeface="Malgun Gothic"/>
              </a:rPr>
              <a:t>보통약관 </a:t>
            </a:r>
            <a:r>
              <a:rPr dirty="0" sz="1100">
                <a:latin typeface="Malgun Gothic"/>
                <a:cs typeface="Malgun Gothic"/>
              </a:rPr>
              <a:t>제12조(보상하는 </a:t>
            </a:r>
            <a:r>
              <a:rPr dirty="0" sz="1100" spc="10">
                <a:latin typeface="Malgun Gothic"/>
                <a:cs typeface="Malgun Gothic"/>
              </a:rPr>
              <a:t>손해)의 </a:t>
            </a:r>
            <a:r>
              <a:rPr dirty="0" sz="1100" spc="-10">
                <a:latin typeface="Malgun Gothic"/>
                <a:cs typeface="Malgun Gothic"/>
              </a:rPr>
              <a:t>규정에도 불구하고 </a:t>
            </a:r>
            <a:r>
              <a:rPr dirty="0" sz="1100">
                <a:latin typeface="Malgun Gothic"/>
                <a:cs typeface="Malgun Gothic"/>
              </a:rPr>
              <a:t>사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망사고에 한하여 피해자의 총손해액 </a:t>
            </a:r>
            <a:r>
              <a:rPr dirty="0" sz="1100">
                <a:latin typeface="Malgun Gothic"/>
                <a:cs typeface="Malgun Gothic"/>
              </a:rPr>
              <a:t>중 </a:t>
            </a:r>
            <a:r>
              <a:rPr dirty="0" sz="1100" spc="-10">
                <a:latin typeface="Malgun Gothic"/>
                <a:cs typeface="Malgun Gothic"/>
              </a:rPr>
              <a:t>피공제자가 부담하는 법률상 손해배상금 이외에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과실이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인정되어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상계한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해당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상계금액을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7983" y="1270508"/>
            <a:ext cx="5786120" cy="1981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b="1">
                <a:latin typeface="Malgun Gothic"/>
                <a:cs typeface="Malgun Gothic"/>
              </a:rPr>
              <a:t>제2조(공제금</a:t>
            </a:r>
            <a:r>
              <a:rPr dirty="0" sz="1100" spc="14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지급한도)</a:t>
            </a:r>
            <a:r>
              <a:rPr dirty="0" sz="1100" spc="145" b="1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spc="-20" b="1">
                <a:latin typeface="Malgun Gothic"/>
                <a:cs typeface="Malgun Gothic"/>
              </a:rPr>
              <a:t>제3조(특별약관의 적용규정) </a:t>
            </a:r>
            <a:r>
              <a:rPr dirty="0" sz="1100" spc="-30">
                <a:latin typeface="Malgun Gothic"/>
                <a:cs typeface="Malgun Gothic"/>
              </a:rPr>
              <a:t>보통약관 </a:t>
            </a:r>
            <a:r>
              <a:rPr dirty="0" sz="1100" spc="-15">
                <a:latin typeface="Malgun Gothic"/>
                <a:cs typeface="Malgun Gothic"/>
              </a:rPr>
              <a:t>제20조(공제금의 </a:t>
            </a:r>
            <a:r>
              <a:rPr dirty="0" sz="1100">
                <a:latin typeface="Malgun Gothic"/>
                <a:cs typeface="Malgun Gothic"/>
              </a:rPr>
              <a:t>분담) 및 </a:t>
            </a:r>
            <a:r>
              <a:rPr dirty="0" sz="1100" spc="-5">
                <a:latin typeface="Malgun Gothic"/>
                <a:cs typeface="Malgun Gothic"/>
              </a:rPr>
              <a:t>제24조(대위권)는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20">
                <a:latin typeface="Malgun Gothic"/>
                <a:cs typeface="Malgun Gothic"/>
              </a:rPr>
              <a:t>특별 </a:t>
            </a:r>
            <a:r>
              <a:rPr dirty="0" sz="1100" spc="-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약관이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없는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것으로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간주하여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적용합니다.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단,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제20조(공제금의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분담)의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경우,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동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특약과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동일한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담보를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제공하는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특약이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준용합니다.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제4조(준용규정)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아니한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</a:pPr>
            <a:r>
              <a:rPr dirty="0" sz="1100" spc="-105" b="1">
                <a:latin typeface="Malgun Gothic"/>
                <a:cs typeface="Malgun Gothic"/>
              </a:rPr>
              <a:t>&lt;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용어풀이</a:t>
            </a:r>
            <a:r>
              <a:rPr dirty="0" sz="1100" spc="105" b="1">
                <a:latin typeface="Malgun Gothic"/>
                <a:cs typeface="Malgun Gothic"/>
              </a:rPr>
              <a:t> </a:t>
            </a:r>
            <a:r>
              <a:rPr dirty="0" sz="1100" spc="-105" b="1">
                <a:latin typeface="Malgun Gothic"/>
                <a:cs typeface="Malgun Gothic"/>
              </a:rPr>
              <a:t>&gt;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3810" y="3386734"/>
            <a:ext cx="1114425" cy="4343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04165" marR="299085">
              <a:lnSpc>
                <a:spcPct val="134000"/>
              </a:lnSpc>
              <a:spcBef>
                <a:spcPts val="100"/>
              </a:spcBef>
            </a:pPr>
            <a:r>
              <a:rPr dirty="0" sz="1000" spc="-20">
                <a:latin typeface="Malgun Gothic"/>
                <a:cs typeface="Malgun Gothic"/>
              </a:rPr>
              <a:t>피</a:t>
            </a:r>
            <a:r>
              <a:rPr dirty="0" sz="1000" spc="-5">
                <a:latin typeface="Malgun Gothic"/>
                <a:cs typeface="Malgun Gothic"/>
              </a:rPr>
              <a:t>해</a:t>
            </a:r>
            <a:r>
              <a:rPr dirty="0" sz="1000" spc="-20">
                <a:latin typeface="Malgun Gothic"/>
                <a:cs typeface="Malgun Gothic"/>
              </a:rPr>
              <a:t>자</a:t>
            </a:r>
            <a:r>
              <a:rPr dirty="0" sz="1000" spc="-5">
                <a:latin typeface="Malgun Gothic"/>
                <a:cs typeface="Malgun Gothic"/>
              </a:rPr>
              <a:t>의  </a:t>
            </a:r>
            <a:r>
              <a:rPr dirty="0" sz="1000" spc="-20">
                <a:latin typeface="Malgun Gothic"/>
                <a:cs typeface="Malgun Gothic"/>
              </a:rPr>
              <a:t>총</a:t>
            </a:r>
            <a:r>
              <a:rPr dirty="0" sz="1000" spc="-5">
                <a:latin typeface="Malgun Gothic"/>
                <a:cs typeface="Malgun Gothic"/>
              </a:rPr>
              <a:t>손</a:t>
            </a:r>
            <a:r>
              <a:rPr dirty="0" sz="1000" spc="-20">
                <a:latin typeface="Malgun Gothic"/>
                <a:cs typeface="Malgun Gothic"/>
              </a:rPr>
              <a:t>해</a:t>
            </a:r>
            <a:r>
              <a:rPr dirty="0" sz="1000" spc="-5">
                <a:latin typeface="Malgun Gothic"/>
                <a:cs typeface="Malgun Gothic"/>
              </a:rPr>
              <a:t>액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41067" y="3386734"/>
            <a:ext cx="4575175" cy="4343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5880" marR="39370">
              <a:lnSpc>
                <a:spcPct val="134000"/>
              </a:lnSpc>
              <a:spcBef>
                <a:spcPts val="100"/>
              </a:spcBef>
            </a:pPr>
            <a:r>
              <a:rPr dirty="0" sz="1000" spc="-75">
                <a:latin typeface="Malgun Gothic"/>
                <a:cs typeface="Malgun Gothic"/>
              </a:rPr>
              <a:t>피해자의</a:t>
            </a:r>
            <a:r>
              <a:rPr dirty="0" sz="1000" spc="25">
                <a:latin typeface="Malgun Gothic"/>
                <a:cs typeface="Malgun Gothic"/>
              </a:rPr>
              <a:t> </a:t>
            </a:r>
            <a:r>
              <a:rPr dirty="0" sz="1000" spc="-80">
                <a:latin typeface="Malgun Gothic"/>
                <a:cs typeface="Malgun Gothic"/>
              </a:rPr>
              <a:t>총손해액이라</a:t>
            </a:r>
            <a:r>
              <a:rPr dirty="0" sz="1000" spc="30">
                <a:latin typeface="Malgun Gothic"/>
                <a:cs typeface="Malgun Gothic"/>
              </a:rPr>
              <a:t> </a:t>
            </a:r>
            <a:r>
              <a:rPr dirty="0" sz="1000" spc="-55">
                <a:latin typeface="Malgun Gothic"/>
                <a:cs typeface="Malgun Gothic"/>
              </a:rPr>
              <a:t>함은</a:t>
            </a:r>
            <a:r>
              <a:rPr dirty="0" sz="1000" spc="30">
                <a:latin typeface="Malgun Gothic"/>
                <a:cs typeface="Malgun Gothic"/>
              </a:rPr>
              <a:t> </a:t>
            </a:r>
            <a:r>
              <a:rPr dirty="0" sz="1000" spc="-75">
                <a:latin typeface="Malgun Gothic"/>
                <a:cs typeface="Malgun Gothic"/>
              </a:rPr>
              <a:t>법률상의</a:t>
            </a:r>
            <a:r>
              <a:rPr dirty="0" sz="1000" spc="30">
                <a:latin typeface="Malgun Gothic"/>
                <a:cs typeface="Malgun Gothic"/>
              </a:rPr>
              <a:t> </a:t>
            </a:r>
            <a:r>
              <a:rPr dirty="0" sz="1000" spc="-75">
                <a:latin typeface="Malgun Gothic"/>
                <a:cs typeface="Malgun Gothic"/>
              </a:rPr>
              <a:t>손해배상</a:t>
            </a:r>
            <a:r>
              <a:rPr dirty="0" sz="1000" spc="20">
                <a:latin typeface="Malgun Gothic"/>
                <a:cs typeface="Malgun Gothic"/>
              </a:rPr>
              <a:t> </a:t>
            </a:r>
            <a:r>
              <a:rPr dirty="0" sz="1000" spc="-65">
                <a:latin typeface="Malgun Gothic"/>
                <a:cs typeface="Malgun Gothic"/>
              </a:rPr>
              <a:t>범위로</a:t>
            </a:r>
            <a:r>
              <a:rPr dirty="0" sz="1000" spc="20">
                <a:latin typeface="Malgun Gothic"/>
                <a:cs typeface="Malgun Gothic"/>
              </a:rPr>
              <a:t> </a:t>
            </a:r>
            <a:r>
              <a:rPr dirty="0" sz="1000" spc="-55">
                <a:latin typeface="Malgun Gothic"/>
                <a:cs typeface="Malgun Gothic"/>
              </a:rPr>
              <a:t>제한되며,</a:t>
            </a:r>
            <a:r>
              <a:rPr dirty="0" sz="1000" spc="75">
                <a:latin typeface="Malgun Gothic"/>
                <a:cs typeface="Malgun Gothic"/>
              </a:rPr>
              <a:t> </a:t>
            </a:r>
            <a:r>
              <a:rPr dirty="0" sz="1000" spc="-75">
                <a:latin typeface="Malgun Gothic"/>
                <a:cs typeface="Malgun Gothic"/>
              </a:rPr>
              <a:t>피해자의</a:t>
            </a:r>
            <a:r>
              <a:rPr dirty="0" sz="1000" spc="6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과실을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상계하지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않고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산출된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법률규정에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따른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배상책임액을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913142" y="3324009"/>
            <a:ext cx="5714365" cy="616585"/>
            <a:chOff x="913142" y="3324009"/>
            <a:chExt cx="5714365" cy="616585"/>
          </a:xfrm>
        </p:grpSpPr>
        <p:sp>
          <p:nvSpPr>
            <p:cNvPr id="6" name="object 6"/>
            <p:cNvSpPr/>
            <p:nvPr/>
          </p:nvSpPr>
          <p:spPr>
            <a:xfrm>
              <a:off x="918476" y="3329343"/>
              <a:ext cx="0" cy="606425"/>
            </a:xfrm>
            <a:custGeom>
              <a:avLst/>
              <a:gdLst/>
              <a:ahLst/>
              <a:cxnLst/>
              <a:rect l="l" t="t" r="r" b="b"/>
              <a:pathLst>
                <a:path w="0" h="606425">
                  <a:moveTo>
                    <a:pt x="0" y="0"/>
                  </a:moveTo>
                  <a:lnTo>
                    <a:pt x="0" y="605891"/>
                  </a:lnTo>
                </a:path>
              </a:pathLst>
            </a:custGeom>
            <a:ln w="106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039543" y="3329343"/>
              <a:ext cx="0" cy="606425"/>
            </a:xfrm>
            <a:custGeom>
              <a:avLst/>
              <a:gdLst/>
              <a:ahLst/>
              <a:cxnLst/>
              <a:rect l="l" t="t" r="r" b="b"/>
              <a:pathLst>
                <a:path w="0" h="606425">
                  <a:moveTo>
                    <a:pt x="0" y="0"/>
                  </a:moveTo>
                  <a:lnTo>
                    <a:pt x="0" y="60589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913904" y="3329343"/>
              <a:ext cx="5713730" cy="606425"/>
            </a:xfrm>
            <a:custGeom>
              <a:avLst/>
              <a:gdLst/>
              <a:ahLst/>
              <a:cxnLst/>
              <a:rect l="l" t="t" r="r" b="b"/>
              <a:pathLst>
                <a:path w="5713730" h="606425">
                  <a:moveTo>
                    <a:pt x="5707367" y="0"/>
                  </a:moveTo>
                  <a:lnTo>
                    <a:pt x="5707367" y="605891"/>
                  </a:lnTo>
                </a:path>
                <a:path w="5713730" h="606425">
                  <a:moveTo>
                    <a:pt x="0" y="0"/>
                  </a:moveTo>
                  <a:lnTo>
                    <a:pt x="5713450" y="0"/>
                  </a:lnTo>
                </a:path>
                <a:path w="5713730" h="606425">
                  <a:moveTo>
                    <a:pt x="0" y="605891"/>
                  </a:moveTo>
                  <a:lnTo>
                    <a:pt x="5713450" y="605891"/>
                  </a:lnTo>
                </a:path>
                <a:path w="5713730" h="606425">
                  <a:moveTo>
                    <a:pt x="5707367" y="0"/>
                  </a:moveTo>
                  <a:lnTo>
                    <a:pt x="5707367" y="605891"/>
                  </a:lnTo>
                </a:path>
                <a:path w="5713730" h="606425">
                  <a:moveTo>
                    <a:pt x="4571" y="0"/>
                  </a:moveTo>
                  <a:lnTo>
                    <a:pt x="4571" y="605891"/>
                  </a:lnTo>
                </a:path>
                <a:path w="5713730" h="606425">
                  <a:moveTo>
                    <a:pt x="0" y="605891"/>
                  </a:moveTo>
                  <a:lnTo>
                    <a:pt x="5713450" y="605891"/>
                  </a:lnTo>
                </a:path>
                <a:path w="5713730" h="606425">
                  <a:moveTo>
                    <a:pt x="0" y="0"/>
                  </a:moveTo>
                  <a:lnTo>
                    <a:pt x="5713450" y="0"/>
                  </a:lnTo>
                </a:path>
              </a:pathLst>
            </a:custGeom>
            <a:ln w="106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887983" y="4531867"/>
            <a:ext cx="5786120" cy="49320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>
                <a:latin typeface="MS UI Gothic"/>
                <a:cs typeface="MS UI Gothic"/>
              </a:rPr>
              <a:t></a:t>
            </a:r>
            <a:r>
              <a:rPr dirty="0" sz="1300" spc="215">
                <a:latin typeface="MS UI Gothic"/>
                <a:cs typeface="MS UI Gothic"/>
              </a:rPr>
              <a:t> </a:t>
            </a:r>
            <a:r>
              <a:rPr dirty="0" sz="1300" spc="-10" b="1">
                <a:latin typeface="Malgun Gothic"/>
                <a:cs typeface="Malgun Gothic"/>
              </a:rPr>
              <a:t>임차자</a:t>
            </a:r>
            <a:r>
              <a:rPr dirty="0" sz="1300" spc="13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4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 손해) </a:t>
            </a:r>
            <a:r>
              <a:rPr dirty="0" sz="1100">
                <a:latin typeface="Malgun Gothic"/>
                <a:cs typeface="Malgun Gothic"/>
              </a:rPr>
              <a:t>공제회는 </a:t>
            </a:r>
            <a:r>
              <a:rPr dirty="0" sz="1100" spc="-10">
                <a:latin typeface="Malgun Gothic"/>
                <a:cs typeface="Malgun Gothic"/>
              </a:rPr>
              <a:t>공제기간 </a:t>
            </a:r>
            <a:r>
              <a:rPr dirty="0" sz="1100" spc="-5">
                <a:latin typeface="Malgun Gothic"/>
                <a:cs typeface="Malgun Gothic"/>
              </a:rPr>
              <a:t>중에 </a:t>
            </a:r>
            <a:r>
              <a:rPr dirty="0" sz="1100" spc="-10">
                <a:latin typeface="Malgun Gothic"/>
                <a:cs typeface="Malgun Gothic"/>
              </a:rPr>
              <a:t>우연한 사고로 </a:t>
            </a:r>
            <a:r>
              <a:rPr dirty="0" sz="1100" spc="-15">
                <a:latin typeface="Malgun Gothic"/>
                <a:cs typeface="Malgun Gothic"/>
              </a:rPr>
              <a:t>임차부동산 </a:t>
            </a:r>
            <a:r>
              <a:rPr dirty="0" sz="1100">
                <a:latin typeface="Malgun Gothic"/>
                <a:cs typeface="Malgun Gothic"/>
              </a:rPr>
              <a:t>(피공제자가 임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차한 </a:t>
            </a:r>
            <a:r>
              <a:rPr dirty="0" sz="1100" spc="-15">
                <a:latin typeface="Malgun Gothic"/>
                <a:cs typeface="Malgun Gothic"/>
              </a:rPr>
              <a:t>부동산으로서 공제등록증권에 </a:t>
            </a:r>
            <a:r>
              <a:rPr dirty="0" sz="1100" spc="-10">
                <a:latin typeface="Malgun Gothic"/>
                <a:cs typeface="Malgun Gothic"/>
              </a:rPr>
              <a:t>기재된 </a:t>
            </a:r>
            <a:r>
              <a:rPr dirty="0" sz="1100" spc="-5">
                <a:latin typeface="Malgun Gothic"/>
                <a:cs typeface="Malgun Gothic"/>
              </a:rPr>
              <a:t>것을 </a:t>
            </a:r>
            <a:r>
              <a:rPr dirty="0" sz="1100" spc="20">
                <a:latin typeface="Malgun Gothic"/>
                <a:cs typeface="Malgun Gothic"/>
              </a:rPr>
              <a:t>말하며, </a:t>
            </a:r>
            <a:r>
              <a:rPr dirty="0" sz="1100" spc="-10">
                <a:latin typeface="Malgun Gothic"/>
                <a:cs typeface="Malgun Gothic"/>
              </a:rPr>
              <a:t>하나의 건물의 일부를 임차한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임차부분만 </a:t>
            </a:r>
            <a:r>
              <a:rPr dirty="0" sz="1100" spc="-5">
                <a:latin typeface="Malgun Gothic"/>
                <a:cs typeface="Malgun Gothic"/>
              </a:rPr>
              <a:t>해당합니다)에 </a:t>
            </a:r>
            <a:r>
              <a:rPr dirty="0" sz="1100" spc="-10">
                <a:latin typeface="Malgun Gothic"/>
                <a:cs typeface="Malgun Gothic"/>
              </a:rPr>
              <a:t>손해가 </a:t>
            </a:r>
            <a:r>
              <a:rPr dirty="0" sz="1100" spc="-5">
                <a:latin typeface="Malgun Gothic"/>
                <a:cs typeface="Malgun Gothic"/>
              </a:rPr>
              <a:t>생겨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부동산에 대하여 정당한 권리를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가진 자에게 법률상의 </a:t>
            </a:r>
            <a:r>
              <a:rPr dirty="0" sz="1100" spc="-15">
                <a:latin typeface="Malgun Gothic"/>
                <a:cs typeface="Malgun Gothic"/>
              </a:rPr>
              <a:t>배상책임을 부담함으로써 </a:t>
            </a:r>
            <a:r>
              <a:rPr dirty="0" sz="1100" spc="-10">
                <a:latin typeface="Malgun Gothic"/>
                <a:cs typeface="Malgun Gothic"/>
              </a:rPr>
              <a:t>피공제자가 </a:t>
            </a:r>
            <a:r>
              <a:rPr dirty="0" sz="1100" spc="-5">
                <a:latin typeface="Malgun Gothic"/>
                <a:cs typeface="Malgun Gothic"/>
              </a:rPr>
              <a:t>입은 </a:t>
            </a:r>
            <a:r>
              <a:rPr dirty="0" sz="1100" spc="-10">
                <a:latin typeface="Malgun Gothic"/>
                <a:cs typeface="Malgun Gothic"/>
              </a:rPr>
              <a:t>손해를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특별약관에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제2조(피공제자의 </a:t>
            </a:r>
            <a:r>
              <a:rPr dirty="0" sz="1100" spc="5" b="1">
                <a:latin typeface="Malgun Gothic"/>
                <a:cs typeface="Malgun Gothic"/>
              </a:rPr>
              <a:t>범위) </a:t>
            </a:r>
            <a:r>
              <a:rPr dirty="0" sz="1100">
                <a:latin typeface="Malgun Gothic"/>
                <a:cs typeface="Malgun Gothic"/>
              </a:rPr>
              <a:t>피공제자(임차자)와 </a:t>
            </a:r>
            <a:r>
              <a:rPr dirty="0" sz="1100" spc="-10">
                <a:latin typeface="Malgun Gothic"/>
                <a:cs typeface="Malgun Gothic"/>
              </a:rPr>
              <a:t>동거하는 </a:t>
            </a:r>
            <a:r>
              <a:rPr dirty="0" sz="1100" spc="35">
                <a:latin typeface="Malgun Gothic"/>
                <a:cs typeface="Malgun Gothic"/>
              </a:rPr>
              <a:t>친족, </a:t>
            </a:r>
            <a:r>
              <a:rPr dirty="0" sz="1100" spc="20">
                <a:latin typeface="Malgun Gothic"/>
                <a:cs typeface="Malgun Gothic"/>
              </a:rPr>
              <a:t>동숙자, </a:t>
            </a:r>
            <a:r>
              <a:rPr dirty="0" sz="1100" spc="-15">
                <a:latin typeface="Malgun Gothic"/>
                <a:cs typeface="Malgun Gothic"/>
              </a:rPr>
              <a:t>일시방문자나 </a:t>
            </a:r>
            <a:r>
              <a:rPr dirty="0" sz="1100" spc="-10">
                <a:latin typeface="Malgun Gothic"/>
                <a:cs typeface="Malgun Gothic"/>
              </a:rPr>
              <a:t>피공제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친족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동숙자가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고용한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b="1">
                <a:latin typeface="Malgun Gothic"/>
                <a:cs typeface="Malgun Gothic"/>
              </a:rPr>
              <a:t>제3조(보상하지 않는 손해) </a:t>
            </a:r>
            <a:r>
              <a:rPr dirty="0" sz="1100" spc="-10">
                <a:latin typeface="Malgun Gothic"/>
                <a:cs typeface="Malgun Gothic"/>
              </a:rPr>
              <a:t>공제회는 보통약관 </a:t>
            </a:r>
            <a:r>
              <a:rPr dirty="0" sz="1100">
                <a:latin typeface="Malgun Gothic"/>
                <a:cs typeface="Malgun Gothic"/>
              </a:rPr>
              <a:t>제13조(보상하지 </a:t>
            </a:r>
            <a:r>
              <a:rPr dirty="0" sz="1100" spc="-5">
                <a:latin typeface="Malgun Gothic"/>
                <a:cs typeface="Malgun Gothic"/>
              </a:rPr>
              <a:t>않는 </a:t>
            </a:r>
            <a:r>
              <a:rPr dirty="0" sz="1100" spc="30">
                <a:latin typeface="Malgun Gothic"/>
                <a:cs typeface="Malgun Gothic"/>
              </a:rPr>
              <a:t>손해, </a:t>
            </a:r>
            <a:r>
              <a:rPr dirty="0" sz="1100">
                <a:latin typeface="Malgun Gothic"/>
                <a:cs typeface="Malgun Gothic"/>
              </a:rPr>
              <a:t>제13조의 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10호를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제외합니다)에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추가하여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부담함으로써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드리지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임차자의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고의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중대한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과실로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81940" marR="5080" indent="-201295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82575" algn="l"/>
              </a:tabLst>
            </a:pPr>
            <a:r>
              <a:rPr dirty="0" sz="1100" spc="-10">
                <a:latin typeface="Malgun Gothic"/>
                <a:cs typeface="Malgun Gothic"/>
              </a:rPr>
              <a:t>임차자가 관리하는 기간에 발생한 </a:t>
            </a:r>
            <a:r>
              <a:rPr dirty="0" sz="1100" spc="10">
                <a:latin typeface="Malgun Gothic"/>
                <a:cs typeface="Malgun Gothic"/>
              </a:rPr>
              <a:t>급배수관, </a:t>
            </a:r>
            <a:r>
              <a:rPr dirty="0" sz="1100" spc="5">
                <a:latin typeface="Malgun Gothic"/>
                <a:cs typeface="Malgun Gothic"/>
              </a:rPr>
              <a:t>냉난방장치, 습도조절장치, </a:t>
            </a:r>
            <a:r>
              <a:rPr dirty="0" sz="1100" spc="20">
                <a:latin typeface="Malgun Gothic"/>
                <a:cs typeface="Malgun Gothic"/>
              </a:rPr>
              <a:t>소화전, </a:t>
            </a:r>
            <a:r>
              <a:rPr dirty="0" sz="1100" spc="-5">
                <a:latin typeface="Malgun Gothic"/>
                <a:cs typeface="Malgun Gothic"/>
              </a:rPr>
              <a:t>업무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용기구,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가사용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스프링쿨러의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증기,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내용물의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누출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혹은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넘쳐흘러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85115" marR="6350" indent="-204470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85750" algn="l"/>
              </a:tabLst>
            </a:pPr>
            <a:r>
              <a:rPr dirty="0" sz="1100" spc="-10">
                <a:latin typeface="Malgun Gothic"/>
                <a:cs typeface="Malgun Gothic"/>
              </a:rPr>
              <a:t>배상책임의 목적인 </a:t>
            </a:r>
            <a:r>
              <a:rPr dirty="0" sz="1100" spc="-15">
                <a:latin typeface="Malgun Gothic"/>
                <a:cs typeface="Malgun Gothic"/>
              </a:rPr>
              <a:t>임차부동산을 </a:t>
            </a:r>
            <a:r>
              <a:rPr dirty="0" sz="1100" spc="-10">
                <a:latin typeface="Malgun Gothic"/>
                <a:cs typeface="Malgun Gothic"/>
              </a:rPr>
              <a:t>제외한 </a:t>
            </a:r>
            <a:r>
              <a:rPr dirty="0" sz="1100" spc="-5">
                <a:latin typeface="Malgun Gothic"/>
                <a:cs typeface="Malgun Gothic"/>
              </a:rPr>
              <a:t>회원 또는 </a:t>
            </a:r>
            <a:r>
              <a:rPr dirty="0" sz="1100" spc="-15">
                <a:latin typeface="Malgun Gothic"/>
                <a:cs typeface="Malgun Gothic"/>
              </a:rPr>
              <a:t>피공제자가 </a:t>
            </a:r>
            <a:r>
              <a:rPr dirty="0" sz="1100" spc="30">
                <a:latin typeface="Malgun Gothic"/>
                <a:cs typeface="Malgun Gothic"/>
              </a:rPr>
              <a:t>소유, 점유, </a:t>
            </a:r>
            <a:r>
              <a:rPr dirty="0" sz="1100" spc="35">
                <a:latin typeface="Malgun Gothic"/>
                <a:cs typeface="Malgun Gothic"/>
              </a:rPr>
              <a:t>임차, </a:t>
            </a:r>
            <a:r>
              <a:rPr dirty="0" sz="1100">
                <a:latin typeface="Malgun Gothic"/>
                <a:cs typeface="Malgun Gothic"/>
              </a:rPr>
              <a:t>사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용하거나 </a:t>
            </a:r>
            <a:r>
              <a:rPr dirty="0" sz="1100" spc="30">
                <a:latin typeface="Malgun Gothic"/>
                <a:cs typeface="Malgun Gothic"/>
              </a:rPr>
              <a:t>보호, </a:t>
            </a:r>
            <a:r>
              <a:rPr dirty="0" sz="1100" spc="35">
                <a:latin typeface="Malgun Gothic"/>
                <a:cs typeface="Malgun Gothic"/>
              </a:rPr>
              <a:t>관리, </a:t>
            </a:r>
            <a:r>
              <a:rPr dirty="0" sz="1100">
                <a:latin typeface="Malgun Gothic"/>
                <a:cs typeface="Malgun Gothic"/>
              </a:rPr>
              <a:t>통제(원인에 </a:t>
            </a:r>
            <a:r>
              <a:rPr dirty="0" sz="1100" spc="-10">
                <a:latin typeface="Malgun Gothic"/>
                <a:cs typeface="Malgun Gothic"/>
              </a:rPr>
              <a:t>관계없이 </a:t>
            </a:r>
            <a:r>
              <a:rPr dirty="0" sz="1100" spc="-5">
                <a:latin typeface="Malgun Gothic"/>
                <a:cs typeface="Malgun Gothic"/>
              </a:rPr>
              <a:t>모든 </a:t>
            </a:r>
            <a:r>
              <a:rPr dirty="0" sz="1100" spc="-10">
                <a:latin typeface="Malgun Gothic"/>
                <a:cs typeface="Malgun Gothic"/>
              </a:rPr>
              <a:t>형태의 실질적인 통제행위를 포함합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니다)하는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10">
                <a:latin typeface="Malgun Gothic"/>
                <a:cs typeface="Malgun Gothic"/>
              </a:rPr>
              <a:t>자연소모,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녹,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쓸거나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벌레가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먹음으로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609847" y="9964981"/>
            <a:ext cx="380365" cy="201295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8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26105" y="989606"/>
            <a:ext cx="5644515" cy="5161915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algn="just" marL="230504">
              <a:lnSpc>
                <a:spcPct val="100000"/>
              </a:lnSpc>
              <a:spcBef>
                <a:spcPts val="540"/>
              </a:spcBef>
            </a:pPr>
            <a:r>
              <a:rPr dirty="0" sz="1100" spc="-5">
                <a:latin typeface="Malgun Gothic"/>
                <a:cs typeface="Malgun Gothic"/>
              </a:rPr>
              <a:t>붙인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차량,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트레일러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트레일러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여기에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장착된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장치를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algn="just" marL="219710" marR="5080">
              <a:lnSpc>
                <a:spcPct val="132600"/>
              </a:lnSpc>
              <a:spcBef>
                <a:spcPts val="10"/>
              </a:spcBef>
            </a:pPr>
            <a:r>
              <a:rPr dirty="0" sz="1100" spc="-20">
                <a:latin typeface="Malgun Gothic"/>
                <a:cs typeface="Malgun Gothic"/>
              </a:rPr>
              <a:t>그러나 아래의 </a:t>
            </a:r>
            <a:r>
              <a:rPr dirty="0" sz="1100" spc="-5">
                <a:latin typeface="Malgun Gothic"/>
                <a:cs typeface="Malgun Gothic"/>
              </a:rPr>
              <a:t>차량(여기에 </a:t>
            </a:r>
            <a:r>
              <a:rPr dirty="0" sz="1100" spc="-20">
                <a:latin typeface="Malgun Gothic"/>
                <a:cs typeface="Malgun Gothic"/>
              </a:rPr>
              <a:t>부착된 기계나 </a:t>
            </a:r>
            <a:r>
              <a:rPr dirty="0" sz="1100" spc="-15">
                <a:latin typeface="Malgun Gothic"/>
                <a:cs typeface="Malgun Gothic"/>
              </a:rPr>
              <a:t>장치를 </a:t>
            </a:r>
            <a:r>
              <a:rPr dirty="0" sz="1100" spc="-10">
                <a:latin typeface="Malgun Gothic"/>
                <a:cs typeface="Malgun Gothic"/>
              </a:rPr>
              <a:t>포함합니다)은 </a:t>
            </a:r>
            <a:r>
              <a:rPr dirty="0" sz="1100" spc="-20">
                <a:latin typeface="Malgun Gothic"/>
                <a:cs typeface="Malgun Gothic"/>
              </a:rPr>
              <a:t>자동차로 보지 </a:t>
            </a:r>
            <a:r>
              <a:rPr dirty="0" sz="1100" spc="-10">
                <a:latin typeface="Malgun Gothic"/>
                <a:cs typeface="Malgun Gothic"/>
              </a:rPr>
              <a:t>않습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니다.</a:t>
            </a:r>
            <a:endParaRPr sz="1100">
              <a:latin typeface="Malgun Gothic"/>
              <a:cs typeface="Malgun Gothic"/>
            </a:endParaRPr>
          </a:p>
          <a:p>
            <a:pPr algn="just" marL="12700" marR="2054860">
              <a:lnSpc>
                <a:spcPct val="133000"/>
              </a:lnSpc>
              <a:spcBef>
                <a:spcPts val="10"/>
              </a:spcBef>
            </a:pPr>
            <a:r>
              <a:rPr dirty="0" sz="1100" spc="50">
                <a:latin typeface="Malgun Gothic"/>
                <a:cs typeface="Malgun Gothic"/>
              </a:rPr>
              <a:t>가. </a:t>
            </a:r>
            <a:r>
              <a:rPr dirty="0" sz="1100" spc="-15">
                <a:latin typeface="Malgun Gothic"/>
                <a:cs typeface="Malgun Gothic"/>
              </a:rPr>
              <a:t>공공도로 </a:t>
            </a:r>
            <a:r>
              <a:rPr dirty="0" sz="1100" spc="-10">
                <a:latin typeface="Malgun Gothic"/>
                <a:cs typeface="Malgun Gothic"/>
              </a:rPr>
              <a:t>이외의 장소에 </a:t>
            </a:r>
            <a:r>
              <a:rPr dirty="0" sz="1100" spc="-15">
                <a:latin typeface="Malgun Gothic"/>
                <a:cs typeface="Malgun Gothic"/>
              </a:rPr>
              <a:t>사용하기 </a:t>
            </a:r>
            <a:r>
              <a:rPr dirty="0" sz="1100" spc="-10">
                <a:latin typeface="Malgun Gothic"/>
                <a:cs typeface="Malgun Gothic"/>
              </a:rPr>
              <a:t>위하여 </a:t>
            </a:r>
            <a:r>
              <a:rPr dirty="0" sz="1100" spc="-5">
                <a:latin typeface="Malgun Gothic"/>
                <a:cs typeface="Malgun Gothic"/>
              </a:rPr>
              <a:t>만든 </a:t>
            </a:r>
            <a:r>
              <a:rPr dirty="0" sz="1100" spc="-10">
                <a:latin typeface="Malgun Gothic"/>
                <a:cs typeface="Malgun Gothic"/>
              </a:rPr>
              <a:t>차량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나. </a:t>
            </a:r>
            <a:r>
              <a:rPr dirty="0" sz="1100" spc="-15">
                <a:latin typeface="Malgun Gothic"/>
                <a:cs typeface="Malgun Gothic"/>
              </a:rPr>
              <a:t>피공제자가 </a:t>
            </a:r>
            <a:r>
              <a:rPr dirty="0" sz="1100" spc="30">
                <a:latin typeface="Malgun Gothic"/>
                <a:cs typeface="Malgun Gothic"/>
              </a:rPr>
              <a:t>소유, </a:t>
            </a:r>
            <a:r>
              <a:rPr dirty="0" sz="1100" spc="-10">
                <a:latin typeface="Malgun Gothic"/>
                <a:cs typeface="Malgun Gothic"/>
              </a:rPr>
              <a:t>임차한 </a:t>
            </a:r>
            <a:r>
              <a:rPr dirty="0" sz="1100" spc="-15">
                <a:latin typeface="Malgun Gothic"/>
                <a:cs typeface="Malgun Gothic"/>
              </a:rPr>
              <a:t>구내에서만 사용하는 </a:t>
            </a:r>
            <a:r>
              <a:rPr dirty="0" sz="1100" spc="-10">
                <a:latin typeface="Malgun Gothic"/>
                <a:cs typeface="Malgun Gothic"/>
              </a:rPr>
              <a:t>차량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무한궤도를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주행하는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차량</a:t>
            </a:r>
            <a:endParaRPr sz="1100">
              <a:latin typeface="Malgun Gothic"/>
              <a:cs typeface="Malgun Gothic"/>
            </a:endParaRPr>
          </a:p>
          <a:p>
            <a:pPr marL="248285" marR="5080" indent="-236220">
              <a:lnSpc>
                <a:spcPct val="133500"/>
              </a:lnSpc>
            </a:pPr>
            <a:r>
              <a:rPr dirty="0" sz="1100" spc="50">
                <a:latin typeface="Malgun Gothic"/>
                <a:cs typeface="Malgun Gothic"/>
              </a:rPr>
              <a:t>라.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자력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주행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여부에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관계없이,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항구적으로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장착된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아래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기계의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이동을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가능하게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하는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것을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주목적으로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차량</a:t>
            </a:r>
            <a:endParaRPr sz="1100">
              <a:latin typeface="Malgun Gothic"/>
              <a:cs typeface="Malgun Gothic"/>
            </a:endParaRPr>
          </a:p>
          <a:p>
            <a:pPr marL="332105" indent="-252095">
              <a:lnSpc>
                <a:spcPct val="100000"/>
              </a:lnSpc>
              <a:spcBef>
                <a:spcPts val="430"/>
              </a:spcBef>
              <a:buAutoNum type="arabicParenBoth"/>
              <a:tabLst>
                <a:tab pos="332740" algn="l"/>
              </a:tabLst>
            </a:pPr>
            <a:r>
              <a:rPr dirty="0" sz="1100" spc="10">
                <a:latin typeface="Malgun Gothic"/>
                <a:cs typeface="Malgun Gothic"/>
              </a:rPr>
              <a:t>파워크레인,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쇼벨,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로다,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굴삭기,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천공기</a:t>
            </a:r>
            <a:endParaRPr sz="1100">
              <a:latin typeface="Malgun Gothic"/>
              <a:cs typeface="Malgun Gothic"/>
            </a:endParaRPr>
          </a:p>
          <a:p>
            <a:pPr marL="332105" indent="-252095">
              <a:lnSpc>
                <a:spcPct val="100000"/>
              </a:lnSpc>
              <a:spcBef>
                <a:spcPts val="440"/>
              </a:spcBef>
              <a:buAutoNum type="arabicParenBoth"/>
              <a:tabLst>
                <a:tab pos="332740" algn="l"/>
              </a:tabLst>
            </a:pPr>
            <a:r>
              <a:rPr dirty="0" sz="1100" spc="10">
                <a:latin typeface="Malgun Gothic"/>
                <a:cs typeface="Malgun Gothic"/>
              </a:rPr>
              <a:t>그레이다,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스크레퍼,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로울러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도로건설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포장용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기계</a:t>
            </a:r>
            <a:endParaRPr sz="1100">
              <a:latin typeface="Malgun Gothic"/>
              <a:cs typeface="Malgun Gothic"/>
            </a:endParaRPr>
          </a:p>
          <a:p>
            <a:pPr marL="248285" marR="5080" indent="-236220">
              <a:lnSpc>
                <a:spcPct val="132600"/>
              </a:lnSpc>
              <a:spcBef>
                <a:spcPts val="10"/>
              </a:spcBef>
            </a:pPr>
            <a:r>
              <a:rPr dirty="0" sz="1100" spc="50">
                <a:latin typeface="Malgun Gothic"/>
                <a:cs typeface="Malgun Gothic"/>
              </a:rPr>
              <a:t>마.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가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내지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라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해당하지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않는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차량으로,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자력으로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주행하지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못하며,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항구적으로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장착된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아래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유형의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장비의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이동을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가능하게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주목적으로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차량</a:t>
            </a:r>
            <a:endParaRPr sz="1100">
              <a:latin typeface="Malgun Gothic"/>
              <a:cs typeface="Malgun Gothic"/>
            </a:endParaRPr>
          </a:p>
          <a:p>
            <a:pPr marL="318770" marR="5080" indent="-238125">
              <a:lnSpc>
                <a:spcPct val="133500"/>
              </a:lnSpc>
              <a:buFont typeface="Malgun Gothic"/>
              <a:buAutoNum type="arabicParenBoth"/>
              <a:tabLst>
                <a:tab pos="347980" algn="l"/>
              </a:tabLst>
            </a:pPr>
            <a:r>
              <a:rPr dirty="0"/>
              <a:t>	</a:t>
            </a:r>
            <a:r>
              <a:rPr dirty="0" sz="1100" spc="5">
                <a:latin typeface="Malgun Gothic"/>
                <a:cs typeface="Malgun Gothic"/>
              </a:rPr>
              <a:t>에어콤프레셔,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펌프,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발전기(분무용,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용접용,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빌딩청소용,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지질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조사용,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조명용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우물탐사용을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포함합니다)</a:t>
            </a:r>
            <a:endParaRPr sz="1100">
              <a:latin typeface="Malgun Gothic"/>
              <a:cs typeface="Malgun Gothic"/>
            </a:endParaRPr>
          </a:p>
          <a:p>
            <a:pPr marL="332105" indent="-252095">
              <a:lnSpc>
                <a:spcPct val="100000"/>
              </a:lnSpc>
              <a:spcBef>
                <a:spcPts val="430"/>
              </a:spcBef>
              <a:buAutoNum type="arabicParenBoth"/>
              <a:tabLst>
                <a:tab pos="332740" algn="l"/>
              </a:tabLst>
            </a:pPr>
            <a:r>
              <a:rPr dirty="0" sz="1100" spc="-15">
                <a:latin typeface="Malgun Gothic"/>
                <a:cs typeface="Malgun Gothic"/>
              </a:rPr>
              <a:t>고소작업용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장치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작업원의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승강용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기계장치</a:t>
            </a:r>
            <a:endParaRPr sz="1100">
              <a:latin typeface="Malgun Gothic"/>
              <a:cs typeface="Malgun Gothic"/>
            </a:endParaRPr>
          </a:p>
          <a:p>
            <a:pPr algn="just" marL="267970" marR="6350" indent="-255904">
              <a:lnSpc>
                <a:spcPct val="133000"/>
              </a:lnSpc>
              <a:spcBef>
                <a:spcPts val="10"/>
              </a:spcBef>
            </a:pPr>
            <a:r>
              <a:rPr dirty="0" sz="1100" spc="50">
                <a:latin typeface="Malgun Gothic"/>
                <a:cs typeface="Malgun Gothic"/>
              </a:rPr>
              <a:t>바.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라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해당하지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차량으로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주로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사람이나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물건의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운송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이외의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목적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으로 </a:t>
            </a:r>
            <a:r>
              <a:rPr dirty="0" sz="1100" spc="-15">
                <a:latin typeface="Malgun Gothic"/>
                <a:cs typeface="Malgun Gothic"/>
              </a:rPr>
              <a:t>사용하는 </a:t>
            </a:r>
            <a:r>
              <a:rPr dirty="0" sz="1100" spc="30">
                <a:latin typeface="Malgun Gothic"/>
                <a:cs typeface="Malgun Gothic"/>
              </a:rPr>
              <a:t>차량. </a:t>
            </a:r>
            <a:r>
              <a:rPr dirty="0" sz="1100" spc="-10">
                <a:latin typeface="Malgun Gothic"/>
                <a:cs typeface="Malgun Gothic"/>
              </a:rPr>
              <a:t>그러나 아래의 장치를 </a:t>
            </a:r>
            <a:r>
              <a:rPr dirty="0" sz="1100" spc="-15">
                <a:latin typeface="Malgun Gothic"/>
                <a:cs typeface="Malgun Gothic"/>
              </a:rPr>
              <a:t>항구적으로 </a:t>
            </a:r>
            <a:r>
              <a:rPr dirty="0" sz="1100" spc="-10">
                <a:latin typeface="Malgun Gothic"/>
                <a:cs typeface="Malgun Gothic"/>
              </a:rPr>
              <a:t>부착한 </a:t>
            </a:r>
            <a:r>
              <a:rPr dirty="0" sz="1100" spc="-15">
                <a:latin typeface="Malgun Gothic"/>
                <a:cs typeface="Malgun Gothic"/>
              </a:rPr>
              <a:t>자력주행차량은 </a:t>
            </a:r>
            <a:r>
              <a:rPr dirty="0" sz="1100">
                <a:latin typeface="Malgun Gothic"/>
                <a:cs typeface="Malgun Gothic"/>
              </a:rPr>
              <a:t>자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동차로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봅니다.</a:t>
            </a:r>
            <a:endParaRPr sz="1100">
              <a:latin typeface="Malgun Gothic"/>
              <a:cs typeface="Malgun Gothic"/>
            </a:endParaRPr>
          </a:p>
          <a:p>
            <a:pPr algn="just" marL="332105" indent="-252095">
              <a:lnSpc>
                <a:spcPct val="100000"/>
              </a:lnSpc>
              <a:spcBef>
                <a:spcPts val="440"/>
              </a:spcBef>
              <a:buAutoNum type="arabicParenBoth"/>
              <a:tabLst>
                <a:tab pos="332740" algn="l"/>
              </a:tabLst>
            </a:pPr>
            <a:r>
              <a:rPr dirty="0" sz="1100" spc="30">
                <a:latin typeface="Malgun Gothic"/>
                <a:cs typeface="Malgun Gothic"/>
              </a:rPr>
              <a:t>제설,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도로의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보수관리(도로건설이나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포장공사는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제외합니다)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도로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청소용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장치</a:t>
            </a:r>
            <a:endParaRPr sz="1100">
              <a:latin typeface="Malgun Gothic"/>
              <a:cs typeface="Malgun Gothic"/>
            </a:endParaRPr>
          </a:p>
          <a:p>
            <a:pPr algn="just" marL="312420" marR="5080" indent="-231775">
              <a:lnSpc>
                <a:spcPct val="132600"/>
              </a:lnSpc>
              <a:spcBef>
                <a:spcPts val="10"/>
              </a:spcBef>
              <a:buFont typeface="Malgun Gothic"/>
              <a:buAutoNum type="arabicParenBoth"/>
              <a:tabLst>
                <a:tab pos="340360" algn="l"/>
              </a:tabLst>
            </a:pPr>
            <a:r>
              <a:rPr dirty="0"/>
              <a:t>	</a:t>
            </a:r>
            <a:r>
              <a:rPr dirty="0" sz="1100" spc="-15">
                <a:latin typeface="Malgun Gothic"/>
                <a:cs typeface="Malgun Gothic"/>
              </a:rPr>
              <a:t>작업원의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승강용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기계장치로서,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자동차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트럭의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차대에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장착된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고소작업용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장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장치</a:t>
            </a:r>
            <a:endParaRPr sz="1100">
              <a:latin typeface="Malgun Gothic"/>
              <a:cs typeface="Malgun Gothic"/>
            </a:endParaRPr>
          </a:p>
          <a:p>
            <a:pPr algn="just" marL="358140" marR="5080" indent="-277495">
              <a:lnSpc>
                <a:spcPct val="133500"/>
              </a:lnSpc>
              <a:buAutoNum type="arabicParenBoth"/>
              <a:tabLst>
                <a:tab pos="358775" algn="l"/>
              </a:tabLst>
            </a:pPr>
            <a:r>
              <a:rPr dirty="0" sz="1100" spc="5">
                <a:latin typeface="Malgun Gothic"/>
                <a:cs typeface="Malgun Gothic"/>
              </a:rPr>
              <a:t>에어콤프레셔, </a:t>
            </a:r>
            <a:r>
              <a:rPr dirty="0" sz="1100" spc="30">
                <a:latin typeface="Malgun Gothic"/>
                <a:cs typeface="Malgun Gothic"/>
              </a:rPr>
              <a:t>펌프, </a:t>
            </a:r>
            <a:r>
              <a:rPr dirty="0" sz="1100" spc="10">
                <a:latin typeface="Malgun Gothic"/>
                <a:cs typeface="Malgun Gothic"/>
              </a:rPr>
              <a:t>발전기(분무용, </a:t>
            </a:r>
            <a:r>
              <a:rPr dirty="0" sz="1100" spc="20">
                <a:latin typeface="Malgun Gothic"/>
                <a:cs typeface="Malgun Gothic"/>
              </a:rPr>
              <a:t>용접용, </a:t>
            </a:r>
            <a:r>
              <a:rPr dirty="0" sz="1100" spc="5">
                <a:latin typeface="Malgun Gothic"/>
                <a:cs typeface="Malgun Gothic"/>
              </a:rPr>
              <a:t>빌딩청소용, </a:t>
            </a:r>
            <a:r>
              <a:rPr dirty="0" sz="1100" spc="10">
                <a:latin typeface="Malgun Gothic"/>
                <a:cs typeface="Malgun Gothic"/>
              </a:rPr>
              <a:t>지질조사용, </a:t>
            </a:r>
            <a:r>
              <a:rPr dirty="0" sz="1100" spc="-10">
                <a:latin typeface="Malgun Gothic"/>
                <a:cs typeface="Malgun Gothic"/>
              </a:rPr>
              <a:t>조명용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우물탐사용을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포함합니다)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7496" y="6706892"/>
            <a:ext cx="5783580" cy="2509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  <a:tabLst>
                <a:tab pos="665480" algn="l"/>
              </a:tabLst>
            </a:pPr>
            <a:r>
              <a:rPr dirty="0" sz="1300" spc="-15" b="1">
                <a:latin typeface="Malgun Gothic"/>
                <a:cs typeface="Malgun Gothic"/>
              </a:rPr>
              <a:t>제2관	공제등록의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성립과</a:t>
            </a:r>
            <a:r>
              <a:rPr dirty="0" sz="1300" spc="14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유지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2600"/>
              </a:lnSpc>
            </a:pPr>
            <a:r>
              <a:rPr dirty="0" sz="1100" b="1">
                <a:latin typeface="Malgun Gothic"/>
                <a:cs typeface="Malgun Gothic"/>
              </a:rPr>
              <a:t>제3조(공제등록)</a:t>
            </a:r>
            <a:r>
              <a:rPr dirty="0" sz="1100" spc="190" b="1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별지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제1호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서식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별지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제1-1호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서식에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등록신청과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이루어집니다.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제4조(약관의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제공)</a:t>
            </a:r>
            <a:r>
              <a:rPr dirty="0" sz="1100" spc="160" b="1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①공제회는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신청한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회원에게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약관을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제공하여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ts val="1760"/>
              </a:lnSpc>
              <a:spcBef>
                <a:spcPts val="120"/>
              </a:spcBef>
            </a:pPr>
            <a:r>
              <a:rPr dirty="0" sz="1100" spc="-15">
                <a:latin typeface="Malgun Gothic"/>
                <a:cs typeface="Malgun Gothic"/>
              </a:rPr>
              <a:t>②공제회는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홈페이지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등에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약관을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게재하여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회원이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언제든지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열람할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있도록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하여야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850">
              <a:latin typeface="Malgun Gothic"/>
              <a:cs typeface="Malgun Gothic"/>
            </a:endParaRPr>
          </a:p>
          <a:p>
            <a:pPr marL="160020" marR="5080" indent="-147955">
              <a:lnSpc>
                <a:spcPct val="133500"/>
              </a:lnSpc>
            </a:pPr>
            <a:r>
              <a:rPr dirty="0" sz="1100" b="1">
                <a:latin typeface="Malgun Gothic"/>
                <a:cs typeface="Malgun Gothic"/>
              </a:rPr>
              <a:t>제5조(등록의</a:t>
            </a:r>
            <a:r>
              <a:rPr dirty="0" sz="1100" spc="245" b="1">
                <a:latin typeface="Malgun Gothic"/>
                <a:cs typeface="Malgun Gothic"/>
              </a:rPr>
              <a:t> </a:t>
            </a:r>
            <a:r>
              <a:rPr dirty="0" sz="1100" spc="5" b="1">
                <a:latin typeface="Malgun Gothic"/>
                <a:cs typeface="Malgun Gothic"/>
              </a:rPr>
              <a:t>무효)</a:t>
            </a:r>
            <a:r>
              <a:rPr dirty="0" sz="1100" spc="250" b="1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회원,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대리인이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이미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발생하였거나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것을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알면서도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신청한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경우,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무효로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45564" y="4055321"/>
            <a:ext cx="4460240" cy="0"/>
          </a:xfrm>
          <a:custGeom>
            <a:avLst/>
            <a:gdLst/>
            <a:ahLst/>
            <a:cxnLst/>
            <a:rect l="l" t="t" r="r" b="b"/>
            <a:pathLst>
              <a:path w="4460240" h="0">
                <a:moveTo>
                  <a:pt x="0" y="0"/>
                </a:moveTo>
                <a:lnTo>
                  <a:pt x="4460038" y="0"/>
                </a:lnTo>
              </a:path>
            </a:pathLst>
          </a:custGeom>
          <a:ln w="7571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87983" y="990701"/>
            <a:ext cx="5786120" cy="538988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algn="just" marL="276225" indent="-196215">
              <a:lnSpc>
                <a:spcPct val="100000"/>
              </a:lnSpc>
              <a:spcBef>
                <a:spcPts val="540"/>
              </a:spcBef>
              <a:buAutoNum type="arabicPeriod" startAt="5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것이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도장제비용에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손해배상책임</a:t>
            </a:r>
            <a:endParaRPr sz="1100">
              <a:latin typeface="Malgun Gothic"/>
              <a:cs typeface="Malgun Gothic"/>
            </a:endParaRPr>
          </a:p>
          <a:p>
            <a:pPr algn="just" marL="291465" marR="5080" indent="-210820">
              <a:lnSpc>
                <a:spcPct val="133200"/>
              </a:lnSpc>
              <a:spcBef>
                <a:spcPts val="5"/>
              </a:spcBef>
              <a:buAutoNum type="arabicPeriod" startAt="5"/>
              <a:tabLst>
                <a:tab pos="292100" algn="l"/>
              </a:tabLst>
            </a:pPr>
            <a:r>
              <a:rPr dirty="0" sz="1100" spc="30">
                <a:latin typeface="Malgun Gothic"/>
                <a:cs typeface="Malgun Gothic"/>
              </a:rPr>
              <a:t>지붕, </a:t>
            </a:r>
            <a:r>
              <a:rPr dirty="0" sz="1100" spc="55">
                <a:latin typeface="Malgun Gothic"/>
                <a:cs typeface="Malgun Gothic"/>
              </a:rPr>
              <a:t>문, 창, </a:t>
            </a:r>
            <a:r>
              <a:rPr dirty="0" sz="1100" spc="-15">
                <a:latin typeface="Malgun Gothic"/>
                <a:cs typeface="Malgun Gothic"/>
              </a:rPr>
              <a:t>통풍장치에서 </a:t>
            </a:r>
            <a:r>
              <a:rPr dirty="0" sz="1100" spc="-10">
                <a:latin typeface="Malgun Gothic"/>
                <a:cs typeface="Malgun Gothic"/>
              </a:rPr>
              <a:t>새어든 </a:t>
            </a:r>
            <a:r>
              <a:rPr dirty="0" sz="1100">
                <a:latin typeface="Malgun Gothic"/>
                <a:cs typeface="Malgun Gothic"/>
              </a:rPr>
              <a:t>비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>
                <a:latin typeface="Malgun Gothic"/>
                <a:cs typeface="Malgun Gothic"/>
              </a:rPr>
              <a:t>눈 </a:t>
            </a:r>
            <a:r>
              <a:rPr dirty="0" sz="1100" spc="-10">
                <a:latin typeface="Malgun Gothic"/>
                <a:cs typeface="Malgun Gothic"/>
              </a:rPr>
              <a:t>등으로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0">
                <a:latin typeface="Malgun Gothic"/>
                <a:cs typeface="Malgun Gothic"/>
              </a:rPr>
              <a:t>손해에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10">
                <a:latin typeface="Malgun Gothic"/>
                <a:cs typeface="Malgun Gothic"/>
              </a:rPr>
              <a:t>배상책임. 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 상당한 주의를 </a:t>
            </a:r>
            <a:r>
              <a:rPr dirty="0" sz="1100" spc="-5">
                <a:latin typeface="Malgun Gothic"/>
                <a:cs typeface="Malgun Gothic"/>
              </a:rPr>
              <a:t>다한 </a:t>
            </a:r>
            <a:r>
              <a:rPr dirty="0" sz="1100" spc="-10">
                <a:latin typeface="Malgun Gothic"/>
                <a:cs typeface="Malgun Gothic"/>
              </a:rPr>
              <a:t>경우에도 발생하였을 것으로 피공제자가 입증한 손해는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45"/>
              </a:spcBef>
              <a:buAutoNum type="arabicPeriod" startAt="5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사용손실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일체의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간접손해에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제4조(지급공제금의</a:t>
            </a:r>
            <a:r>
              <a:rPr dirty="0" sz="1100" spc="27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계산)</a:t>
            </a:r>
            <a:r>
              <a:rPr dirty="0" sz="1100" spc="270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제17조(공제금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등의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지급한도)의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규정에도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같이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계산합니다.</a:t>
            </a:r>
            <a:endParaRPr sz="11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  <a:spcBef>
                <a:spcPts val="434"/>
              </a:spcBef>
            </a:pPr>
            <a:r>
              <a:rPr dirty="0" sz="1100" spc="-10">
                <a:latin typeface="Malgun Gothic"/>
                <a:cs typeface="Malgun Gothic"/>
              </a:rPr>
              <a:t>①공제회가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일반물건에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계산합니다.</a:t>
            </a:r>
            <a:endParaRPr sz="1100">
              <a:latin typeface="Malgun Gothic"/>
              <a:cs typeface="Malgun Gothic"/>
            </a:endParaRPr>
          </a:p>
          <a:p>
            <a:pPr marL="280670" marR="5080" indent="-200025">
              <a:lnSpc>
                <a:spcPct val="133600"/>
              </a:lnSpc>
              <a:buAutoNum type="arabicPeriod"/>
              <a:tabLst>
                <a:tab pos="281305" algn="l"/>
              </a:tabLst>
            </a:pPr>
            <a:r>
              <a:rPr dirty="0" sz="1100" spc="-15">
                <a:latin typeface="Malgun Gothic"/>
                <a:cs typeface="Malgun Gothic"/>
              </a:rPr>
              <a:t>보상한도액이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공제가액의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80%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해당액과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같거나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클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공제가입금액을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액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전액.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다만,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보상한도액이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공제가액보다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클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때에는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공제가액을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한도로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6860" algn="l"/>
              </a:tabLst>
            </a:pPr>
            <a:r>
              <a:rPr dirty="0" sz="1100" spc="-15">
                <a:latin typeface="Malgun Gothic"/>
                <a:cs typeface="Malgun Gothic"/>
              </a:rPr>
              <a:t>보상한도액이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공제가액의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80%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해당액보다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작을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endParaRPr sz="1100">
              <a:latin typeface="Malgun Gothic"/>
              <a:cs typeface="Malgun Gothic"/>
            </a:endParaRPr>
          </a:p>
          <a:p>
            <a:pPr marL="2567940">
              <a:lnSpc>
                <a:spcPct val="100000"/>
              </a:lnSpc>
              <a:spcBef>
                <a:spcPts val="445"/>
              </a:spcBef>
            </a:pPr>
            <a:r>
              <a:rPr dirty="0" sz="1100" spc="-15">
                <a:latin typeface="Malgun Gothic"/>
                <a:cs typeface="Malgun Gothic"/>
              </a:rPr>
              <a:t>공제가입금액</a:t>
            </a:r>
            <a:endParaRPr sz="1100">
              <a:latin typeface="Malgun Gothic"/>
              <a:cs typeface="Malgun Gothic"/>
            </a:endParaRPr>
          </a:p>
          <a:p>
            <a:pPr marL="288290">
              <a:lnSpc>
                <a:spcPct val="100000"/>
              </a:lnSpc>
              <a:spcBef>
                <a:spcPts val="445"/>
              </a:spcBef>
              <a:tabLst>
                <a:tab pos="5452110" algn="l"/>
              </a:tabLst>
            </a:pPr>
            <a:r>
              <a:rPr dirty="0" sz="1100" spc="-10">
                <a:latin typeface="Malgun Gothic"/>
                <a:cs typeface="Malgun Gothic"/>
              </a:rPr>
              <a:t>손해액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145">
                <a:latin typeface="Malgun Gothic"/>
                <a:cs typeface="Malgun Gothic"/>
              </a:rPr>
              <a:t>× 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	</a:t>
            </a:r>
            <a:endParaRPr sz="1100">
              <a:latin typeface="Times New Roman"/>
              <a:cs typeface="Times New Roman"/>
            </a:endParaRPr>
          </a:p>
          <a:p>
            <a:pPr marL="2326005">
              <a:lnSpc>
                <a:spcPct val="100000"/>
              </a:lnSpc>
              <a:spcBef>
                <a:spcPts val="430"/>
              </a:spcBef>
            </a:pPr>
            <a:r>
              <a:rPr dirty="0" sz="1100" spc="-10">
                <a:latin typeface="Malgun Gothic"/>
                <a:cs typeface="Malgun Gothic"/>
              </a:rPr>
              <a:t>공제가액의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80%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해당액</a:t>
            </a:r>
            <a:endParaRPr sz="11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  <a:spcBef>
                <a:spcPts val="445"/>
              </a:spcBef>
            </a:pPr>
            <a:r>
              <a:rPr dirty="0" sz="1100" spc="-10">
                <a:latin typeface="Malgun Gothic"/>
                <a:cs typeface="Malgun Gothic"/>
              </a:rPr>
              <a:t>②공제회가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공장물건에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계산합니다.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-15">
                <a:latin typeface="Malgun Gothic"/>
                <a:cs typeface="Malgun Gothic"/>
              </a:rPr>
              <a:t>보상한도액과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공제가액이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같을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전액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6860" algn="l"/>
              </a:tabLst>
            </a:pPr>
            <a:r>
              <a:rPr dirty="0" sz="1100" spc="-15">
                <a:latin typeface="Malgun Gothic"/>
                <a:cs typeface="Malgun Gothic"/>
              </a:rPr>
              <a:t>보상한도액이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공제가액보다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공제가액을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전액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-15">
                <a:latin typeface="Malgun Gothic"/>
                <a:cs typeface="Malgun Gothic"/>
              </a:rPr>
              <a:t>공제가입금액이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공제가액보다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작을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X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(공제가입금액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/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공제가액)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200"/>
              </a:lnSpc>
              <a:spcBef>
                <a:spcPts val="5"/>
              </a:spcBef>
            </a:pPr>
            <a:r>
              <a:rPr dirty="0" sz="1100" spc="-10">
                <a:latin typeface="Malgun Gothic"/>
                <a:cs typeface="Malgun Gothic"/>
              </a:rPr>
              <a:t>③회원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목적인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임차물건에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화재보험계약을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체결하였을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 </a:t>
            </a:r>
            <a:r>
              <a:rPr dirty="0" sz="1100" spc="-10">
                <a:latin typeface="Malgun Gothic"/>
                <a:cs typeface="Malgun Gothic"/>
              </a:rPr>
              <a:t>화재보험의 </a:t>
            </a:r>
            <a:r>
              <a:rPr dirty="0" sz="1100" spc="-15">
                <a:latin typeface="Malgun Gothic"/>
                <a:cs typeface="Malgun Gothic"/>
              </a:rPr>
              <a:t>보험가입금액과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5">
                <a:latin typeface="Malgun Gothic"/>
                <a:cs typeface="Malgun Gothic"/>
              </a:rPr>
              <a:t>배상책임공제의 보상한도액의 </a:t>
            </a:r>
            <a:r>
              <a:rPr dirty="0" sz="1100" spc="-10">
                <a:latin typeface="Malgun Gothic"/>
                <a:cs typeface="Malgun Gothic"/>
              </a:rPr>
              <a:t>합계액이 보험가액을 </a:t>
            </a:r>
            <a:r>
              <a:rPr dirty="0" sz="1100">
                <a:latin typeface="Malgun Gothic"/>
                <a:cs typeface="Malgun Gothic"/>
              </a:rPr>
              <a:t>초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과하는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제20조(공제금의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분담)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제1항에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제5조(준용규정)</a:t>
            </a:r>
            <a:r>
              <a:rPr dirty="0" sz="1100" spc="145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56563" y="6936740"/>
            <a:ext cx="5717540" cy="13950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60960">
              <a:lnSpc>
                <a:spcPct val="100000"/>
              </a:lnSpc>
              <a:spcBef>
                <a:spcPts val="95"/>
              </a:spcBef>
            </a:pPr>
            <a:r>
              <a:rPr dirty="0" sz="1300" spc="-5">
                <a:latin typeface="MS UI Gothic"/>
                <a:cs typeface="MS UI Gothic"/>
              </a:rPr>
              <a:t></a:t>
            </a:r>
            <a:r>
              <a:rPr dirty="0" sz="1300" spc="204">
                <a:latin typeface="MS UI Gothic"/>
                <a:cs typeface="MS UI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교차책임</a:t>
            </a:r>
            <a:r>
              <a:rPr dirty="0" sz="1300" spc="15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2700" marR="5080">
              <a:lnSpc>
                <a:spcPct val="133300"/>
              </a:lnSpc>
              <a:spcBef>
                <a:spcPts val="5"/>
              </a:spcBef>
            </a:pPr>
            <a:r>
              <a:rPr dirty="0" sz="1100" spc="-10">
                <a:latin typeface="Malgun Gothic"/>
                <a:cs typeface="Malgun Gothic"/>
              </a:rPr>
              <a:t>공제회는 보통약관 </a:t>
            </a:r>
            <a:r>
              <a:rPr dirty="0" sz="1100">
                <a:latin typeface="Malgun Gothic"/>
                <a:cs typeface="Malgun Gothic"/>
              </a:rPr>
              <a:t>제12조(보상하는 </a:t>
            </a:r>
            <a:r>
              <a:rPr dirty="0" sz="1100" spc="10">
                <a:latin typeface="Malgun Gothic"/>
                <a:cs typeface="Malgun Gothic"/>
              </a:rPr>
              <a:t>손해)의 </a:t>
            </a:r>
            <a:r>
              <a:rPr dirty="0" sz="1100" spc="-10">
                <a:latin typeface="Malgun Gothic"/>
                <a:cs typeface="Malgun Gothic"/>
              </a:rPr>
              <a:t>규정에도 불구하고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5">
                <a:latin typeface="Malgun Gothic"/>
                <a:cs typeface="Malgun Gothic"/>
              </a:rPr>
              <a:t>공제등록증권의 </a:t>
            </a:r>
            <a:r>
              <a:rPr dirty="0" sz="1100" spc="-5">
                <a:latin typeface="Malgun Gothic"/>
                <a:cs typeface="Malgun Gothic"/>
              </a:rPr>
              <a:t>공동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피공제자에게 </a:t>
            </a:r>
            <a:r>
              <a:rPr dirty="0" sz="1100" spc="-10">
                <a:latin typeface="Malgun Gothic"/>
                <a:cs typeface="Malgun Gothic"/>
              </a:rPr>
              <a:t>공제가 각각 등록된 것으로 간주하여 </a:t>
            </a:r>
            <a:r>
              <a:rPr dirty="0" sz="1100" spc="-15">
                <a:latin typeface="Malgun Gothic"/>
                <a:cs typeface="Malgun Gothic"/>
              </a:rPr>
              <a:t>공동피공제자 </a:t>
            </a:r>
            <a:r>
              <a:rPr dirty="0" sz="1100" spc="-10">
                <a:latin typeface="Malgun Gothic"/>
                <a:cs typeface="Malgun Gothic"/>
              </a:rPr>
              <a:t>상호간에 입힌 손해를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 </a:t>
            </a:r>
            <a:r>
              <a:rPr dirty="0" sz="1100" spc="10">
                <a:latin typeface="Malgun Gothic"/>
                <a:cs typeface="Malgun Gothic"/>
              </a:rPr>
              <a:t>드립니다. </a:t>
            </a:r>
            <a:r>
              <a:rPr dirty="0" sz="1100" spc="-10">
                <a:latin typeface="Malgun Gothic"/>
                <a:cs typeface="Malgun Gothic"/>
              </a:rPr>
              <a:t>그러나 </a:t>
            </a:r>
            <a:r>
              <a:rPr dirty="0" sz="1100" spc="-15">
                <a:latin typeface="Malgun Gothic"/>
                <a:cs typeface="Malgun Gothic"/>
              </a:rPr>
              <a:t>보상한도액은 공제등록증권에 </a:t>
            </a:r>
            <a:r>
              <a:rPr dirty="0" sz="1100" spc="-10">
                <a:latin typeface="Malgun Gothic"/>
                <a:cs typeface="Malgun Gothic"/>
              </a:rPr>
              <a:t>기재된 금액을 초과할 </a:t>
            </a:r>
            <a:r>
              <a:rPr dirty="0" sz="1100">
                <a:latin typeface="Malgun Gothic"/>
                <a:cs typeface="Malgun Gothic"/>
              </a:rPr>
              <a:t>수 </a:t>
            </a:r>
            <a:r>
              <a:rPr dirty="0" sz="1100" spc="-5">
                <a:latin typeface="Malgun Gothic"/>
                <a:cs typeface="Malgun Gothic"/>
              </a:rPr>
              <a:t>없습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6563" y="8887459"/>
            <a:ext cx="5717540" cy="7245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60960">
              <a:lnSpc>
                <a:spcPct val="100000"/>
              </a:lnSpc>
              <a:spcBef>
                <a:spcPts val="95"/>
              </a:spcBef>
            </a:pPr>
            <a:r>
              <a:rPr dirty="0" sz="1300" spc="-5">
                <a:latin typeface="MS UI Gothic"/>
                <a:cs typeface="MS UI Gothic"/>
              </a:rPr>
              <a:t></a:t>
            </a:r>
            <a:r>
              <a:rPr dirty="0" sz="1300" spc="220">
                <a:latin typeface="MS UI Gothic"/>
                <a:cs typeface="MS UI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대위권포기</a:t>
            </a:r>
            <a:r>
              <a:rPr dirty="0" sz="1300" spc="15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14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제24조(대위권)의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규정에도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공제등록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신청서에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사람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953516" y="1046480"/>
            <a:ext cx="193802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대위권을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포기합니다.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7983" y="1713991"/>
            <a:ext cx="5786755" cy="5602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>
                <a:latin typeface="MS UI Gothic"/>
                <a:cs typeface="MS UI Gothic"/>
              </a:rPr>
              <a:t></a:t>
            </a:r>
            <a:r>
              <a:rPr dirty="0" sz="1300" spc="225">
                <a:latin typeface="MS UI Gothic"/>
                <a:cs typeface="MS UI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건설기계업자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00">
              <a:latin typeface="Malgun Gothic"/>
              <a:cs typeface="Malgun Gothic"/>
            </a:endParaRPr>
          </a:p>
          <a:p>
            <a:pPr algn="just" marL="132715" marR="5080" indent="-120650">
              <a:lnSpc>
                <a:spcPct val="1334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 손해) </a:t>
            </a:r>
            <a:r>
              <a:rPr dirty="0" sz="1100" spc="-10">
                <a:latin typeface="Malgun Gothic"/>
                <a:cs typeface="Malgun Gothic"/>
              </a:rPr>
              <a:t>공제회는 아래에 기재된 </a:t>
            </a:r>
            <a:r>
              <a:rPr dirty="0" sz="1100" spc="-15">
                <a:latin typeface="Malgun Gothic"/>
                <a:cs typeface="Malgun Gothic"/>
              </a:rPr>
              <a:t>피공제자가 </a:t>
            </a:r>
            <a:r>
              <a:rPr dirty="0" sz="1100" spc="30">
                <a:latin typeface="Malgun Gothic"/>
                <a:cs typeface="Malgun Gothic"/>
              </a:rPr>
              <a:t>소유, </a:t>
            </a:r>
            <a:r>
              <a:rPr dirty="0" sz="1100" spc="-10">
                <a:latin typeface="Malgun Gothic"/>
                <a:cs typeface="Malgun Gothic"/>
              </a:rPr>
              <a:t>사용 또는 관리하는 </a:t>
            </a:r>
            <a:r>
              <a:rPr dirty="0" sz="1100">
                <a:latin typeface="Malgun Gothic"/>
                <a:cs typeface="Malgun Gothic"/>
              </a:rPr>
              <a:t>중 </a:t>
            </a:r>
            <a:r>
              <a:rPr dirty="0" sz="1100" spc="5">
                <a:latin typeface="Malgun Gothic"/>
                <a:cs typeface="Malgun Gothic"/>
              </a:rPr>
              <a:t> 장비(이하 </a:t>
            </a:r>
            <a:r>
              <a:rPr dirty="0" sz="1100" spc="40">
                <a:latin typeface="Malgun Gothic"/>
                <a:cs typeface="Malgun Gothic"/>
              </a:rPr>
              <a:t>“중기”라 </a:t>
            </a:r>
            <a:r>
              <a:rPr dirty="0" sz="1100" spc="20">
                <a:latin typeface="Malgun Gothic"/>
                <a:cs typeface="Malgun Gothic"/>
              </a:rPr>
              <a:t>합니다. </a:t>
            </a:r>
            <a:r>
              <a:rPr dirty="0" sz="1100" spc="55">
                <a:latin typeface="Malgun Gothic"/>
                <a:cs typeface="Malgun Gothic"/>
              </a:rPr>
              <a:t>단, </a:t>
            </a:r>
            <a:r>
              <a:rPr dirty="0" sz="1100" spc="10">
                <a:latin typeface="Malgun Gothic"/>
                <a:cs typeface="Malgun Gothic"/>
              </a:rPr>
              <a:t>6종 </a:t>
            </a:r>
            <a:r>
              <a:rPr dirty="0" sz="1100" spc="-10">
                <a:latin typeface="Malgun Gothic"/>
                <a:cs typeface="Malgun Gothic"/>
              </a:rPr>
              <a:t>중기는 여기에 포함되지 </a:t>
            </a:r>
            <a:r>
              <a:rPr dirty="0" sz="1100" spc="20">
                <a:latin typeface="Malgun Gothic"/>
                <a:cs typeface="Malgun Gothic"/>
              </a:rPr>
              <a:t>않습니다.) </a:t>
            </a:r>
            <a:r>
              <a:rPr dirty="0" sz="1100">
                <a:latin typeface="Malgun Gothic"/>
                <a:cs typeface="Malgun Gothic"/>
              </a:rPr>
              <a:t>및 그 </a:t>
            </a:r>
            <a:r>
              <a:rPr dirty="0" sz="1100" spc="-10">
                <a:latin typeface="Malgun Gothic"/>
                <a:cs typeface="Malgun Gothic"/>
              </a:rPr>
              <a:t>중기의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용도에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업무(이하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“업무”라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합니다)의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우연한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 </a:t>
            </a:r>
            <a:r>
              <a:rPr dirty="0" sz="1100" spc="-10">
                <a:latin typeface="Malgun Gothic"/>
                <a:cs typeface="Malgun Gothic"/>
              </a:rPr>
              <a:t>신체에 </a:t>
            </a:r>
            <a:r>
              <a:rPr dirty="0" sz="1100" spc="5">
                <a:latin typeface="Malgun Gothic"/>
                <a:cs typeface="Malgun Gothic"/>
              </a:rPr>
              <a:t>장해(이하 </a:t>
            </a:r>
            <a:r>
              <a:rPr dirty="0" sz="1100" spc="25">
                <a:latin typeface="Malgun Gothic"/>
                <a:cs typeface="Malgun Gothic"/>
              </a:rPr>
              <a:t>“신체장해”라 </a:t>
            </a:r>
            <a:r>
              <a:rPr dirty="0" sz="1100" spc="5">
                <a:latin typeface="Malgun Gothic"/>
                <a:cs typeface="Malgun Gothic"/>
              </a:rPr>
              <a:t>합니다)를 </a:t>
            </a:r>
            <a:r>
              <a:rPr dirty="0" sz="1100" spc="-10">
                <a:latin typeface="Malgun Gothic"/>
                <a:cs typeface="Malgun Gothic"/>
              </a:rPr>
              <a:t>입히거나 타인의 재물을 손괴 </a:t>
            </a:r>
            <a:r>
              <a:rPr dirty="0" sz="1100" spc="20">
                <a:latin typeface="Malgun Gothic"/>
                <a:cs typeface="Malgun Gothic"/>
              </a:rPr>
              <a:t>(이하 </a:t>
            </a:r>
            <a:r>
              <a:rPr dirty="0" sz="1100" spc="35">
                <a:latin typeface="Malgun Gothic"/>
                <a:cs typeface="Malgun Gothic"/>
              </a:rPr>
              <a:t>“재물 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손해”라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합니다)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하여</a:t>
            </a:r>
            <a:r>
              <a:rPr dirty="0" sz="1100" spc="70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법률적인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배상책임을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부담함으로써</a:t>
            </a:r>
            <a:r>
              <a:rPr dirty="0" sz="1100" spc="7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입은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손해를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보상하여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32715" marR="5080" indent="-120650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제2조(보상하지 않는 손해) </a:t>
            </a:r>
            <a:r>
              <a:rPr dirty="0" sz="1100">
                <a:latin typeface="Malgun Gothic"/>
                <a:cs typeface="Malgun Gothic"/>
              </a:rPr>
              <a:t>공제회는 </a:t>
            </a:r>
            <a:r>
              <a:rPr dirty="0" sz="1100" spc="-10">
                <a:latin typeface="Malgun Gothic"/>
                <a:cs typeface="Malgun Gothic"/>
              </a:rPr>
              <a:t>보통약관 </a:t>
            </a:r>
            <a:r>
              <a:rPr dirty="0" sz="1100">
                <a:latin typeface="Malgun Gothic"/>
                <a:cs typeface="Malgun Gothic"/>
              </a:rPr>
              <a:t>제13조(보상하지 </a:t>
            </a:r>
            <a:r>
              <a:rPr dirty="0" sz="1100" spc="-5">
                <a:latin typeface="Malgun Gothic"/>
                <a:cs typeface="Malgun Gothic"/>
              </a:rPr>
              <a:t>않는 </a:t>
            </a:r>
            <a:r>
              <a:rPr dirty="0" sz="1100" spc="10">
                <a:latin typeface="Malgun Gothic"/>
                <a:cs typeface="Malgun Gothic"/>
              </a:rPr>
              <a:t>손해)에 </a:t>
            </a:r>
            <a:r>
              <a:rPr dirty="0" sz="1100" spc="-10">
                <a:latin typeface="Malgun Gothic"/>
                <a:cs typeface="Malgun Gothic"/>
              </a:rPr>
              <a:t>추가하여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사유로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드리지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277495" marR="5080" indent="-19685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78130" algn="l"/>
              </a:tabLst>
            </a:pPr>
            <a:r>
              <a:rPr dirty="0" sz="1100" spc="-10">
                <a:latin typeface="Malgun Gothic"/>
                <a:cs typeface="Malgun Gothic"/>
              </a:rPr>
              <a:t>토지의 </a:t>
            </a:r>
            <a:r>
              <a:rPr dirty="0" sz="1100" spc="10">
                <a:latin typeface="Malgun Gothic"/>
                <a:cs typeface="Malgun Gothic"/>
              </a:rPr>
              <a:t>내려앉음, </a:t>
            </a:r>
            <a:r>
              <a:rPr dirty="0" sz="1100" spc="30">
                <a:latin typeface="Malgun Gothic"/>
                <a:cs typeface="Malgun Gothic"/>
              </a:rPr>
              <a:t>융기, </a:t>
            </a:r>
            <a:r>
              <a:rPr dirty="0" sz="1100" spc="35">
                <a:latin typeface="Malgun Gothic"/>
                <a:cs typeface="Malgun Gothic"/>
              </a:rPr>
              <a:t>이동, </a:t>
            </a:r>
            <a:r>
              <a:rPr dirty="0" sz="1100" spc="30">
                <a:latin typeface="Malgun Gothic"/>
                <a:cs typeface="Malgun Gothic"/>
              </a:rPr>
              <a:t>진동, 붕괴, </a:t>
            </a:r>
            <a:r>
              <a:rPr dirty="0" sz="1100" spc="-10">
                <a:latin typeface="Malgun Gothic"/>
                <a:cs typeface="Malgun Gothic"/>
              </a:rPr>
              <a:t>연약화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토사의 유출로 생긴 토지의 </a:t>
            </a:r>
            <a:r>
              <a:rPr dirty="0" sz="1100">
                <a:latin typeface="Malgun Gothic"/>
                <a:cs typeface="Malgun Gothic"/>
              </a:rPr>
              <a:t>공 </a:t>
            </a:r>
            <a:r>
              <a:rPr dirty="0" sz="1100" spc="5">
                <a:latin typeface="Malgun Gothic"/>
                <a:cs typeface="Malgun Gothic"/>
              </a:rPr>
              <a:t> 작물(기초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10">
                <a:latin typeface="Malgun Gothic"/>
                <a:cs typeface="Malgun Gothic"/>
              </a:rPr>
              <a:t>부속물을 </a:t>
            </a:r>
            <a:r>
              <a:rPr dirty="0" sz="1100" spc="15">
                <a:latin typeface="Malgun Gothic"/>
                <a:cs typeface="Malgun Gothic"/>
              </a:rPr>
              <a:t>포함합니다),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수용물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10">
                <a:latin typeface="Malgun Gothic"/>
                <a:cs typeface="Malgun Gothic"/>
              </a:rPr>
              <a:t>식물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토지의 </a:t>
            </a:r>
            <a:r>
              <a:rPr dirty="0" sz="1100" spc="-15">
                <a:latin typeface="Malgun Gothic"/>
                <a:cs typeface="Malgun Gothic"/>
              </a:rPr>
              <a:t>망그러뜨려짐과 </a:t>
            </a:r>
            <a:r>
              <a:rPr dirty="0" sz="1100" spc="-10">
                <a:latin typeface="Malgun Gothic"/>
                <a:cs typeface="Malgun Gothic"/>
              </a:rPr>
              <a:t> 지하수의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증감으로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310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지하자원에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입힌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79400" marR="5080" indent="-198120">
              <a:lnSpc>
                <a:spcPct val="133600"/>
              </a:lnSpc>
              <a:buAutoNum type="arabicPeriod"/>
              <a:tabLst>
                <a:tab pos="279400" algn="l"/>
              </a:tabLst>
            </a:pPr>
            <a:r>
              <a:rPr dirty="0" sz="1100" spc="-10">
                <a:latin typeface="Malgun Gothic"/>
                <a:cs typeface="Malgun Gothic"/>
              </a:rPr>
              <a:t>중기자체의 결함으로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0">
                <a:latin typeface="Malgun Gothic"/>
                <a:cs typeface="Malgun Gothic"/>
              </a:rPr>
              <a:t>손해로서 </a:t>
            </a:r>
            <a:r>
              <a:rPr dirty="0" sz="1100" spc="-15">
                <a:latin typeface="Malgun Gothic"/>
                <a:cs typeface="Malgun Gothic"/>
              </a:rPr>
              <a:t>중기제작자에게 </a:t>
            </a:r>
            <a:r>
              <a:rPr dirty="0" sz="1100" spc="-10">
                <a:latin typeface="Malgun Gothic"/>
                <a:cs typeface="Malgun Gothic"/>
              </a:rPr>
              <a:t>배상책임이 </a:t>
            </a:r>
            <a:r>
              <a:rPr dirty="0" sz="1100" spc="-5">
                <a:latin typeface="Malgun Gothic"/>
                <a:cs typeface="Malgun Gothic"/>
              </a:rPr>
              <a:t>있는 </a:t>
            </a:r>
            <a:r>
              <a:rPr dirty="0" sz="1100" spc="-10">
                <a:latin typeface="Malgun Gothic"/>
                <a:cs typeface="Malgun Gothic"/>
              </a:rPr>
              <a:t>손해로 인한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  <a:p>
            <a:pPr algn="just" marL="285115" marR="5080" indent="-20447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5750" algn="l"/>
              </a:tabLst>
            </a:pPr>
            <a:r>
              <a:rPr dirty="0" sz="1100" spc="-10">
                <a:latin typeface="Malgun Gothic"/>
                <a:cs typeface="Malgun Gothic"/>
              </a:rPr>
              <a:t>통상적인 중기의 용도에 따르지 않은 작업이나 중기의 허용된 사용능력을 뚜렷이 </a:t>
            </a:r>
            <a:r>
              <a:rPr dirty="0" sz="1100">
                <a:latin typeface="Malgun Gothic"/>
                <a:cs typeface="Malgun Gothic"/>
              </a:rPr>
              <a:t>초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과하여 </a:t>
            </a:r>
            <a:r>
              <a:rPr dirty="0" sz="1100" spc="-15">
                <a:latin typeface="Malgun Gothic"/>
                <a:cs typeface="Malgun Gothic"/>
              </a:rPr>
              <a:t>사용함으로써 </a:t>
            </a:r>
            <a:r>
              <a:rPr dirty="0" sz="1100" spc="-10">
                <a:latin typeface="Malgun Gothic"/>
                <a:cs typeface="Malgun Gothic"/>
              </a:rPr>
              <a:t>발생된 손해에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10">
                <a:latin typeface="Malgun Gothic"/>
                <a:cs typeface="Malgun Gothic"/>
              </a:rPr>
              <a:t>배상책임. </a:t>
            </a:r>
            <a:r>
              <a:rPr dirty="0" sz="1100" spc="-10">
                <a:latin typeface="Malgun Gothic"/>
                <a:cs typeface="Malgun Gothic"/>
              </a:rPr>
              <a:t>그러나 피공제자가 손해발생의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사용능력의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초과와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무관함을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입증할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때는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30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폭발로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32715" marR="5080" indent="-120650">
              <a:lnSpc>
                <a:spcPct val="132700"/>
              </a:lnSpc>
            </a:pPr>
            <a:r>
              <a:rPr dirty="0" sz="1100" spc="-15" b="1">
                <a:latin typeface="Malgun Gothic"/>
                <a:cs typeface="Malgun Gothic"/>
              </a:rPr>
              <a:t>제3조(용어의 </a:t>
            </a:r>
            <a:r>
              <a:rPr dirty="0" sz="1100" spc="-20" b="1">
                <a:latin typeface="Malgun Gothic"/>
                <a:cs typeface="Malgun Gothic"/>
              </a:rPr>
              <a:t>추가정의)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30">
                <a:latin typeface="Malgun Gothic"/>
                <a:cs typeface="Malgun Gothic"/>
              </a:rPr>
              <a:t>특별약관에 </a:t>
            </a:r>
            <a:r>
              <a:rPr dirty="0" sz="1100" spc="-20">
                <a:latin typeface="Malgun Gothic"/>
                <a:cs typeface="Malgun Gothic"/>
              </a:rPr>
              <a:t>있어 </a:t>
            </a:r>
            <a:r>
              <a:rPr dirty="0" sz="1100">
                <a:latin typeface="Malgun Gothic"/>
                <a:cs typeface="Malgun Gothic"/>
              </a:rPr>
              <a:t>6종 </a:t>
            </a:r>
            <a:r>
              <a:rPr dirty="0" sz="1100" spc="-30">
                <a:latin typeface="Malgun Gothic"/>
                <a:cs typeface="Malgun Gothic"/>
              </a:rPr>
              <a:t>건설기계라 </a:t>
            </a:r>
            <a:r>
              <a:rPr dirty="0" sz="1100" spc="-20">
                <a:latin typeface="Malgun Gothic"/>
                <a:cs typeface="Malgun Gothic"/>
              </a:rPr>
              <a:t>함은 </a:t>
            </a:r>
            <a:r>
              <a:rPr dirty="0" sz="1100" spc="-35">
                <a:latin typeface="Malgun Gothic"/>
                <a:cs typeface="Malgun Gothic"/>
              </a:rPr>
              <a:t>자동차손해배상보장법시 </a:t>
            </a:r>
            <a:r>
              <a:rPr dirty="0" sz="1100" spc="-3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행령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각호의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건설기계를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제4조(준용규정)</a:t>
            </a:r>
            <a:r>
              <a:rPr dirty="0" sz="1100" spc="155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보통약관을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913142" y="7607858"/>
          <a:ext cx="5777230" cy="7829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5185"/>
                <a:gridCol w="4914900"/>
              </a:tblGrid>
              <a:tr h="2281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ts val="1190"/>
                        </a:lnSpc>
                        <a:spcBef>
                          <a:spcPts val="50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명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: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413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165353">
                <a:tc>
                  <a:txBody>
                    <a:bodyPr/>
                    <a:lstStyle/>
                    <a:p>
                      <a:pPr marL="170815">
                        <a:lnSpc>
                          <a:spcPts val="1195"/>
                        </a:lnSpc>
                        <a:spcBef>
                          <a:spcPts val="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중기명세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ts val="1195"/>
                        </a:lnSpc>
                        <a:spcBef>
                          <a:spcPts val="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등록번호</a:t>
                      </a:r>
                      <a:r>
                        <a:rPr dirty="0" sz="1000" spc="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: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165353">
                <a:tc>
                  <a:txBody>
                    <a:bodyPr/>
                    <a:lstStyle/>
                    <a:p>
                      <a:pPr marL="170815">
                        <a:lnSpc>
                          <a:spcPts val="1190"/>
                        </a:lnSpc>
                        <a:spcBef>
                          <a:spcPts val="10"/>
                        </a:spcBef>
                        <a:tabLst>
                          <a:tab pos="5473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구	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ts val="1190"/>
                        </a:lnSpc>
                        <a:spcBef>
                          <a:spcPts val="1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권리관계(소유,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임차,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관리등의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구별)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: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212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ct val="100000"/>
                        </a:lnSpc>
                        <a:spcBef>
                          <a:spcPts val="5"/>
                        </a:spcBef>
                        <a:tabLst>
                          <a:tab pos="457834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기	타</a:t>
                      </a:r>
                      <a:r>
                        <a:rPr dirty="0" sz="100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: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2070607" y="8986519"/>
            <a:ext cx="3420110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300" spc="-5">
                <a:latin typeface="MS UI Gothic"/>
                <a:cs typeface="MS UI Gothic"/>
              </a:rPr>
              <a:t></a:t>
            </a:r>
            <a:r>
              <a:rPr dirty="0" sz="1300" spc="210">
                <a:latin typeface="MS UI Gothic"/>
                <a:cs typeface="MS UI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물적손해확장</a:t>
            </a:r>
            <a:r>
              <a:rPr dirty="0" sz="1300" spc="135" b="1">
                <a:latin typeface="Malgun Gothic"/>
                <a:cs typeface="Malgun Gothic"/>
              </a:rPr>
              <a:t> </a:t>
            </a:r>
            <a:r>
              <a:rPr dirty="0" sz="1300" spc="-10" b="1">
                <a:latin typeface="Malgun Gothic"/>
                <a:cs typeface="Malgun Gothic"/>
              </a:rPr>
              <a:t>추가특별약관(건설기계특약)</a:t>
            </a:r>
            <a:endParaRPr sz="13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8520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52400" marR="5080" indent="-140335">
              <a:lnSpc>
                <a:spcPct val="133300"/>
              </a:lnSpc>
              <a:spcBef>
                <a:spcPts val="100"/>
              </a:spcBef>
            </a:pPr>
            <a:r>
              <a:rPr dirty="0" sz="1100" b="1">
                <a:latin typeface="Malgun Gothic"/>
                <a:cs typeface="Malgun Gothic"/>
              </a:rPr>
              <a:t>제1조(보상하는 손해) </a:t>
            </a:r>
            <a:r>
              <a:rPr dirty="0" sz="1100">
                <a:latin typeface="Malgun Gothic"/>
                <a:cs typeface="Malgun Gothic"/>
              </a:rPr>
              <a:t>공제회는 </a:t>
            </a:r>
            <a:r>
              <a:rPr dirty="0" sz="1100" spc="-10">
                <a:latin typeface="Malgun Gothic"/>
                <a:cs typeface="Malgun Gothic"/>
              </a:rPr>
              <a:t>보통약관 </a:t>
            </a:r>
            <a:r>
              <a:rPr dirty="0" sz="1100">
                <a:latin typeface="Malgun Gothic"/>
                <a:cs typeface="Malgun Gothic"/>
              </a:rPr>
              <a:t>제13조(보상하지 </a:t>
            </a:r>
            <a:r>
              <a:rPr dirty="0" sz="1100" spc="-10">
                <a:latin typeface="Malgun Gothic"/>
                <a:cs typeface="Malgun Gothic"/>
              </a:rPr>
              <a:t>않는 </a:t>
            </a:r>
            <a:r>
              <a:rPr dirty="0" sz="1100" spc="15">
                <a:latin typeface="Malgun Gothic"/>
                <a:cs typeface="Malgun Gothic"/>
              </a:rPr>
              <a:t>손해) </a:t>
            </a:r>
            <a:r>
              <a:rPr dirty="0" sz="1100">
                <a:latin typeface="Malgun Gothic"/>
                <a:cs typeface="Malgun Gothic"/>
              </a:rPr>
              <a:t>제10호의 </a:t>
            </a:r>
            <a:r>
              <a:rPr dirty="0" sz="1100" spc="-10">
                <a:latin typeface="Malgun Gothic"/>
                <a:cs typeface="Malgun Gothic"/>
              </a:rPr>
              <a:t>규정에도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불구하고,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소유,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사용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관리하는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시설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용도에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업무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 </a:t>
            </a:r>
            <a:r>
              <a:rPr dirty="0" sz="1100" spc="-10">
                <a:latin typeface="Malgun Gothic"/>
                <a:cs typeface="Malgun Gothic"/>
              </a:rPr>
              <a:t>수행으로 생긴 우연한 사고로 피공제자가 </a:t>
            </a:r>
            <a:r>
              <a:rPr dirty="0" sz="1100" spc="30">
                <a:latin typeface="Malgun Gothic"/>
                <a:cs typeface="Malgun Gothic"/>
              </a:rPr>
              <a:t>보호, 관리, </a:t>
            </a:r>
            <a:r>
              <a:rPr dirty="0" sz="1100">
                <a:latin typeface="Malgun Gothic"/>
                <a:cs typeface="Malgun Gothic"/>
              </a:rPr>
              <a:t>통제(원인에 </a:t>
            </a:r>
            <a:r>
              <a:rPr dirty="0" sz="1100" spc="-10">
                <a:latin typeface="Malgun Gothic"/>
                <a:cs typeface="Malgun Gothic"/>
              </a:rPr>
              <a:t>관계없이 </a:t>
            </a:r>
            <a:r>
              <a:rPr dirty="0" sz="1100" spc="-5">
                <a:latin typeface="Malgun Gothic"/>
                <a:cs typeface="Malgun Gothic"/>
              </a:rPr>
              <a:t>모든 </a:t>
            </a:r>
            <a:r>
              <a:rPr dirty="0" sz="1100">
                <a:latin typeface="Malgun Gothic"/>
                <a:cs typeface="Malgun Gothic"/>
              </a:rPr>
              <a:t>형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태의 실질적인 </a:t>
            </a:r>
            <a:r>
              <a:rPr dirty="0" sz="1100" spc="-15">
                <a:latin typeface="Malgun Gothic"/>
                <a:cs typeface="Malgun Gothic"/>
              </a:rPr>
              <a:t>통제행위를 </a:t>
            </a:r>
            <a:r>
              <a:rPr dirty="0" sz="1100" spc="-5">
                <a:latin typeface="Malgun Gothic"/>
                <a:cs typeface="Malgun Gothic"/>
              </a:rPr>
              <a:t>포함합니다)하는 </a:t>
            </a:r>
            <a:r>
              <a:rPr dirty="0" sz="1100" spc="-10">
                <a:latin typeface="Malgun Gothic"/>
                <a:cs typeface="Malgun Gothic"/>
              </a:rPr>
              <a:t>재물이 손해를 입었을 경우에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재물에 </a:t>
            </a:r>
            <a:r>
              <a:rPr dirty="0" sz="1100">
                <a:latin typeface="Malgun Gothic"/>
                <a:cs typeface="Malgun Gothic"/>
              </a:rPr>
              <a:t>대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하여 정당한 권리를 </a:t>
            </a:r>
            <a:r>
              <a:rPr dirty="0" sz="1100" spc="-5">
                <a:latin typeface="Malgun Gothic"/>
                <a:cs typeface="Malgun Gothic"/>
              </a:rPr>
              <a:t>가진 </a:t>
            </a:r>
            <a:r>
              <a:rPr dirty="0" sz="1100" spc="-10">
                <a:latin typeface="Malgun Gothic"/>
                <a:cs typeface="Malgun Gothic"/>
              </a:rPr>
              <a:t>사람에게 부담하는 손해에 </a:t>
            </a:r>
            <a:r>
              <a:rPr dirty="0" sz="1100" spc="-5">
                <a:latin typeface="Malgun Gothic"/>
                <a:cs typeface="Malgun Gothic"/>
              </a:rPr>
              <a:t>대해 </a:t>
            </a:r>
            <a:r>
              <a:rPr dirty="0" sz="1100" spc="-10">
                <a:latin typeface="Malgun Gothic"/>
                <a:cs typeface="Malgun Gothic"/>
              </a:rPr>
              <a:t>아래에 기재된 </a:t>
            </a:r>
            <a:r>
              <a:rPr dirty="0" sz="1100" spc="-15">
                <a:latin typeface="Malgun Gothic"/>
                <a:cs typeface="Malgun Gothic"/>
              </a:rPr>
              <a:t>보상한도액 </a:t>
            </a:r>
            <a:r>
              <a:rPr dirty="0" sz="1100">
                <a:latin typeface="Malgun Gothic"/>
                <a:cs typeface="Malgun Gothic"/>
              </a:rPr>
              <a:t>내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b="1">
                <a:latin typeface="Malgun Gothic"/>
                <a:cs typeface="Malgun Gothic"/>
              </a:rPr>
              <a:t>제2조(보상하지 않는 손해) </a:t>
            </a:r>
            <a:r>
              <a:rPr dirty="0" sz="1100" spc="-10">
                <a:latin typeface="Malgun Gothic"/>
                <a:cs typeface="Malgun Gothic"/>
              </a:rPr>
              <a:t>공제회는 보통약관 </a:t>
            </a:r>
            <a:r>
              <a:rPr dirty="0" sz="1100">
                <a:latin typeface="Malgun Gothic"/>
                <a:cs typeface="Malgun Gothic"/>
              </a:rPr>
              <a:t>제13조(보상하지 </a:t>
            </a:r>
            <a:r>
              <a:rPr dirty="0" sz="1100" spc="-5">
                <a:latin typeface="Malgun Gothic"/>
                <a:cs typeface="Malgun Gothic"/>
              </a:rPr>
              <a:t>않는 </a:t>
            </a:r>
            <a:r>
              <a:rPr dirty="0" sz="1100" spc="30">
                <a:latin typeface="Malgun Gothic"/>
                <a:cs typeface="Malgun Gothic"/>
              </a:rPr>
              <a:t>손해, </a:t>
            </a:r>
            <a:r>
              <a:rPr dirty="0" sz="1100">
                <a:latin typeface="Malgun Gothic"/>
                <a:cs typeface="Malgun Gothic"/>
              </a:rPr>
              <a:t>제13조의 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10호를 제외합니다) 및 </a:t>
            </a:r>
            <a:r>
              <a:rPr dirty="0" sz="1100" spc="-15">
                <a:latin typeface="Malgun Gothic"/>
                <a:cs typeface="Malgun Gothic"/>
              </a:rPr>
              <a:t>건설기계업자 </a:t>
            </a:r>
            <a:r>
              <a:rPr dirty="0" sz="1100" spc="-10">
                <a:latin typeface="Malgun Gothic"/>
                <a:cs typeface="Malgun Gothic"/>
              </a:rPr>
              <a:t>특별약관에 추가하여 아래에 기재된 배상책임을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부담함으로써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드리지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283845" marR="5080" indent="-203200">
              <a:lnSpc>
                <a:spcPct val="133300"/>
              </a:lnSpc>
              <a:spcBef>
                <a:spcPts val="5"/>
              </a:spcBef>
              <a:buAutoNum type="arabicPeriod"/>
              <a:tabLst>
                <a:tab pos="284480" algn="l"/>
              </a:tabLst>
            </a:pPr>
            <a:r>
              <a:rPr dirty="0" sz="1100" spc="55">
                <a:latin typeface="Malgun Gothic"/>
                <a:cs typeface="Malgun Gothic"/>
              </a:rPr>
              <a:t>금, </a:t>
            </a:r>
            <a:r>
              <a:rPr dirty="0" sz="1100">
                <a:latin typeface="Malgun Gothic"/>
                <a:cs typeface="Malgun Gothic"/>
              </a:rPr>
              <a:t>은 </a:t>
            </a:r>
            <a:r>
              <a:rPr dirty="0" sz="1100" spc="-5">
                <a:latin typeface="Malgun Gothic"/>
                <a:cs typeface="Malgun Gothic"/>
              </a:rPr>
              <a:t>등의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보석류와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30">
                <a:latin typeface="Malgun Gothic"/>
                <a:cs typeface="Malgun Gothic"/>
              </a:rPr>
              <a:t>제품, 화폐, </a:t>
            </a:r>
            <a:r>
              <a:rPr dirty="0" sz="1100" spc="10">
                <a:latin typeface="Malgun Gothic"/>
                <a:cs typeface="Malgun Gothic"/>
              </a:rPr>
              <a:t>유가증권, </a:t>
            </a:r>
            <a:r>
              <a:rPr dirty="0" sz="1100" spc="35">
                <a:latin typeface="Malgun Gothic"/>
                <a:cs typeface="Malgun Gothic"/>
              </a:rPr>
              <a:t>인지, 시계, </a:t>
            </a:r>
            <a:r>
              <a:rPr dirty="0" sz="1100" spc="20">
                <a:latin typeface="Malgun Gothic"/>
                <a:cs typeface="Malgun Gothic"/>
              </a:rPr>
              <a:t>모피류, </a:t>
            </a:r>
            <a:r>
              <a:rPr dirty="0" sz="1100" spc="35">
                <a:latin typeface="Malgun Gothic"/>
                <a:cs typeface="Malgun Gothic"/>
              </a:rPr>
              <a:t>글·그림류, </a:t>
            </a:r>
            <a:r>
              <a:rPr dirty="0" sz="1100" spc="-5">
                <a:latin typeface="Malgun Gothic"/>
                <a:cs typeface="Malgun Gothic"/>
              </a:rPr>
              <a:t>골동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품, </a:t>
            </a:r>
            <a:r>
              <a:rPr dirty="0" sz="1100" spc="35">
                <a:latin typeface="Malgun Gothic"/>
                <a:cs typeface="Malgun Gothic"/>
              </a:rPr>
              <a:t>주류, </a:t>
            </a:r>
            <a:r>
              <a:rPr dirty="0" sz="1100" spc="-10">
                <a:latin typeface="Malgun Gothic"/>
                <a:cs typeface="Malgun Gothic"/>
              </a:rPr>
              <a:t>담배와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3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 계란, </a:t>
            </a:r>
            <a:r>
              <a:rPr dirty="0" sz="1100" spc="-10">
                <a:latin typeface="Malgun Gothic"/>
                <a:cs typeface="Malgun Gothic"/>
              </a:rPr>
              <a:t>유리와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39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 </a:t>
            </a:r>
            <a:r>
              <a:rPr dirty="0" sz="1100" spc="-10">
                <a:latin typeface="Malgun Gothic"/>
                <a:cs typeface="Malgun Gothic"/>
              </a:rPr>
              <a:t>도자기와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3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 </a:t>
            </a:r>
            <a:r>
              <a:rPr dirty="0" sz="1100" spc="20">
                <a:latin typeface="Malgun Gothic"/>
                <a:cs typeface="Malgun Gothic"/>
              </a:rPr>
              <a:t>화장품, </a:t>
            </a:r>
            <a:r>
              <a:rPr dirty="0" sz="1100" spc="-10">
                <a:latin typeface="Malgun Gothic"/>
                <a:cs typeface="Malgun Gothic"/>
              </a:rPr>
              <a:t>의약품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가축류에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배상책임.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업무수행상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고객의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물건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보관하기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시설을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갖춘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용도에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따른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수행중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우연한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고객소유의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금,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보석류와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시계,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모피류,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유리와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도자기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제품,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화장품등이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손상,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파손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없어짐으로써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부담하게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280670" marR="6350" indent="-20002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1305" algn="l"/>
              </a:tabLst>
            </a:pPr>
            <a:r>
              <a:rPr dirty="0" sz="1100" spc="-10">
                <a:latin typeface="Malgun Gothic"/>
                <a:cs typeface="Malgun Gothic"/>
              </a:rPr>
              <a:t>재물의 </a:t>
            </a:r>
            <a:r>
              <a:rPr dirty="0" sz="1100" spc="35">
                <a:latin typeface="Malgun Gothic"/>
                <a:cs typeface="Malgun Gothic"/>
              </a:rPr>
              <a:t>하자, </a:t>
            </a:r>
            <a:r>
              <a:rPr dirty="0" sz="1100" spc="-10">
                <a:latin typeface="Malgun Gothic"/>
                <a:cs typeface="Malgun Gothic"/>
              </a:rPr>
              <a:t>자연소모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성질로 </a:t>
            </a:r>
            <a:r>
              <a:rPr dirty="0" sz="1100" spc="-5">
                <a:latin typeface="Malgun Gothic"/>
                <a:cs typeface="Malgun Gothic"/>
              </a:rPr>
              <a:t>인한 </a:t>
            </a:r>
            <a:r>
              <a:rPr dirty="0" sz="1100" spc="35">
                <a:latin typeface="Malgun Gothic"/>
                <a:cs typeface="Malgun Gothic"/>
              </a:rPr>
              <a:t>발화, 폭발, </a:t>
            </a:r>
            <a:r>
              <a:rPr dirty="0" sz="1100" spc="55">
                <a:latin typeface="Malgun Gothic"/>
                <a:cs typeface="Malgun Gothic"/>
              </a:rPr>
              <a:t>뜸, </a:t>
            </a:r>
            <a:r>
              <a:rPr dirty="0" sz="1100" spc="20">
                <a:latin typeface="Malgun Gothic"/>
                <a:cs typeface="Malgun Gothic"/>
              </a:rPr>
              <a:t>곰팡이, </a:t>
            </a:r>
            <a:r>
              <a:rPr dirty="0" sz="1100" spc="30">
                <a:latin typeface="Malgun Gothic"/>
                <a:cs typeface="Malgun Gothic"/>
              </a:rPr>
              <a:t>부패, 변색, </a:t>
            </a:r>
            <a:r>
              <a:rPr dirty="0" sz="1100" spc="-10">
                <a:latin typeface="Malgun Gothic"/>
                <a:cs typeface="Malgun Gothic"/>
              </a:rPr>
              <a:t>향기의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변질,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녹과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사용손실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모든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간접손해에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1940" marR="6350" indent="-20129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2575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근로자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가족,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친족,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동거인,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숙박인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감수인(</a:t>
            </a:r>
            <a:r>
              <a:rPr dirty="0" sz="1100" spc="-25">
                <a:latin typeface="Malgun Gothic"/>
                <a:cs typeface="Malgun Gothic"/>
              </a:rPr>
              <a:t>監</a:t>
            </a:r>
            <a:r>
              <a:rPr dirty="0" sz="1100" spc="-15">
                <a:latin typeface="Malgun Gothic"/>
                <a:cs typeface="Malgun Gothic"/>
              </a:rPr>
              <a:t>守人</a:t>
            </a:r>
            <a:r>
              <a:rPr dirty="0" sz="1100" spc="35">
                <a:latin typeface="Malgun Gothic"/>
                <a:cs typeface="Malgun Gothic"/>
              </a:rPr>
              <a:t>)이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행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하거나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가담한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절도나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강도로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재물을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가공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중에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6860" algn="l"/>
              </a:tabLst>
            </a:pPr>
            <a:r>
              <a:rPr dirty="0" sz="1100" spc="-5">
                <a:latin typeface="Malgun Gothic"/>
                <a:cs typeface="Malgun Gothic"/>
              </a:rPr>
              <a:t>인도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배달착오,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분실,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좀도둑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감량으로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86385" marR="5080" indent="-205740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87020" algn="l"/>
              </a:tabLst>
            </a:pPr>
            <a:r>
              <a:rPr dirty="0" sz="1100" spc="10">
                <a:latin typeface="Malgun Gothic"/>
                <a:cs typeface="Malgun Gothic"/>
              </a:rPr>
              <a:t>급배수관, </a:t>
            </a:r>
            <a:r>
              <a:rPr dirty="0" sz="1100" spc="5">
                <a:latin typeface="Malgun Gothic"/>
                <a:cs typeface="Malgun Gothic"/>
              </a:rPr>
              <a:t>냉난방장치, 습도조절장치, </a:t>
            </a:r>
            <a:r>
              <a:rPr dirty="0" sz="1100" spc="20">
                <a:latin typeface="Malgun Gothic"/>
                <a:cs typeface="Malgun Gothic"/>
              </a:rPr>
              <a:t>소화전, </a:t>
            </a:r>
            <a:r>
              <a:rPr dirty="0" sz="1100" spc="10">
                <a:latin typeface="Malgun Gothic"/>
                <a:cs typeface="Malgun Gothic"/>
              </a:rPr>
              <a:t>업무용기구, </a:t>
            </a:r>
            <a:r>
              <a:rPr dirty="0" sz="1100" spc="-10">
                <a:latin typeface="Malgun Gothic"/>
                <a:cs typeface="Malgun Gothic"/>
              </a:rPr>
              <a:t>가사용기구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10">
                <a:latin typeface="Malgun Gothic"/>
                <a:cs typeface="Malgun Gothic"/>
              </a:rPr>
              <a:t>스프링클러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로부터의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증기,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물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내용물의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누출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혹은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넘쳐흐르므로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임</a:t>
            </a:r>
            <a:endParaRPr sz="1100">
              <a:latin typeface="Malgun Gothic"/>
              <a:cs typeface="Malgun Gothic"/>
            </a:endParaRPr>
          </a:p>
          <a:p>
            <a:pPr algn="just" marL="288290" marR="5080" indent="-207645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88925" algn="l"/>
              </a:tabLst>
            </a:pPr>
            <a:r>
              <a:rPr dirty="0" sz="1100" spc="35">
                <a:latin typeface="Malgun Gothic"/>
                <a:cs typeface="Malgun Gothic"/>
              </a:rPr>
              <a:t>지붕,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문,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창,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통풍장치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등에서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새어든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눈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등으로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임.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상당한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주의를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경우에도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발생하였을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것으로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입증한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재물이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위탁자에게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인도된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후에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발견된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58140" marR="5080" indent="-277495">
              <a:lnSpc>
                <a:spcPct val="132700"/>
              </a:lnSpc>
              <a:spcBef>
                <a:spcPts val="15"/>
              </a:spcBef>
              <a:buAutoNum type="arabicPeriod"/>
              <a:tabLst>
                <a:tab pos="358775" algn="l"/>
              </a:tabLst>
            </a:pPr>
            <a:r>
              <a:rPr dirty="0" sz="1100" spc="-15">
                <a:latin typeface="Malgun Gothic"/>
                <a:cs typeface="Malgun Gothic"/>
              </a:rPr>
              <a:t>냉동냉장장치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설비의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고장이나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전기공급의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중단에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의한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온도변화로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냉동냉장재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물에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40"/>
              </a:spcBef>
              <a:buAutoNum type="arabicPeriod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근로자가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소유,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점유,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건설기계자체의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60020" marR="5080" indent="-147955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제3조(준용규정)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5">
                <a:latin typeface="Malgun Gothic"/>
                <a:cs typeface="Malgun Gothic"/>
              </a:rPr>
              <a:t>추가 </a:t>
            </a:r>
            <a:r>
              <a:rPr dirty="0" sz="1100" spc="-15">
                <a:latin typeface="Malgun Gothic"/>
                <a:cs typeface="Malgun Gothic"/>
              </a:rPr>
              <a:t>특별약관에 </a:t>
            </a:r>
            <a:r>
              <a:rPr dirty="0" sz="1100" spc="-10">
                <a:latin typeface="Malgun Gothic"/>
                <a:cs typeface="Malgun Gothic"/>
              </a:rPr>
              <a:t>정하지 아니한 사항은 보통약관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15">
                <a:latin typeface="Malgun Gothic"/>
                <a:cs typeface="Malgun Gothic"/>
              </a:rPr>
              <a:t>해당특별약관을 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3142" y="1092263"/>
          <a:ext cx="5777230" cy="7829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78840"/>
                <a:gridCol w="4881880"/>
              </a:tblGrid>
              <a:tr h="1829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ts val="1195"/>
                        </a:lnSpc>
                        <a:tabLst>
                          <a:tab pos="45910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명	칭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: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203453">
                <a:tc>
                  <a:txBody>
                    <a:bodyPr/>
                    <a:lstStyle/>
                    <a:p>
                      <a:pPr algn="r" marR="18034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시설내용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032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ct val="100000"/>
                        </a:lnSpc>
                        <a:spcBef>
                          <a:spcPts val="160"/>
                        </a:spcBef>
                        <a:tabLst>
                          <a:tab pos="45910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용	도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: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032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202691">
                <a:tc>
                  <a:txBody>
                    <a:bodyPr/>
                    <a:lstStyle/>
                    <a:p>
                      <a:pPr algn="r" marR="178435">
                        <a:lnSpc>
                          <a:spcPct val="100000"/>
                        </a:lnSpc>
                        <a:spcBef>
                          <a:spcPts val="155"/>
                        </a:spcBef>
                        <a:tabLst>
                          <a:tab pos="37782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구	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ct val="100000"/>
                        </a:lnSpc>
                        <a:spcBef>
                          <a:spcPts val="155"/>
                        </a:spcBef>
                        <a:tabLst>
                          <a:tab pos="45910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	량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: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1827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ts val="1185"/>
                        </a:lnSpc>
                        <a:spcBef>
                          <a:spcPts val="15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설치장소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: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953516" y="2463800"/>
            <a:ext cx="5720715" cy="13589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4604">
              <a:lnSpc>
                <a:spcPct val="100000"/>
              </a:lnSpc>
              <a:spcBef>
                <a:spcPts val="95"/>
              </a:spcBef>
            </a:pPr>
            <a:r>
              <a:rPr dirty="0" cap="small" sz="1300" spc="-5">
                <a:latin typeface="MS UI Gothic"/>
                <a:cs typeface="MS UI Gothic"/>
              </a:rPr>
              <a:t>⑱</a:t>
            </a:r>
            <a:r>
              <a:rPr dirty="0" sz="1300" spc="-5">
                <a:latin typeface="MS UI Gothic"/>
                <a:cs typeface="MS UI Gothic"/>
              </a:rPr>
              <a:t> </a:t>
            </a:r>
            <a:r>
              <a:rPr dirty="0" sz="1300" spc="-160">
                <a:latin typeface="MS UI Gothic"/>
                <a:cs typeface="MS UI Gothic"/>
              </a:rPr>
              <a:t> </a:t>
            </a:r>
            <a:r>
              <a:rPr dirty="0" sz="1300" spc="-20" b="1">
                <a:latin typeface="Malgun Gothic"/>
                <a:cs typeface="Malgun Gothic"/>
              </a:rPr>
              <a:t>제재</a:t>
            </a:r>
            <a:r>
              <a:rPr dirty="0" sz="1300" spc="-5" b="1">
                <a:latin typeface="Malgun Gothic"/>
                <a:cs typeface="Malgun Gothic"/>
              </a:rPr>
              <a:t>위반</a:t>
            </a:r>
            <a:r>
              <a:rPr dirty="0" sz="1300" spc="165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부</a:t>
            </a:r>
            <a:r>
              <a:rPr dirty="0" sz="1300" spc="-20" b="1">
                <a:latin typeface="Malgun Gothic"/>
                <a:cs typeface="Malgun Gothic"/>
              </a:rPr>
              <a:t>담</a:t>
            </a:r>
            <a:r>
              <a:rPr dirty="0" sz="1300" spc="-5" b="1">
                <a:latin typeface="Malgun Gothic"/>
                <a:cs typeface="Malgun Gothic"/>
              </a:rPr>
              <a:t>보</a:t>
            </a:r>
            <a:r>
              <a:rPr dirty="0" sz="1300" spc="175" b="1">
                <a:latin typeface="Malgun Gothic"/>
                <a:cs typeface="Malgun Gothic"/>
              </a:rPr>
              <a:t> </a:t>
            </a:r>
            <a:r>
              <a:rPr dirty="0" sz="1300" spc="-20" b="1">
                <a:latin typeface="Malgun Gothic"/>
                <a:cs typeface="Malgun Gothic"/>
              </a:rPr>
              <a:t>특별</a:t>
            </a:r>
            <a:r>
              <a:rPr dirty="0" sz="1300" spc="-5" b="1">
                <a:latin typeface="Malgun Gothic"/>
                <a:cs typeface="Malgun Gothic"/>
              </a:rPr>
              <a:t>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Malgun Gothic"/>
              <a:cs typeface="Malgun Gothic"/>
            </a:endParaRPr>
          </a:p>
          <a:p>
            <a:pPr marL="12700" marR="5080">
              <a:lnSpc>
                <a:spcPct val="133300"/>
              </a:lnSpc>
            </a:pPr>
            <a:r>
              <a:rPr dirty="0" sz="1050" spc="-15">
                <a:latin typeface="Malgun Gothic"/>
                <a:cs typeface="Malgun Gothic"/>
              </a:rPr>
              <a:t>공제회는</a:t>
            </a:r>
            <a:r>
              <a:rPr dirty="0" sz="1050" spc="215">
                <a:latin typeface="Malgun Gothic"/>
                <a:cs typeface="Malgun Gothic"/>
              </a:rPr>
              <a:t> </a:t>
            </a:r>
            <a:r>
              <a:rPr dirty="0" sz="1050" spc="-15">
                <a:latin typeface="Malgun Gothic"/>
                <a:cs typeface="Malgun Gothic"/>
              </a:rPr>
              <a:t>아래의</a:t>
            </a:r>
            <a:r>
              <a:rPr dirty="0" sz="1050" spc="204">
                <a:latin typeface="Malgun Gothic"/>
                <a:cs typeface="Malgun Gothic"/>
              </a:rPr>
              <a:t> </a:t>
            </a:r>
            <a:r>
              <a:rPr dirty="0" sz="1050" spc="-10">
                <a:latin typeface="Malgun Gothic"/>
                <a:cs typeface="Malgun Gothic"/>
              </a:rPr>
              <a:t>제재에</a:t>
            </a:r>
            <a:r>
              <a:rPr dirty="0" sz="1050" spc="204">
                <a:latin typeface="Malgun Gothic"/>
                <a:cs typeface="Malgun Gothic"/>
              </a:rPr>
              <a:t> </a:t>
            </a:r>
            <a:r>
              <a:rPr dirty="0" sz="1050" spc="-10">
                <a:latin typeface="Malgun Gothic"/>
                <a:cs typeface="Malgun Gothic"/>
              </a:rPr>
              <a:t>반하는</a:t>
            </a:r>
            <a:r>
              <a:rPr dirty="0" sz="1050" spc="210">
                <a:latin typeface="Malgun Gothic"/>
                <a:cs typeface="Malgun Gothic"/>
              </a:rPr>
              <a:t> </a:t>
            </a:r>
            <a:r>
              <a:rPr dirty="0" sz="1050" spc="-10">
                <a:latin typeface="Malgun Gothic"/>
                <a:cs typeface="Malgun Gothic"/>
              </a:rPr>
              <a:t>위험의</a:t>
            </a:r>
            <a:r>
              <a:rPr dirty="0" sz="1050" spc="204">
                <a:latin typeface="Malgun Gothic"/>
                <a:cs typeface="Malgun Gothic"/>
              </a:rPr>
              <a:t> </a:t>
            </a:r>
            <a:r>
              <a:rPr dirty="0" sz="1050" spc="30">
                <a:latin typeface="Malgun Gothic"/>
                <a:cs typeface="Malgun Gothic"/>
              </a:rPr>
              <a:t>보장,</a:t>
            </a:r>
            <a:r>
              <a:rPr dirty="0" sz="1050" spc="215">
                <a:latin typeface="Malgun Gothic"/>
                <a:cs typeface="Malgun Gothic"/>
              </a:rPr>
              <a:t> </a:t>
            </a:r>
            <a:r>
              <a:rPr dirty="0" sz="1050" spc="-15">
                <a:latin typeface="Malgun Gothic"/>
                <a:cs typeface="Malgun Gothic"/>
              </a:rPr>
              <a:t>공제금의</a:t>
            </a:r>
            <a:r>
              <a:rPr dirty="0" sz="1050" spc="220">
                <a:latin typeface="Malgun Gothic"/>
                <a:cs typeface="Malgun Gothic"/>
              </a:rPr>
              <a:t> </a:t>
            </a:r>
            <a:r>
              <a:rPr dirty="0" sz="1050" spc="-10">
                <a:latin typeface="Malgun Gothic"/>
                <a:cs typeface="Malgun Gothic"/>
              </a:rPr>
              <a:t>지급</a:t>
            </a:r>
            <a:r>
              <a:rPr dirty="0" sz="1050" spc="204">
                <a:latin typeface="Malgun Gothic"/>
                <a:cs typeface="Malgun Gothic"/>
              </a:rPr>
              <a:t> </a:t>
            </a:r>
            <a:r>
              <a:rPr dirty="0" sz="1050" spc="-10">
                <a:latin typeface="Malgun Gothic"/>
                <a:cs typeface="Malgun Gothic"/>
              </a:rPr>
              <a:t>또는</a:t>
            </a:r>
            <a:r>
              <a:rPr dirty="0" sz="1050" spc="215">
                <a:latin typeface="Malgun Gothic"/>
                <a:cs typeface="Malgun Gothic"/>
              </a:rPr>
              <a:t> </a:t>
            </a:r>
            <a:r>
              <a:rPr dirty="0" sz="1050" spc="-15">
                <a:latin typeface="Malgun Gothic"/>
                <a:cs typeface="Malgun Gothic"/>
              </a:rPr>
              <a:t>이익의</a:t>
            </a:r>
            <a:r>
              <a:rPr dirty="0" sz="1050" spc="210">
                <a:latin typeface="Malgun Gothic"/>
                <a:cs typeface="Malgun Gothic"/>
              </a:rPr>
              <a:t> </a:t>
            </a:r>
            <a:r>
              <a:rPr dirty="0" sz="1050" spc="-10">
                <a:latin typeface="Malgun Gothic"/>
                <a:cs typeface="Malgun Gothic"/>
              </a:rPr>
              <a:t>제공을</a:t>
            </a:r>
            <a:r>
              <a:rPr dirty="0" sz="1050" spc="204">
                <a:latin typeface="Malgun Gothic"/>
                <a:cs typeface="Malgun Gothic"/>
              </a:rPr>
              <a:t> </a:t>
            </a:r>
            <a:r>
              <a:rPr dirty="0" sz="1050" spc="-5">
                <a:latin typeface="Malgun Gothic"/>
                <a:cs typeface="Malgun Gothic"/>
              </a:rPr>
              <a:t>하지</a:t>
            </a:r>
            <a:r>
              <a:rPr dirty="0" sz="1050" spc="204">
                <a:latin typeface="Malgun Gothic"/>
                <a:cs typeface="Malgun Gothic"/>
              </a:rPr>
              <a:t> </a:t>
            </a:r>
            <a:r>
              <a:rPr dirty="0" sz="1050" spc="-10">
                <a:latin typeface="Malgun Gothic"/>
                <a:cs typeface="Malgun Gothic"/>
              </a:rPr>
              <a:t>않습 </a:t>
            </a:r>
            <a:r>
              <a:rPr dirty="0" sz="1050" spc="-355">
                <a:latin typeface="Malgun Gothic"/>
                <a:cs typeface="Malgun Gothic"/>
              </a:rPr>
              <a:t> </a:t>
            </a:r>
            <a:r>
              <a:rPr dirty="0" sz="1050" spc="30">
                <a:latin typeface="Malgun Gothic"/>
                <a:cs typeface="Malgun Gothic"/>
              </a:rPr>
              <a:t>니다.</a:t>
            </a:r>
            <a:endParaRPr sz="1050">
              <a:latin typeface="Malgun Gothic"/>
              <a:cs typeface="Malgun Gothic"/>
            </a:endParaRPr>
          </a:p>
          <a:p>
            <a:pPr marL="198120" indent="-186055">
              <a:lnSpc>
                <a:spcPct val="100000"/>
              </a:lnSpc>
              <a:spcBef>
                <a:spcPts val="420"/>
              </a:spcBef>
              <a:buAutoNum type="arabicPeriod"/>
              <a:tabLst>
                <a:tab pos="198755" algn="l"/>
              </a:tabLst>
            </a:pPr>
            <a:r>
              <a:rPr dirty="0" sz="1050" spc="-40">
                <a:latin typeface="Malgun Gothic"/>
                <a:cs typeface="Malgun Gothic"/>
              </a:rPr>
              <a:t>UN</a:t>
            </a:r>
            <a:r>
              <a:rPr dirty="0" sz="1050" spc="130">
                <a:latin typeface="Malgun Gothic"/>
                <a:cs typeface="Malgun Gothic"/>
              </a:rPr>
              <a:t> </a:t>
            </a:r>
            <a:r>
              <a:rPr dirty="0" sz="1050" spc="-10">
                <a:latin typeface="Malgun Gothic"/>
                <a:cs typeface="Malgun Gothic"/>
              </a:rPr>
              <a:t>결의에</a:t>
            </a:r>
            <a:r>
              <a:rPr dirty="0" sz="1050" spc="110">
                <a:latin typeface="Malgun Gothic"/>
                <a:cs typeface="Malgun Gothic"/>
              </a:rPr>
              <a:t> </a:t>
            </a:r>
            <a:r>
              <a:rPr dirty="0" sz="1050" spc="-5">
                <a:latin typeface="Malgun Gothic"/>
                <a:cs typeface="Malgun Gothic"/>
              </a:rPr>
              <a:t>의한</a:t>
            </a:r>
            <a:r>
              <a:rPr dirty="0" sz="1050" spc="114">
                <a:latin typeface="Malgun Gothic"/>
                <a:cs typeface="Malgun Gothic"/>
              </a:rPr>
              <a:t> </a:t>
            </a:r>
            <a:r>
              <a:rPr dirty="0" sz="1050" spc="30">
                <a:latin typeface="Malgun Gothic"/>
                <a:cs typeface="Malgun Gothic"/>
              </a:rPr>
              <a:t>제재,</a:t>
            </a:r>
            <a:r>
              <a:rPr dirty="0" sz="1050" spc="130">
                <a:latin typeface="Malgun Gothic"/>
                <a:cs typeface="Malgun Gothic"/>
              </a:rPr>
              <a:t> </a:t>
            </a:r>
            <a:r>
              <a:rPr dirty="0" sz="1050" spc="30">
                <a:latin typeface="Malgun Gothic"/>
                <a:cs typeface="Malgun Gothic"/>
              </a:rPr>
              <a:t>금지,</a:t>
            </a:r>
            <a:r>
              <a:rPr dirty="0" sz="1050" spc="130">
                <a:latin typeface="Malgun Gothic"/>
                <a:cs typeface="Malgun Gothic"/>
              </a:rPr>
              <a:t> </a:t>
            </a:r>
            <a:r>
              <a:rPr dirty="0" sz="1050" spc="-15">
                <a:latin typeface="Malgun Gothic"/>
                <a:cs typeface="Malgun Gothic"/>
              </a:rPr>
              <a:t>제한사항</a:t>
            </a:r>
            <a:endParaRPr sz="1050">
              <a:latin typeface="Malgun Gothic"/>
              <a:cs typeface="Malgun Gothic"/>
            </a:endParaRPr>
          </a:p>
          <a:p>
            <a:pPr marL="198120" indent="-186055">
              <a:lnSpc>
                <a:spcPct val="100000"/>
              </a:lnSpc>
              <a:spcBef>
                <a:spcPts val="420"/>
              </a:spcBef>
              <a:buAutoNum type="arabicPeriod"/>
              <a:tabLst>
                <a:tab pos="198755" algn="l"/>
              </a:tabLst>
            </a:pPr>
            <a:r>
              <a:rPr dirty="0" sz="1050" spc="75">
                <a:latin typeface="Malgun Gothic"/>
                <a:cs typeface="Malgun Gothic"/>
              </a:rPr>
              <a:t>EU,</a:t>
            </a:r>
            <a:r>
              <a:rPr dirty="0" sz="1050" spc="135">
                <a:latin typeface="Malgun Gothic"/>
                <a:cs typeface="Malgun Gothic"/>
              </a:rPr>
              <a:t> </a:t>
            </a:r>
            <a:r>
              <a:rPr dirty="0" sz="1050" spc="-10">
                <a:latin typeface="Malgun Gothic"/>
                <a:cs typeface="Malgun Gothic"/>
              </a:rPr>
              <a:t>영국</a:t>
            </a:r>
            <a:r>
              <a:rPr dirty="0" sz="1050" spc="130">
                <a:latin typeface="Malgun Gothic"/>
                <a:cs typeface="Malgun Gothic"/>
              </a:rPr>
              <a:t> </a:t>
            </a:r>
            <a:r>
              <a:rPr dirty="0" sz="1050" spc="-10">
                <a:latin typeface="Malgun Gothic"/>
                <a:cs typeface="Malgun Gothic"/>
              </a:rPr>
              <a:t>또는</a:t>
            </a:r>
            <a:r>
              <a:rPr dirty="0" sz="1050" spc="125">
                <a:latin typeface="Malgun Gothic"/>
                <a:cs typeface="Malgun Gothic"/>
              </a:rPr>
              <a:t> </a:t>
            </a:r>
            <a:r>
              <a:rPr dirty="0" sz="1050" spc="-15">
                <a:latin typeface="Malgun Gothic"/>
                <a:cs typeface="Malgun Gothic"/>
              </a:rPr>
              <a:t>미국의</a:t>
            </a:r>
            <a:r>
              <a:rPr dirty="0" sz="1050" spc="130">
                <a:latin typeface="Malgun Gothic"/>
                <a:cs typeface="Malgun Gothic"/>
              </a:rPr>
              <a:t> </a:t>
            </a:r>
            <a:r>
              <a:rPr dirty="0" sz="1050" spc="15">
                <a:latin typeface="Malgun Gothic"/>
                <a:cs typeface="Malgun Gothic"/>
              </a:rPr>
              <a:t>무역·경제적</a:t>
            </a:r>
            <a:r>
              <a:rPr dirty="0" sz="1050" spc="120">
                <a:latin typeface="Malgun Gothic"/>
                <a:cs typeface="Malgun Gothic"/>
              </a:rPr>
              <a:t> </a:t>
            </a:r>
            <a:r>
              <a:rPr dirty="0" sz="1050" spc="-15">
                <a:latin typeface="Malgun Gothic"/>
                <a:cs typeface="Malgun Gothic"/>
              </a:rPr>
              <a:t>제재조치</a:t>
            </a:r>
            <a:r>
              <a:rPr dirty="0" sz="1050" spc="125">
                <a:latin typeface="Malgun Gothic"/>
                <a:cs typeface="Malgun Gothic"/>
              </a:rPr>
              <a:t> </a:t>
            </a:r>
            <a:r>
              <a:rPr dirty="0" sz="1050" spc="-10">
                <a:latin typeface="Malgun Gothic"/>
                <a:cs typeface="Malgun Gothic"/>
              </a:rPr>
              <a:t>또는</a:t>
            </a:r>
            <a:r>
              <a:rPr dirty="0" sz="1050" spc="130">
                <a:latin typeface="Malgun Gothic"/>
                <a:cs typeface="Malgun Gothic"/>
              </a:rPr>
              <a:t> </a:t>
            </a:r>
            <a:r>
              <a:rPr dirty="0" sz="1050" spc="-15">
                <a:latin typeface="Malgun Gothic"/>
                <a:cs typeface="Malgun Gothic"/>
              </a:rPr>
              <a:t>법률규정</a:t>
            </a:r>
            <a:endParaRPr sz="105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55039" y="4373372"/>
            <a:ext cx="5719445" cy="36302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60960">
              <a:lnSpc>
                <a:spcPct val="100000"/>
              </a:lnSpc>
              <a:spcBef>
                <a:spcPts val="95"/>
              </a:spcBef>
            </a:pPr>
            <a:r>
              <a:rPr dirty="0" sz="1300" spc="-5">
                <a:latin typeface="MS UI Gothic"/>
                <a:cs typeface="MS UI Gothic"/>
              </a:rPr>
              <a:t>⑲</a:t>
            </a:r>
            <a:r>
              <a:rPr dirty="0" sz="1300" spc="220">
                <a:latin typeface="MS UI Gothic"/>
                <a:cs typeface="MS UI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날짜인식오류</a:t>
            </a:r>
            <a:r>
              <a:rPr dirty="0" sz="1300" spc="15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보상제외</a:t>
            </a:r>
            <a:r>
              <a:rPr dirty="0" sz="1300" spc="16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2700" marR="5080">
              <a:lnSpc>
                <a:spcPct val="133400"/>
              </a:lnSpc>
            </a:pPr>
            <a:r>
              <a:rPr dirty="0" sz="1100" spc="-30">
                <a:latin typeface="Malgun Gothic"/>
                <a:cs typeface="Malgun Gothic"/>
              </a:rPr>
              <a:t>①공제회는 보통약관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30">
                <a:latin typeface="Malgun Gothic"/>
                <a:cs typeface="Malgun Gothic"/>
              </a:rPr>
              <a:t>특별약관의 </a:t>
            </a:r>
            <a:r>
              <a:rPr dirty="0" sz="1100" spc="-10">
                <a:latin typeface="Malgun Gothic"/>
                <a:cs typeface="Malgun Gothic"/>
              </a:rPr>
              <a:t>제조건·제규정에 </a:t>
            </a:r>
            <a:r>
              <a:rPr dirty="0" sz="1100" spc="-5">
                <a:latin typeface="Malgun Gothic"/>
                <a:cs typeface="Malgun Gothic"/>
              </a:rPr>
              <a:t>불구하고, </a:t>
            </a:r>
            <a:r>
              <a:rPr dirty="0" sz="1100" spc="-30">
                <a:latin typeface="Malgun Gothic"/>
                <a:cs typeface="Malgun Gothic"/>
              </a:rPr>
              <a:t>피공제자의 소유여부에 </a:t>
            </a:r>
            <a:r>
              <a:rPr dirty="0" sz="1100">
                <a:latin typeface="Malgun Gothic"/>
                <a:cs typeface="Malgun Gothic"/>
              </a:rPr>
              <a:t>관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계없이 </a:t>
            </a:r>
            <a:r>
              <a:rPr dirty="0" sz="1100" spc="5">
                <a:latin typeface="Malgun Gothic"/>
                <a:cs typeface="Malgun Gothic"/>
              </a:rPr>
              <a:t>컴퓨터, </a:t>
            </a:r>
            <a:r>
              <a:rPr dirty="0" sz="1100" spc="-15">
                <a:latin typeface="Malgun Gothic"/>
                <a:cs typeface="Malgun Gothic"/>
              </a:rPr>
              <a:t>자료처리기기, </a:t>
            </a:r>
            <a:r>
              <a:rPr dirty="0" sz="1100" spc="-10">
                <a:latin typeface="Malgun Gothic"/>
                <a:cs typeface="Malgun Gothic"/>
              </a:rPr>
              <a:t>마이크로칩, </a:t>
            </a:r>
            <a:r>
              <a:rPr dirty="0" sz="1100" spc="-5">
                <a:latin typeface="Malgun Gothic"/>
                <a:cs typeface="Malgun Gothic"/>
              </a:rPr>
              <a:t>운영체제, </a:t>
            </a:r>
            <a:r>
              <a:rPr dirty="0" sz="1100" spc="-20">
                <a:latin typeface="Malgun Gothic"/>
                <a:cs typeface="Malgun Gothic"/>
              </a:rPr>
              <a:t>마이크로프로세서, </a:t>
            </a:r>
            <a:r>
              <a:rPr dirty="0" sz="1100" spc="-30">
                <a:latin typeface="Malgun Gothic"/>
                <a:cs typeface="Malgun Gothic"/>
              </a:rPr>
              <a:t>집적회로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20">
                <a:latin typeface="Malgun Gothic"/>
                <a:cs typeface="Malgun Gothic"/>
              </a:rPr>
              <a:t>이와 </a:t>
            </a:r>
            <a:r>
              <a:rPr dirty="0" sz="1100" spc="-1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유사한 </a:t>
            </a:r>
            <a:r>
              <a:rPr dirty="0" sz="1100" spc="15">
                <a:latin typeface="Malgun Gothic"/>
                <a:cs typeface="Malgun Gothic"/>
              </a:rPr>
              <a:t>장치, </a:t>
            </a:r>
            <a:r>
              <a:rPr dirty="0" sz="1100" spc="-25">
                <a:latin typeface="Malgun Gothic"/>
                <a:cs typeface="Malgun Gothic"/>
              </a:rPr>
              <a:t>컴퓨터 </a:t>
            </a:r>
            <a:r>
              <a:rPr dirty="0" sz="1100" spc="-30">
                <a:latin typeface="Malgun Gothic"/>
                <a:cs typeface="Malgun Gothic"/>
              </a:rPr>
              <a:t>소프트웨어</a:t>
            </a:r>
            <a:r>
              <a:rPr dirty="0" sz="1100" spc="32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또는 </a:t>
            </a:r>
            <a:r>
              <a:rPr dirty="0" sz="1100" spc="-25">
                <a:latin typeface="Malgun Gothic"/>
                <a:cs typeface="Malgun Gothic"/>
              </a:rPr>
              <a:t>이들을 </a:t>
            </a:r>
            <a:r>
              <a:rPr dirty="0" sz="1100" spc="-30">
                <a:latin typeface="Malgun Gothic"/>
                <a:cs typeface="Malgun Gothic"/>
              </a:rPr>
              <a:t>사용하거나</a:t>
            </a:r>
            <a:r>
              <a:rPr dirty="0" sz="1100" spc="32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이들과 관련된 </a:t>
            </a:r>
            <a:r>
              <a:rPr dirty="0" sz="1100" spc="5">
                <a:latin typeface="Malgun Gothic"/>
                <a:cs typeface="Malgun Gothic"/>
              </a:rPr>
              <a:t>생산물, 서비스, </a:t>
            </a:r>
            <a:r>
              <a:rPr dirty="0" sz="1100" spc="1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자료</a:t>
            </a:r>
            <a:r>
              <a:rPr dirty="0" sz="1100" spc="-1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기능에</a:t>
            </a:r>
            <a:r>
              <a:rPr dirty="0" sz="1100" spc="33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있어</a:t>
            </a:r>
            <a:r>
              <a:rPr dirty="0" sz="1100" spc="34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어떤 </a:t>
            </a:r>
            <a:r>
              <a:rPr dirty="0" sz="1100" spc="-25">
                <a:latin typeface="Malgun Gothic"/>
                <a:cs typeface="Malgun Gothic"/>
              </a:rPr>
              <a:t>날짜를</a:t>
            </a:r>
            <a:r>
              <a:rPr dirty="0" sz="1100" spc="34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정확한</a:t>
            </a:r>
            <a:r>
              <a:rPr dirty="0" sz="1100" spc="33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달력날짜로</a:t>
            </a:r>
            <a:r>
              <a:rPr dirty="0" sz="1100" spc="32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인식, 처리, 구별, </a:t>
            </a:r>
            <a:r>
              <a:rPr dirty="0" sz="1100" spc="-20">
                <a:latin typeface="Malgun Gothic"/>
                <a:cs typeface="Malgun Gothic"/>
              </a:rPr>
              <a:t>해석 혹은 </a:t>
            </a:r>
            <a:r>
              <a:rPr dirty="0" sz="1100" spc="-30">
                <a:latin typeface="Malgun Gothic"/>
                <a:cs typeface="Malgun Gothic"/>
              </a:rPr>
              <a:t>받아들일 </a:t>
            </a:r>
            <a:r>
              <a:rPr dirty="0" sz="1100" spc="-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없음으로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인해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발생되는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모든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형태의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직접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또는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간접손해를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보상하지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13970" marR="5080">
              <a:lnSpc>
                <a:spcPct val="132700"/>
              </a:lnSpc>
              <a:spcBef>
                <a:spcPts val="15"/>
              </a:spcBef>
            </a:pPr>
            <a:r>
              <a:rPr dirty="0" sz="1100" spc="-10">
                <a:latin typeface="Malgun Gothic"/>
                <a:cs typeface="Malgun Gothic"/>
              </a:rPr>
              <a:t>②공제회는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관련한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결함,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논리체계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등을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교정하기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위한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정보처리시스템(EDPS)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관련기기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일부분을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수리하거나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수정하는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13970" marR="5080">
              <a:lnSpc>
                <a:spcPct val="133400"/>
              </a:lnSpc>
            </a:pPr>
            <a:r>
              <a:rPr dirty="0" sz="1100" spc="-10">
                <a:latin typeface="Malgun Gothic"/>
                <a:cs typeface="Malgun Gothic"/>
              </a:rPr>
              <a:t>③공제회는</a:t>
            </a:r>
            <a:r>
              <a:rPr dirty="0" sz="1100" spc="-5">
                <a:latin typeface="Malgun Gothic"/>
                <a:cs typeface="Malgun Gothic"/>
              </a:rPr>
              <a:t> 상기 ①에 </a:t>
            </a:r>
            <a:r>
              <a:rPr dirty="0" sz="1100" spc="-10">
                <a:latin typeface="Malgun Gothic"/>
                <a:cs typeface="Malgun Gothic"/>
              </a:rPr>
              <a:t>기술한</a:t>
            </a:r>
            <a:r>
              <a:rPr dirty="0" sz="1100" spc="-5">
                <a:latin typeface="Malgun Gothic"/>
                <a:cs typeface="Malgun Gothic"/>
              </a:rPr>
              <a:t> 것과 </a:t>
            </a:r>
            <a:r>
              <a:rPr dirty="0" sz="1100" spc="-10">
                <a:latin typeface="Malgun Gothic"/>
                <a:cs typeface="Malgun Gothic"/>
              </a:rPr>
              <a:t>같은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날짜와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관련된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잠재적인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실제적인</a:t>
            </a:r>
            <a:r>
              <a:rPr dirty="0" sz="1100" spc="37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고장, 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오락 </a:t>
            </a:r>
            <a:r>
              <a:rPr dirty="0" sz="1100" spc="50">
                <a:latin typeface="Malgun Gothic"/>
                <a:cs typeface="Malgun Gothic"/>
              </a:rPr>
              <a:t>등, </a:t>
            </a:r>
            <a:r>
              <a:rPr dirty="0" sz="1100" spc="-10">
                <a:latin typeface="Malgun Gothic"/>
                <a:cs typeface="Malgun Gothic"/>
              </a:rPr>
              <a:t>부적합 </a:t>
            </a:r>
            <a:r>
              <a:rPr dirty="0" sz="1100" spc="-5">
                <a:latin typeface="Malgun Gothic"/>
                <a:cs typeface="Malgun Gothic"/>
              </a:rPr>
              <a:t>등을 </a:t>
            </a:r>
            <a:r>
              <a:rPr dirty="0" sz="1100" spc="35">
                <a:latin typeface="Malgun Gothic"/>
                <a:cs typeface="Malgun Gothic"/>
              </a:rPr>
              <a:t>확인, </a:t>
            </a:r>
            <a:r>
              <a:rPr dirty="0" sz="1100" spc="30">
                <a:latin typeface="Malgun Gothic"/>
                <a:cs typeface="Malgun Gothic"/>
              </a:rPr>
              <a:t>수정, </a:t>
            </a:r>
            <a:r>
              <a:rPr dirty="0" sz="1100" spc="-10">
                <a:latin typeface="Malgun Gothic"/>
                <a:cs typeface="Malgun Gothic"/>
              </a:rPr>
              <a:t>시험하기 위하여 </a:t>
            </a:r>
            <a:r>
              <a:rPr dirty="0" sz="1100" spc="-15">
                <a:latin typeface="Malgun Gothic"/>
                <a:cs typeface="Malgun Gothic"/>
              </a:rPr>
              <a:t>피공제자가 </a:t>
            </a:r>
            <a:r>
              <a:rPr dirty="0" sz="1100" spc="-10">
                <a:latin typeface="Malgun Gothic"/>
                <a:cs typeface="Malgun Gothic"/>
              </a:rPr>
              <a:t>자신이나 타인에게 </a:t>
            </a:r>
            <a:r>
              <a:rPr dirty="0" sz="1100" spc="-5">
                <a:latin typeface="Malgun Gothic"/>
                <a:cs typeface="Malgun Gothic"/>
              </a:rPr>
              <a:t>행하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였거나 </a:t>
            </a:r>
            <a:r>
              <a:rPr dirty="0" sz="1100" spc="-15">
                <a:latin typeface="Malgun Gothic"/>
                <a:cs typeface="Malgun Gothic"/>
              </a:rPr>
              <a:t>타인으로부터 </a:t>
            </a:r>
            <a:r>
              <a:rPr dirty="0" sz="1100" spc="-5">
                <a:latin typeface="Malgun Gothic"/>
                <a:cs typeface="Malgun Gothic"/>
              </a:rPr>
              <a:t>받은 </a:t>
            </a:r>
            <a:r>
              <a:rPr dirty="0" sz="1100" spc="-10">
                <a:latin typeface="Malgun Gothic"/>
                <a:cs typeface="Malgun Gothic"/>
              </a:rPr>
              <a:t>어떠한 </a:t>
            </a:r>
            <a:r>
              <a:rPr dirty="0" sz="1100" spc="30">
                <a:latin typeface="Malgun Gothic"/>
                <a:cs typeface="Malgun Gothic"/>
              </a:rPr>
              <a:t>조언, 지도, </a:t>
            </a:r>
            <a:r>
              <a:rPr dirty="0" sz="1100" spc="-10">
                <a:latin typeface="Malgun Gothic"/>
                <a:cs typeface="Malgun Gothic"/>
              </a:rPr>
              <a:t>설계의 </a:t>
            </a:r>
            <a:r>
              <a:rPr dirty="0" sz="1100" spc="35">
                <a:latin typeface="Malgun Gothic"/>
                <a:cs typeface="Malgun Gothic"/>
              </a:rPr>
              <a:t>평가, </a:t>
            </a:r>
            <a:r>
              <a:rPr dirty="0" sz="1100" spc="-10">
                <a:latin typeface="Malgun Gothic"/>
                <a:cs typeface="Malgun Gothic"/>
              </a:rPr>
              <a:t>설치의 </a:t>
            </a:r>
            <a:r>
              <a:rPr dirty="0" sz="1100" spc="30">
                <a:latin typeface="Malgun Gothic"/>
                <a:cs typeface="Malgun Gothic"/>
              </a:rPr>
              <a:t>검사, </a:t>
            </a:r>
            <a:r>
              <a:rPr dirty="0" sz="1100" spc="10">
                <a:latin typeface="Malgun Gothic"/>
                <a:cs typeface="Malgun Gothic"/>
              </a:rPr>
              <a:t>유지관리, </a:t>
            </a:r>
            <a:r>
              <a:rPr dirty="0" sz="1100" spc="-5">
                <a:latin typeface="Malgun Gothic"/>
                <a:cs typeface="Malgun Gothic"/>
              </a:rPr>
              <a:t>수리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감독상의 </a:t>
            </a:r>
            <a:r>
              <a:rPr dirty="0" sz="1100" spc="35">
                <a:latin typeface="Malgun Gothic"/>
                <a:cs typeface="Malgun Gothic"/>
              </a:rPr>
              <a:t>오류, </a:t>
            </a:r>
            <a:r>
              <a:rPr dirty="0" sz="1100" spc="20">
                <a:latin typeface="Malgun Gothic"/>
                <a:cs typeface="Malgun Gothic"/>
              </a:rPr>
              <a:t>부적절, </a:t>
            </a:r>
            <a:r>
              <a:rPr dirty="0" sz="1100" spc="-10">
                <a:latin typeface="Malgun Gothic"/>
                <a:cs typeface="Malgun Gothic"/>
              </a:rPr>
              <a:t>오작동으로 인하여 발생되는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손해와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결과적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손실도</a:t>
            </a:r>
            <a:r>
              <a:rPr dirty="0" sz="1100" spc="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13970" marR="6350">
              <a:lnSpc>
                <a:spcPts val="1760"/>
              </a:lnSpc>
              <a:spcBef>
                <a:spcPts val="100"/>
              </a:spcBef>
            </a:pPr>
            <a:r>
              <a:rPr dirty="0" sz="1100" spc="-10">
                <a:latin typeface="Malgun Gothic"/>
                <a:cs typeface="Malgun Gothic"/>
              </a:rPr>
              <a:t>④상기 </a:t>
            </a:r>
            <a:r>
              <a:rPr dirty="0" sz="1100" spc="30">
                <a:latin typeface="Malgun Gothic"/>
                <a:cs typeface="Malgun Gothic"/>
              </a:rPr>
              <a:t>①,②,③에 </a:t>
            </a:r>
            <a:r>
              <a:rPr dirty="0" sz="1100" spc="-10">
                <a:latin typeface="Malgun Gothic"/>
                <a:cs typeface="Malgun Gothic"/>
              </a:rPr>
              <a:t>기술한 </a:t>
            </a:r>
            <a:r>
              <a:rPr dirty="0" sz="1100" spc="-5">
                <a:latin typeface="Malgun Gothic"/>
                <a:cs typeface="Malgun Gothic"/>
              </a:rPr>
              <a:t>손해 또는 </a:t>
            </a:r>
            <a:r>
              <a:rPr dirty="0" sz="1100" spc="-10">
                <a:latin typeface="Malgun Gothic"/>
                <a:cs typeface="Malgun Gothic"/>
              </a:rPr>
              <a:t>결과적 손실은 </a:t>
            </a:r>
            <a:r>
              <a:rPr dirty="0" sz="1100" spc="-5">
                <a:latin typeface="Malgun Gothic"/>
                <a:cs typeface="Malgun Gothic"/>
              </a:rPr>
              <a:t>다른 </a:t>
            </a:r>
            <a:r>
              <a:rPr dirty="0" sz="1100" spc="-10">
                <a:latin typeface="Malgun Gothic"/>
                <a:cs typeface="Malgun Gothic"/>
              </a:rPr>
              <a:t>사고원인과 </a:t>
            </a:r>
            <a:r>
              <a:rPr dirty="0" sz="1100" spc="-5">
                <a:latin typeface="Malgun Gothic"/>
                <a:cs typeface="Malgun Gothic"/>
              </a:rPr>
              <a:t>병합 또는 </a:t>
            </a:r>
            <a:r>
              <a:rPr dirty="0" sz="1100" spc="-10">
                <a:latin typeface="Malgun Gothic"/>
                <a:cs typeface="Malgun Gothic"/>
              </a:rPr>
              <a:t>관련된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7983" y="8558276"/>
            <a:ext cx="5784850" cy="949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635">
              <a:lnSpc>
                <a:spcPct val="100000"/>
              </a:lnSpc>
              <a:spcBef>
                <a:spcPts val="95"/>
              </a:spcBef>
            </a:pPr>
            <a:r>
              <a:rPr dirty="0" sz="1300" spc="-5">
                <a:latin typeface="MS UI Gothic"/>
                <a:cs typeface="MS UI Gothic"/>
              </a:rPr>
              <a:t>⑳</a:t>
            </a:r>
            <a:r>
              <a:rPr dirty="0" sz="1300" spc="210">
                <a:latin typeface="MS UI Gothic"/>
                <a:cs typeface="MS UI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정보기술</a:t>
            </a:r>
            <a:r>
              <a:rPr dirty="0" sz="1300" spc="160" b="1">
                <a:latin typeface="Malgun Gothic"/>
                <a:cs typeface="Malgun Gothic"/>
              </a:rPr>
              <a:t> </a:t>
            </a:r>
            <a:r>
              <a:rPr dirty="0" sz="1300" spc="-10" b="1">
                <a:latin typeface="Malgun Gothic"/>
                <a:cs typeface="Malgun Gothic"/>
              </a:rPr>
              <a:t>특별약관(사이버위험</a:t>
            </a:r>
            <a:r>
              <a:rPr dirty="0" sz="1300" spc="15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부담보</a:t>
            </a:r>
            <a:r>
              <a:rPr dirty="0" sz="1300" spc="160" b="1">
                <a:latin typeface="Malgun Gothic"/>
                <a:cs typeface="Malgun Gothic"/>
              </a:rPr>
              <a:t> </a:t>
            </a:r>
            <a:r>
              <a:rPr dirty="0" sz="1300" spc="-10" b="1">
                <a:latin typeface="Malgun Gothic"/>
                <a:cs typeface="Malgun Gothic"/>
              </a:rPr>
              <a:t>특별약관)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Malgun Gothic"/>
              <a:cs typeface="Malgun Gothic"/>
            </a:endParaRPr>
          </a:p>
          <a:p>
            <a:pPr algn="ctr" marL="12065" marR="5080" indent="68580">
              <a:lnSpc>
                <a:spcPct val="133600"/>
              </a:lnSpc>
            </a:pP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공제등록증권에서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담보되는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재물손해는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데이터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소프트웨어에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함하지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특히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원형에서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변형되거나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변조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삭제로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데이터,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소프트웨어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2037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6350">
              <a:lnSpc>
                <a:spcPct val="133600"/>
              </a:lnSpc>
              <a:spcBef>
                <a:spcPts val="100"/>
              </a:spcBef>
            </a:pP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컴퓨터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프로그램에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유해한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변화는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재물손해에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포함되지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결론적으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손실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손해들은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담보되지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ts val="1760"/>
              </a:lnSpc>
              <a:spcBef>
                <a:spcPts val="120"/>
              </a:spcBef>
            </a:pPr>
            <a:r>
              <a:rPr dirty="0" sz="1100" spc="-10">
                <a:latin typeface="Malgun Gothic"/>
                <a:cs typeface="Malgun Gothic"/>
              </a:rPr>
              <a:t>①원형에서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변형되거나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변조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삭제로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데이터,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소프트웨어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컴퓨터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프로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그램에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유해한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변화와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같은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데이터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소프트웨어에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손실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손해,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ts val="1750"/>
              </a:lnSpc>
              <a:spcBef>
                <a:spcPts val="20"/>
              </a:spcBef>
            </a:pPr>
            <a:r>
              <a:rPr dirty="0" sz="1100" spc="-10">
                <a:latin typeface="Malgun Gothic"/>
                <a:cs typeface="Malgun Gothic"/>
              </a:rPr>
              <a:t>그리고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이러한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손실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야기된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기업휴지손해.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면책조항에도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고,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재물에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담보되는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물리적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직접적으로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데이터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소프트웨어</a:t>
            </a:r>
            <a:endParaRPr sz="11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  <a:spcBef>
                <a:spcPts val="315"/>
              </a:spcBef>
            </a:pP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손실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담보됩니다.</a:t>
            </a:r>
            <a:endParaRPr sz="1100">
              <a:latin typeface="Malgun Gothic"/>
              <a:cs typeface="Malgun Gothic"/>
            </a:endParaRPr>
          </a:p>
          <a:p>
            <a:pPr marL="80645" marR="6350">
              <a:lnSpc>
                <a:spcPct val="132700"/>
              </a:lnSpc>
              <a:spcBef>
                <a:spcPts val="10"/>
              </a:spcBef>
            </a:pPr>
            <a:r>
              <a:rPr dirty="0" sz="1100" spc="10">
                <a:latin typeface="Malgun Gothic"/>
                <a:cs typeface="Malgun Gothic"/>
              </a:rPr>
              <a:t>②데이터,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소프트웨어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컴퓨터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프로그램의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작동,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유용성,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사용범위,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접근성에의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손상으로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야기된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손해.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그리고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이러한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손실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야기된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기업휴지손해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7983" y="3583939"/>
            <a:ext cx="5786120" cy="58661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>
                <a:latin typeface="MS UI Gothic"/>
                <a:cs typeface="MS UI Gothic"/>
              </a:rPr>
              <a:t></a:t>
            </a:r>
            <a:r>
              <a:rPr dirty="0" sz="1300" spc="215">
                <a:latin typeface="MS UI Gothic"/>
                <a:cs typeface="MS UI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테러행위</a:t>
            </a:r>
            <a:r>
              <a:rPr dirty="0" sz="1300" spc="16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면책</a:t>
            </a:r>
            <a:r>
              <a:rPr dirty="0" sz="1300" spc="15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1400">
              <a:latin typeface="Malgun Gothic"/>
              <a:cs typeface="Malgun Gothic"/>
            </a:endParaRPr>
          </a:p>
          <a:p>
            <a:pPr algn="just" marL="12700">
              <a:lnSpc>
                <a:spcPct val="100000"/>
              </a:lnSpc>
            </a:pPr>
            <a:r>
              <a:rPr dirty="0" sz="1100">
                <a:latin typeface="Malgun Gothic"/>
                <a:cs typeface="Malgun Gothic"/>
              </a:rPr>
              <a:t>본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특별조항은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여타의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내용을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같이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수정합니다.</a:t>
            </a:r>
            <a:endParaRPr sz="1100">
              <a:latin typeface="Malgun Gothic"/>
              <a:cs typeface="Malgun Gothic"/>
            </a:endParaRPr>
          </a:p>
          <a:p>
            <a:pPr algn="just" marL="12700" marR="5080">
              <a:lnSpc>
                <a:spcPct val="133300"/>
              </a:lnSpc>
              <a:spcBef>
                <a:spcPts val="5"/>
              </a:spcBef>
            </a:pPr>
            <a:r>
              <a:rPr dirty="0" sz="1100" spc="-35">
                <a:latin typeface="Malgun Gothic"/>
                <a:cs typeface="Malgun Gothic"/>
              </a:rPr>
              <a:t>테러행위 </a:t>
            </a:r>
            <a:r>
              <a:rPr dirty="0" sz="1100" spc="-25">
                <a:latin typeface="Malgun Gothic"/>
                <a:cs typeface="Malgun Gothic"/>
              </a:rPr>
              <a:t>면책 </a:t>
            </a:r>
            <a:r>
              <a:rPr dirty="0" sz="1100" spc="-35">
                <a:latin typeface="Malgun Gothic"/>
                <a:cs typeface="Malgun Gothic"/>
              </a:rPr>
              <a:t>공제회는 </a:t>
            </a:r>
            <a:r>
              <a:rPr dirty="0" sz="1100" spc="-25">
                <a:latin typeface="Malgun Gothic"/>
                <a:cs typeface="Malgun Gothic"/>
              </a:rPr>
              <a:t>실제 또는 </a:t>
            </a:r>
            <a:r>
              <a:rPr dirty="0" sz="1100" spc="-30">
                <a:latin typeface="Malgun Gothic"/>
                <a:cs typeface="Malgun Gothic"/>
              </a:rPr>
              <a:t>발생이 </a:t>
            </a:r>
            <a:r>
              <a:rPr dirty="0" sz="1100" spc="-35">
                <a:latin typeface="Malgun Gothic"/>
                <a:cs typeface="Malgun Gothic"/>
              </a:rPr>
              <a:t>예견되는 </a:t>
            </a:r>
            <a:r>
              <a:rPr dirty="0" sz="1100" spc="-40">
                <a:latin typeface="Malgun Gothic"/>
                <a:cs typeface="Malgun Gothic"/>
              </a:rPr>
              <a:t>테러사고를 </a:t>
            </a:r>
            <a:r>
              <a:rPr dirty="0" sz="1100" spc="-25">
                <a:latin typeface="Malgun Gothic"/>
                <a:cs typeface="Malgun Gothic"/>
              </a:rPr>
              <a:t>저지 또는 </a:t>
            </a:r>
            <a:r>
              <a:rPr dirty="0" sz="1100" spc="-35">
                <a:latin typeface="Malgun Gothic"/>
                <a:cs typeface="Malgun Gothic"/>
              </a:rPr>
              <a:t>방어하는 </a:t>
            </a:r>
            <a:r>
              <a:rPr dirty="0" sz="1100" spc="-30">
                <a:latin typeface="Malgun Gothic"/>
                <a:cs typeface="Malgun Gothic"/>
              </a:rPr>
              <a:t>행위를 </a:t>
            </a:r>
            <a:r>
              <a:rPr dirty="0" sz="1100" spc="-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포함하는 </a:t>
            </a:r>
            <a:r>
              <a:rPr dirty="0" sz="1100" spc="-15">
                <a:latin typeface="Malgun Gothic"/>
                <a:cs typeface="Malgun Gothic"/>
              </a:rPr>
              <a:t>테러행위로 </a:t>
            </a:r>
            <a:r>
              <a:rPr dirty="0" sz="1100" spc="-10">
                <a:latin typeface="Malgun Gothic"/>
                <a:cs typeface="Malgun Gothic"/>
              </a:rPr>
              <a:t>인한 직접적 또는 간접적으로 발생한 손해액을 보상하지 </a:t>
            </a:r>
            <a:r>
              <a:rPr dirty="0" sz="1100" spc="10">
                <a:latin typeface="Malgun Gothic"/>
                <a:cs typeface="Malgun Gothic"/>
              </a:rPr>
              <a:t>않습니다. 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동시적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연속적으로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테러행위로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귀결되는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여타의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또는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행위와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상관없이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액은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면책됩니다.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테러행위란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개인,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집단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재물에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가해지는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아래의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행위를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지칭합니다.</a:t>
            </a:r>
            <a:endParaRPr sz="1100">
              <a:latin typeface="Malgun Gothic"/>
              <a:cs typeface="Malgun Gothic"/>
            </a:endParaRPr>
          </a:p>
          <a:p>
            <a:pPr algn="just" marL="151130" marR="2113915" indent="-70485">
              <a:lnSpc>
                <a:spcPct val="132700"/>
              </a:lnSpc>
              <a:spcBef>
                <a:spcPts val="10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아래의 </a:t>
            </a:r>
            <a:r>
              <a:rPr dirty="0" sz="1100" spc="-5">
                <a:latin typeface="Malgun Gothic"/>
                <a:cs typeface="Malgun Gothic"/>
              </a:rPr>
              <a:t>행위 또는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행위의 사전준비와 관련된 </a:t>
            </a:r>
            <a:r>
              <a:rPr dirty="0" sz="1100" spc="-5">
                <a:latin typeface="Malgun Gothic"/>
                <a:cs typeface="Malgun Gothic"/>
              </a:rPr>
              <a:t>행위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물리력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폭력의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사용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위협,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endParaRPr sz="1100">
              <a:latin typeface="Malgun Gothic"/>
              <a:cs typeface="Malgun Gothic"/>
            </a:endParaRPr>
          </a:p>
          <a:p>
            <a:pPr algn="just" marL="151130">
              <a:lnSpc>
                <a:spcPct val="100000"/>
              </a:lnSpc>
              <a:spcBef>
                <a:spcPts val="445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위태로운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행위의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위협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의뢰</a:t>
            </a:r>
            <a:endParaRPr sz="1100">
              <a:latin typeface="Malgun Gothic"/>
              <a:cs typeface="Malgun Gothic"/>
            </a:endParaRPr>
          </a:p>
          <a:p>
            <a:pPr algn="just" marL="151130">
              <a:lnSpc>
                <a:spcPct val="100000"/>
              </a:lnSpc>
              <a:spcBef>
                <a:spcPts val="445"/>
              </a:spcBef>
            </a:pPr>
            <a:r>
              <a:rPr dirty="0" sz="1100" spc="50">
                <a:latin typeface="Malgun Gothic"/>
                <a:cs typeface="Malgun Gothic"/>
              </a:rPr>
              <a:t>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전자,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통신,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공학적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시스템을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간섭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차단하는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행위의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수행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의뢰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30"/>
              </a:spcBef>
              <a:buAutoNum type="arabicPeriod" startAt="2"/>
              <a:tabLst>
                <a:tab pos="276860" algn="l"/>
              </a:tabLst>
            </a:pPr>
            <a:r>
              <a:rPr dirty="0" sz="1100" spc="-5">
                <a:latin typeface="Malgun Gothic"/>
                <a:cs typeface="Malgun Gothic"/>
              </a:rPr>
              <a:t>아래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양자가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적용될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때,</a:t>
            </a:r>
            <a:endParaRPr sz="1100">
              <a:latin typeface="Malgun Gothic"/>
              <a:cs typeface="Malgun Gothic"/>
            </a:endParaRPr>
          </a:p>
          <a:p>
            <a:pPr algn="just" marL="413384" marR="5080" indent="-262255">
              <a:lnSpc>
                <a:spcPct val="133600"/>
              </a:lnSpc>
            </a:pPr>
            <a:r>
              <a:rPr dirty="0" sz="1100" spc="50">
                <a:latin typeface="Malgun Gothic"/>
                <a:cs typeface="Malgun Gothic"/>
              </a:rPr>
              <a:t>가. </a:t>
            </a:r>
            <a:r>
              <a:rPr dirty="0" sz="1100" spc="-10">
                <a:latin typeface="Malgun Gothic"/>
                <a:cs typeface="Malgun Gothic"/>
              </a:rPr>
              <a:t>정부나 민간인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중의 일부를 협박하거나 위협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경제의 일부를 </a:t>
            </a:r>
            <a:r>
              <a:rPr dirty="0" sz="1100" spc="-5">
                <a:latin typeface="Malgun Gothic"/>
                <a:cs typeface="Malgun Gothic"/>
              </a:rPr>
              <a:t>혼란 </a:t>
            </a:r>
            <a:r>
              <a:rPr dirty="0" sz="1100">
                <a:latin typeface="Malgun Gothic"/>
                <a:cs typeface="Malgun Gothic"/>
              </a:rPr>
              <a:t>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키고자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의도</a:t>
            </a:r>
            <a:endParaRPr sz="1100">
              <a:latin typeface="Malgun Gothic"/>
              <a:cs typeface="Malgun Gothic"/>
            </a:endParaRPr>
          </a:p>
          <a:p>
            <a:pPr algn="just" marL="408305" marR="5080" indent="-257810">
              <a:lnSpc>
                <a:spcPts val="1760"/>
              </a:lnSpc>
              <a:spcBef>
                <a:spcPts val="125"/>
              </a:spcBef>
            </a:pPr>
            <a:r>
              <a:rPr dirty="0" sz="1100" spc="50">
                <a:latin typeface="Malgun Gothic"/>
                <a:cs typeface="Malgun Gothic"/>
              </a:rPr>
              <a:t>나. </a:t>
            </a:r>
            <a:r>
              <a:rPr dirty="0" sz="1100" spc="20">
                <a:latin typeface="Malgun Gothic"/>
                <a:cs typeface="Malgun Gothic"/>
              </a:rPr>
              <a:t>정치적, 이념적, 종교적, </a:t>
            </a:r>
            <a:r>
              <a:rPr dirty="0" sz="1100" spc="-10">
                <a:latin typeface="Malgun Gothic"/>
                <a:cs typeface="Malgun Gothic"/>
              </a:rPr>
              <a:t>사회적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경제적 </a:t>
            </a:r>
            <a:r>
              <a:rPr dirty="0" sz="1100" spc="-5">
                <a:latin typeface="Malgun Gothic"/>
                <a:cs typeface="Malgun Gothic"/>
              </a:rPr>
              <a:t>목적 또는 </a:t>
            </a:r>
            <a:r>
              <a:rPr dirty="0" sz="1100" spc="-10">
                <a:latin typeface="Malgun Gothic"/>
                <a:cs typeface="Malgun Gothic"/>
              </a:rPr>
              <a:t>이론이나 </a:t>
            </a:r>
            <a:r>
              <a:rPr dirty="0" sz="1100">
                <a:latin typeface="Malgun Gothic"/>
                <a:cs typeface="Malgun Gothic"/>
              </a:rPr>
              <a:t>이념을(또는 그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이론이나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이념에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반대를) </a:t>
            </a:r>
            <a:r>
              <a:rPr dirty="0" sz="1100" spc="-10">
                <a:latin typeface="Malgun Gothic"/>
                <a:cs typeface="Malgun Gothic"/>
              </a:rPr>
              <a:t>표현할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목적으로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정부를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위협하거나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협박하려는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의도가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850">
              <a:latin typeface="Malgun Gothic"/>
              <a:cs typeface="Malgun Gothic"/>
            </a:endParaRPr>
          </a:p>
          <a:p>
            <a:pPr marL="12700" marR="5080">
              <a:lnSpc>
                <a:spcPct val="133600"/>
              </a:lnSpc>
              <a:spcBef>
                <a:spcPts val="5"/>
              </a:spcBef>
            </a:pPr>
            <a:r>
              <a:rPr dirty="0" sz="1100" spc="-5">
                <a:latin typeface="Malgun Gothic"/>
                <a:cs typeface="Malgun Gothic"/>
              </a:rPr>
              <a:t>상기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1항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2항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이외에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본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특별약관은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테러행위로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손해액을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보상하지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습니다.</a:t>
            </a:r>
            <a:endParaRPr sz="1100">
              <a:latin typeface="Malgun Gothic"/>
              <a:cs typeface="Malgun Gothic"/>
            </a:endParaRPr>
          </a:p>
          <a:p>
            <a:pPr marL="294005" marR="5080" indent="-213360">
              <a:lnSpc>
                <a:spcPts val="1760"/>
              </a:lnSpc>
              <a:spcBef>
                <a:spcPts val="120"/>
              </a:spcBef>
              <a:buAutoNum type="arabicPeriod"/>
              <a:tabLst>
                <a:tab pos="278130" algn="l"/>
              </a:tabLst>
            </a:pPr>
            <a:r>
              <a:rPr dirty="0" sz="1100" spc="-10">
                <a:latin typeface="Malgun Gothic"/>
                <a:cs typeface="Malgun Gothic"/>
              </a:rPr>
              <a:t>직접적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간접적인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핵반응,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방사능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방사능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오염으로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귀결되는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핵물질의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사용,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유출과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관련된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행위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320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병원균이나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독성의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생화학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물질을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살포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행위</a:t>
            </a:r>
            <a:endParaRPr sz="1100">
              <a:latin typeface="Malgun Gothic"/>
              <a:cs typeface="Malgun Gothic"/>
            </a:endParaRPr>
          </a:p>
          <a:p>
            <a:pPr marL="294005" marR="6350" indent="-213360">
              <a:lnSpc>
                <a:spcPts val="1760"/>
              </a:lnSpc>
              <a:spcBef>
                <a:spcPts val="120"/>
              </a:spcBef>
              <a:buAutoNum type="arabicPeriod"/>
              <a:tabLst>
                <a:tab pos="282575" algn="l"/>
              </a:tabLst>
            </a:pPr>
            <a:r>
              <a:rPr dirty="0" sz="1100" spc="-15">
                <a:latin typeface="Malgun Gothic"/>
                <a:cs typeface="Malgun Gothic"/>
              </a:rPr>
              <a:t>병원균이나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독성의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생화학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물질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살포할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경우,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테러행위의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목적이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물질의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살포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320"/>
              </a:spcBef>
            </a:pPr>
            <a:r>
              <a:rPr dirty="0" sz="1100" spc="220">
                <a:latin typeface="Malgun Gothic"/>
                <a:cs typeface="Malgun Gothic"/>
              </a:rPr>
              <a:t>※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단,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상기에도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면책약관은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상해손해에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적용하지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2924555" y="1287272"/>
            <a:ext cx="225425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6410" sz="1950" spc="-592">
                <a:latin typeface="MS UI Gothic"/>
                <a:cs typeface="MS UI Gothic"/>
              </a:rPr>
              <a:t>◯</a:t>
            </a:r>
            <a:r>
              <a:rPr dirty="0" sz="900" spc="-395" b="1">
                <a:latin typeface="Malgun Gothic"/>
                <a:cs typeface="Malgun Gothic"/>
              </a:rPr>
              <a:t>22</a:t>
            </a:r>
            <a:endParaRPr sz="9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95320" y="1307084"/>
            <a:ext cx="1417320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latin typeface="Malgun Gothic"/>
                <a:cs typeface="Malgun Gothic"/>
              </a:rPr>
              <a:t>야영장업</a:t>
            </a:r>
            <a:r>
              <a:rPr dirty="0" sz="1300" spc="11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7983" y="1783182"/>
            <a:ext cx="5786120" cy="36023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52400" marR="5080" indent="-140335">
              <a:lnSpc>
                <a:spcPct val="133300"/>
              </a:lnSpc>
              <a:spcBef>
                <a:spcPts val="100"/>
              </a:spcBef>
            </a:pPr>
            <a:r>
              <a:rPr dirty="0" sz="1100" b="1">
                <a:latin typeface="Malgun Gothic"/>
                <a:cs typeface="Malgun Gothic"/>
              </a:rPr>
              <a:t>제1조(보상하는 </a:t>
            </a:r>
            <a:r>
              <a:rPr dirty="0" sz="1100" spc="5" b="1">
                <a:latin typeface="Malgun Gothic"/>
                <a:cs typeface="Malgun Gothic"/>
              </a:rPr>
              <a:t>손해) </a:t>
            </a:r>
            <a:r>
              <a:rPr dirty="0" sz="1100" spc="-10">
                <a:latin typeface="Malgun Gothic"/>
                <a:cs typeface="Malgun Gothic"/>
              </a:rPr>
              <a:t>공제회는 </a:t>
            </a:r>
            <a:r>
              <a:rPr dirty="0" sz="1100" spc="-15">
                <a:latin typeface="Malgun Gothic"/>
                <a:cs typeface="Malgun Gothic"/>
              </a:rPr>
              <a:t>공제등록증권상의 </a:t>
            </a:r>
            <a:r>
              <a:rPr dirty="0" sz="1100" spc="-10">
                <a:latin typeface="Malgun Gothic"/>
                <a:cs typeface="Malgun Gothic"/>
              </a:rPr>
              <a:t>보장지역 내에서 공제기간 </a:t>
            </a:r>
            <a:r>
              <a:rPr dirty="0" sz="1100" spc="-5">
                <a:latin typeface="Malgun Gothic"/>
                <a:cs typeface="Malgun Gothic"/>
              </a:rPr>
              <a:t>중에 </a:t>
            </a:r>
            <a:r>
              <a:rPr dirty="0" sz="1100" spc="-10">
                <a:latin typeface="Malgun Gothic"/>
                <a:cs typeface="Malgun Gothic"/>
              </a:rPr>
              <a:t>피공제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자가 </a:t>
            </a:r>
            <a:r>
              <a:rPr dirty="0" sz="1100" spc="30">
                <a:latin typeface="Malgun Gothic"/>
                <a:cs typeface="Malgun Gothic"/>
              </a:rPr>
              <a:t>소유, </a:t>
            </a:r>
            <a:r>
              <a:rPr dirty="0" sz="1100" spc="-5">
                <a:latin typeface="Malgun Gothic"/>
                <a:cs typeface="Malgun Gothic"/>
              </a:rPr>
              <a:t>사용 또는 </a:t>
            </a:r>
            <a:r>
              <a:rPr dirty="0" sz="1100" spc="-10">
                <a:latin typeface="Malgun Gothic"/>
                <a:cs typeface="Malgun Gothic"/>
              </a:rPr>
              <a:t>관리하는 야영장 시설 </a:t>
            </a:r>
            <a:r>
              <a:rPr dirty="0" sz="1100">
                <a:latin typeface="Malgun Gothic"/>
                <a:cs typeface="Malgun Gothic"/>
              </a:rPr>
              <a:t>및 그 </a:t>
            </a:r>
            <a:r>
              <a:rPr dirty="0" sz="1100" spc="-10">
                <a:latin typeface="Malgun Gothic"/>
                <a:cs typeface="Malgun Gothic"/>
              </a:rPr>
              <a:t>야영장 시설의 용도에 따른 업무의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수행으로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0">
                <a:latin typeface="Malgun Gothic"/>
                <a:cs typeface="Malgun Gothic"/>
              </a:rPr>
              <a:t>우연한 사고로 인하여 타인의 </a:t>
            </a:r>
            <a:r>
              <a:rPr dirty="0" sz="1100" spc="15">
                <a:latin typeface="Malgun Gothic"/>
                <a:cs typeface="Malgun Gothic"/>
              </a:rPr>
              <a:t>생명·신체나 </a:t>
            </a:r>
            <a:r>
              <a:rPr dirty="0" sz="1100" spc="-10">
                <a:latin typeface="Malgun Gothic"/>
                <a:cs typeface="Malgun Gothic"/>
              </a:rPr>
              <a:t>재산상의 손해에 대하여 </a:t>
            </a:r>
            <a:r>
              <a:rPr dirty="0" sz="1100" spc="-5">
                <a:latin typeface="Malgun Gothic"/>
                <a:cs typeface="Malgun Gothic"/>
              </a:rPr>
              <a:t>피공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부담하는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피해자에게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책임을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손해배상금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276860" algn="l"/>
              </a:tabLst>
            </a:pP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426720" marR="5080" indent="-276225">
              <a:lnSpc>
                <a:spcPct val="133600"/>
              </a:lnSpc>
            </a:pPr>
            <a:r>
              <a:rPr dirty="0" sz="1100" spc="50">
                <a:latin typeface="Malgun Gothic"/>
                <a:cs typeface="Malgun Gothic"/>
              </a:rPr>
              <a:t>가.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제21조(손해방지의무)제1항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제1호의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방지</a:t>
            </a:r>
            <a:r>
              <a:rPr dirty="0" sz="1100" spc="-5">
                <a:latin typeface="Malgun Gothic"/>
                <a:cs typeface="Malgun Gothic"/>
              </a:rPr>
              <a:t> 또는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경감을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유익하였던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비용.</a:t>
            </a:r>
            <a:endParaRPr sz="1100">
              <a:latin typeface="Malgun Gothic"/>
              <a:cs typeface="Malgun Gothic"/>
            </a:endParaRPr>
          </a:p>
          <a:p>
            <a:pPr marL="416559" marR="5080" indent="-265430">
              <a:lnSpc>
                <a:spcPts val="1760"/>
              </a:lnSpc>
              <a:spcBef>
                <a:spcPts val="125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제21조(손해방지의무)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제2호의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제3자로부터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배상을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받을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지키거나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행사하기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유익하였던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315"/>
              </a:spcBef>
            </a:pPr>
            <a:r>
              <a:rPr dirty="0" sz="1100" spc="50">
                <a:latin typeface="Malgun Gothic"/>
                <a:cs typeface="Malgun Gothic"/>
              </a:rPr>
              <a:t>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소송비용,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변호사비용,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중재,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화해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조정에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421005" marR="5080" indent="-269875">
              <a:lnSpc>
                <a:spcPts val="1760"/>
              </a:lnSpc>
              <a:spcBef>
                <a:spcPts val="125"/>
              </a:spcBef>
            </a:pPr>
            <a:r>
              <a:rPr dirty="0" sz="1100" spc="50">
                <a:latin typeface="Malgun Gothic"/>
                <a:cs typeface="Malgun Gothic"/>
              </a:rPr>
              <a:t>라.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공제등록증권상의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보상한도액내의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금액에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공탁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보증보험료.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보증을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제공할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책임은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부담하지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408305" marR="5080" indent="-257810">
              <a:lnSpc>
                <a:spcPts val="1750"/>
              </a:lnSpc>
              <a:spcBef>
                <a:spcPts val="15"/>
              </a:spcBef>
            </a:pPr>
            <a:r>
              <a:rPr dirty="0" sz="1100" spc="50">
                <a:latin typeface="Malgun Gothic"/>
                <a:cs typeface="Malgun Gothic"/>
              </a:rPr>
              <a:t>마.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제22조(손해배상청구에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해결)제2항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제3항의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요구에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따르기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dirty="0" sz="1100" spc="-65" b="1">
                <a:latin typeface="Malgun Gothic"/>
                <a:cs typeface="Malgun Gothic"/>
              </a:rPr>
              <a:t>&lt;용어풀이&gt;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8476" y="5460619"/>
            <a:ext cx="681355" cy="401955"/>
          </a:xfrm>
          <a:prstGeom prst="rect">
            <a:avLst/>
          </a:prstGeom>
          <a:ln w="4572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850">
              <a:latin typeface="Times New Roman"/>
              <a:cs typeface="Times New Roman"/>
            </a:endParaRPr>
          </a:p>
          <a:p>
            <a:pPr marL="149225">
              <a:lnSpc>
                <a:spcPct val="100000"/>
              </a:lnSpc>
            </a:pPr>
            <a:r>
              <a:rPr dirty="0" sz="1000" spc="-5" b="1">
                <a:latin typeface="Malgun Gothic"/>
                <a:cs typeface="Malgun Gothic"/>
              </a:rPr>
              <a:t>야영장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99336" y="5460619"/>
            <a:ext cx="5005705" cy="401955"/>
          </a:xfrm>
          <a:prstGeom prst="rect">
            <a:avLst/>
          </a:prstGeom>
          <a:ln w="4571">
            <a:solidFill>
              <a:srgbClr val="000000"/>
            </a:solidFill>
          </a:ln>
        </p:spPr>
        <p:txBody>
          <a:bodyPr wrap="square" lIns="0" tIns="23495" rIns="0" bIns="0" rtlCol="0" vert="horz">
            <a:spAutoFit/>
          </a:bodyPr>
          <a:lstStyle/>
          <a:p>
            <a:pPr marL="64769">
              <a:lnSpc>
                <a:spcPct val="100000"/>
              </a:lnSpc>
              <a:spcBef>
                <a:spcPts val="185"/>
              </a:spcBef>
            </a:pPr>
            <a:r>
              <a:rPr dirty="0" sz="1000" spc="-5">
                <a:latin typeface="Malgun Gothic"/>
                <a:cs typeface="Malgun Gothic"/>
              </a:rPr>
              <a:t>관광진흥법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제3조(관광사업의</a:t>
            </a:r>
            <a:r>
              <a:rPr dirty="0" sz="1000" spc="18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종류)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제1항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제3호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35">
                <a:latin typeface="Malgun Gothic"/>
                <a:cs typeface="Malgun Gothic"/>
              </a:rPr>
              <a:t>‘다’목에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정한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야영장업에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해당되</a:t>
            </a:r>
            <a:endParaRPr sz="1000">
              <a:latin typeface="Malgun Gothic"/>
              <a:cs typeface="Malgun Gothic"/>
            </a:endParaRPr>
          </a:p>
          <a:p>
            <a:pPr marL="64769">
              <a:lnSpc>
                <a:spcPct val="100000"/>
              </a:lnSpc>
              <a:spcBef>
                <a:spcPts val="395"/>
              </a:spcBef>
            </a:pPr>
            <a:r>
              <a:rPr dirty="0" sz="1000" spc="-5">
                <a:latin typeface="Malgun Gothic"/>
                <a:cs typeface="Malgun Gothic"/>
              </a:rPr>
              <a:t>는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야영장을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말합니다.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7983" y="6106769"/>
            <a:ext cx="5749925" cy="3376929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dirty="0" sz="1100" b="1">
                <a:latin typeface="Malgun Gothic"/>
                <a:cs typeface="Malgun Gothic"/>
              </a:rPr>
              <a:t>제2조(보상하지</a:t>
            </a:r>
            <a:r>
              <a:rPr dirty="0" sz="1100" spc="135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않는</a:t>
            </a:r>
            <a:r>
              <a:rPr dirty="0" sz="1100" spc="13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6860" algn="l"/>
              </a:tabLst>
            </a:pPr>
            <a:r>
              <a:rPr dirty="0" sz="1100" spc="30">
                <a:latin typeface="Malgun Gothic"/>
                <a:cs typeface="Malgun Gothic"/>
              </a:rPr>
              <a:t>회원,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법정대리인의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고의로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marR="27305" indent="-195580">
              <a:lnSpc>
                <a:spcPct val="133600"/>
              </a:lnSpc>
              <a:buAutoNum type="arabicPeriod"/>
              <a:tabLst>
                <a:tab pos="276860" algn="l"/>
              </a:tabLst>
            </a:pPr>
            <a:r>
              <a:rPr dirty="0" sz="1100" spc="30">
                <a:latin typeface="Malgun Gothic"/>
                <a:cs typeface="Malgun Gothic"/>
              </a:rPr>
              <a:t>전쟁,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혁명,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내란,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사변,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테러,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폭동,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소요,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노동쟁의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사태로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276860" algn="l"/>
              </a:tabLst>
            </a:pPr>
            <a:r>
              <a:rPr dirty="0" sz="1100" spc="30">
                <a:latin typeface="Malgun Gothic"/>
                <a:cs typeface="Malgun Gothic"/>
              </a:rPr>
              <a:t>지진,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분화,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홍수,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해일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비슷한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천재지변으로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marR="5080" indent="-195580">
              <a:lnSpc>
                <a:spcPct val="133300"/>
              </a:lnSpc>
              <a:spcBef>
                <a:spcPts val="5"/>
              </a:spcBef>
              <a:buAutoNum type="arabicPeriod"/>
              <a:tabLst>
                <a:tab pos="276860" algn="l"/>
              </a:tabLst>
            </a:pP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소유,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점유,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임차,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사용하거나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보호,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관리,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통제(원인에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관계없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모든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형태의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실질적인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통제행위를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포함합니다)하는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입었을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정당한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가진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사람에게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부담하는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손해배상책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임.</a:t>
            </a:r>
            <a:endParaRPr sz="1100">
              <a:latin typeface="Malgun Gothic"/>
              <a:cs typeface="Malgun Gothic"/>
            </a:endParaRPr>
          </a:p>
          <a:p>
            <a:pPr marL="276225" marR="27305" indent="-195580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타인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간에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손해배상에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약정이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약정에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가중된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손해배상책임.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약정이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없었더라도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법률규정에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부담하게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될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276225" marR="27940" indent="-195580">
              <a:lnSpc>
                <a:spcPct val="132700"/>
              </a:lnSpc>
              <a:spcBef>
                <a:spcPts val="10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핵연료물질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핵연료물질에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오염된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물질의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방사성,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폭발성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밖의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유해한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특성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특성에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제6호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이외의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방사선을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방사능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오염으로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956563" y="990701"/>
            <a:ext cx="5715000" cy="784987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207645" indent="-195580">
              <a:lnSpc>
                <a:spcPct val="100000"/>
              </a:lnSpc>
              <a:spcBef>
                <a:spcPts val="540"/>
              </a:spcBef>
              <a:buAutoNum type="arabicPeriod" startAt="8"/>
              <a:tabLst>
                <a:tab pos="208279" algn="l"/>
              </a:tabLst>
            </a:pPr>
            <a:r>
              <a:rPr dirty="0" sz="1100" spc="30">
                <a:latin typeface="Malgun Gothic"/>
                <a:cs typeface="Malgun Gothic"/>
              </a:rPr>
              <a:t>티끌,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먼지,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석면,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분진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소음으로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07645" indent="-195580">
              <a:lnSpc>
                <a:spcPct val="100000"/>
              </a:lnSpc>
              <a:spcBef>
                <a:spcPts val="445"/>
              </a:spcBef>
              <a:buAutoNum type="arabicPeriod" startAt="8"/>
              <a:tabLst>
                <a:tab pos="208279" algn="l"/>
              </a:tabLst>
            </a:pPr>
            <a:r>
              <a:rPr dirty="0" sz="1100" spc="20">
                <a:latin typeface="Malgun Gothic"/>
                <a:cs typeface="Malgun Gothic"/>
              </a:rPr>
              <a:t>전자파,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전자장(EMF)으로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7020" indent="-274320">
              <a:lnSpc>
                <a:spcPct val="100000"/>
              </a:lnSpc>
              <a:spcBef>
                <a:spcPts val="434"/>
              </a:spcBef>
              <a:buAutoNum type="arabicPeriod" startAt="8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벌과금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징벌적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7020" marR="5080" indent="-274320">
              <a:lnSpc>
                <a:spcPct val="133600"/>
              </a:lnSpc>
              <a:buAutoNum type="arabicPeriod" startAt="8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에너지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자연력,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상표권,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특허권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무체물에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  <a:p>
            <a:pPr marL="287020" marR="6985" indent="-274320">
              <a:lnSpc>
                <a:spcPts val="1760"/>
              </a:lnSpc>
              <a:spcBef>
                <a:spcPts val="120"/>
              </a:spcBef>
              <a:buAutoNum type="arabicPeriod" startAt="8"/>
              <a:tabLst>
                <a:tab pos="287020" algn="l"/>
              </a:tabLst>
            </a:pPr>
            <a:r>
              <a:rPr dirty="0" sz="1100" spc="-15">
                <a:latin typeface="Malgun Gothic"/>
                <a:cs typeface="Malgun Gothic"/>
              </a:rPr>
              <a:t>통상적이거나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급격한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것인가의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여부에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관계없이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공해물질의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배출,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방출,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누출,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넘쳐흐름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유출로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오염제거비용</a:t>
            </a:r>
            <a:endParaRPr sz="1100">
              <a:latin typeface="Malgun Gothic"/>
              <a:cs typeface="Malgun Gothic"/>
            </a:endParaRPr>
          </a:p>
          <a:p>
            <a:pPr marL="287020" marR="97790" indent="-274320">
              <a:lnSpc>
                <a:spcPts val="1750"/>
              </a:lnSpc>
              <a:spcBef>
                <a:spcPts val="20"/>
              </a:spcBef>
              <a:buAutoNum type="arabicPeriod" startAt="8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야영장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수리,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개조,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신축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철거공사로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배상책임.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통상적인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유지,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보수작업으로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287020" indent="-274320">
              <a:lnSpc>
                <a:spcPct val="100000"/>
              </a:lnSpc>
              <a:spcBef>
                <a:spcPts val="315"/>
              </a:spcBef>
              <a:buAutoNum type="arabicPeriod" startAt="8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소유,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점유,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임차,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관리(화물의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하역작업을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포함합니다)하는</a:t>
            </a:r>
            <a:endParaRPr sz="1100">
              <a:latin typeface="Malgun Gothic"/>
              <a:cs typeface="Malgun Gothic"/>
            </a:endParaRPr>
          </a:p>
          <a:p>
            <a:pPr marL="287020" marR="27940">
              <a:lnSpc>
                <a:spcPct val="132700"/>
              </a:lnSpc>
              <a:spcBef>
                <a:spcPts val="10"/>
              </a:spcBef>
            </a:pPr>
            <a:r>
              <a:rPr dirty="0" sz="1100" spc="20">
                <a:latin typeface="Malgun Gothic"/>
                <a:cs typeface="Malgun Gothic"/>
              </a:rPr>
              <a:t>자동차,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항공기,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선박으로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배상책임.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보상합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니다.</a:t>
            </a:r>
            <a:endParaRPr sz="1100">
              <a:latin typeface="Malgun Gothic"/>
              <a:cs typeface="Malgun Gothic"/>
            </a:endParaRPr>
          </a:p>
          <a:p>
            <a:pPr marL="335280" marR="71755" indent="-253365">
              <a:lnSpc>
                <a:spcPct val="133600"/>
              </a:lnSpc>
            </a:pP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야영장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소유,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임차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사용하지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자동차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주차로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35280" marR="29209" indent="-253365">
              <a:lnSpc>
                <a:spcPts val="1760"/>
              </a:lnSpc>
              <a:spcBef>
                <a:spcPts val="125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야영장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양륙되어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선박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요금을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받지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않고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여객이나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물건을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운송하는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길이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26피트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이하의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소유가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아닌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소형선박으로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7020" marR="97790" indent="-274320">
              <a:lnSpc>
                <a:spcPts val="1760"/>
              </a:lnSpc>
              <a:buAutoNum type="arabicPeriod" startAt="15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양도한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야영장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배상책임과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야영장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시설자체의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82550" marR="97790" indent="-70485">
              <a:lnSpc>
                <a:spcPts val="1750"/>
              </a:lnSpc>
              <a:spcBef>
                <a:spcPts val="15"/>
              </a:spcBef>
              <a:buAutoNum type="arabicPeriod" startAt="15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사유로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물리적으로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파손되지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유체물의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사용손실에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채무를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이행하지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않거나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이행을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정당한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이유없이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지연한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 marL="335280" marR="71755" indent="-253365">
              <a:lnSpc>
                <a:spcPts val="1760"/>
              </a:lnSpc>
              <a:spcBef>
                <a:spcPts val="10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생산물이나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공사물건이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보증한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성능,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품질적합성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내구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성의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결함</a:t>
            </a:r>
            <a:endParaRPr sz="1100">
              <a:latin typeface="Malgun Gothic"/>
              <a:cs typeface="Malgun Gothic"/>
            </a:endParaRPr>
          </a:p>
          <a:p>
            <a:pPr marL="287020" indent="-274320">
              <a:lnSpc>
                <a:spcPct val="100000"/>
              </a:lnSpc>
              <a:spcBef>
                <a:spcPts val="305"/>
              </a:spcBef>
              <a:buAutoNum type="arabicPeriod" startAt="17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사유로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음식물이나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재물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자체의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endParaRPr sz="1100">
              <a:latin typeface="Malgun Gothic"/>
              <a:cs typeface="Malgun Gothic"/>
            </a:endParaRPr>
          </a:p>
          <a:p>
            <a:pPr marL="399415">
              <a:lnSpc>
                <a:spcPct val="100000"/>
              </a:lnSpc>
              <a:spcBef>
                <a:spcPts val="445"/>
              </a:spcBef>
            </a:pP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34010" marR="82550" indent="-251460">
              <a:lnSpc>
                <a:spcPct val="132700"/>
              </a:lnSpc>
              <a:spcBef>
                <a:spcPts val="10"/>
              </a:spcBef>
            </a:pP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피공제자의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야영장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시설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내에서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사용,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소비되는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피공제자의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점유를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벗어난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음식물이나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재물</a:t>
            </a:r>
            <a:endParaRPr sz="1100">
              <a:latin typeface="Malgun Gothic"/>
              <a:cs typeface="Malgun Gothic"/>
            </a:endParaRPr>
          </a:p>
          <a:p>
            <a:pPr marL="82550">
              <a:lnSpc>
                <a:spcPct val="100000"/>
              </a:lnSpc>
              <a:spcBef>
                <a:spcPts val="445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점유를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벗어나고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야영장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밖에서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사용,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소비되는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음식물이나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재물</a:t>
            </a:r>
            <a:endParaRPr sz="1100">
              <a:latin typeface="Malgun Gothic"/>
              <a:cs typeface="Malgun Gothic"/>
            </a:endParaRPr>
          </a:p>
          <a:p>
            <a:pPr marL="287020" marR="62865" indent="-274320">
              <a:lnSpc>
                <a:spcPct val="132700"/>
              </a:lnSpc>
              <a:spcBef>
                <a:spcPts val="10"/>
              </a:spcBef>
              <a:buAutoNum type="arabicPeriod" startAt="18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작업의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종료(작업물건의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인도를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인도)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폐기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작업의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결과로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부담하는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작업물건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자체의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7020" marR="85725" indent="-274320">
              <a:lnSpc>
                <a:spcPct val="133200"/>
              </a:lnSpc>
              <a:spcBef>
                <a:spcPts val="5"/>
              </a:spcBef>
              <a:buAutoNum type="arabicPeriod" startAt="18"/>
              <a:tabLst>
                <a:tab pos="287020" algn="l"/>
              </a:tabLst>
            </a:pPr>
            <a:r>
              <a:rPr dirty="0" sz="1100">
                <a:latin typeface="Malgun Gothic"/>
                <a:cs typeface="Malgun Gothic"/>
              </a:rPr>
              <a:t>의사(한의사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수의사를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포함합니다),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간호사,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약사,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건축사,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설계사,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측량사,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이용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사,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미용사,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안마사,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침술사(뜸을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포함합니다),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접골사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전문직업인의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직업상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과실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7020" marR="83820" indent="-274320">
              <a:lnSpc>
                <a:spcPct val="133600"/>
              </a:lnSpc>
              <a:spcBef>
                <a:spcPts val="5"/>
              </a:spcBef>
              <a:buAutoNum type="arabicPeriod" startAt="18"/>
              <a:tabLst>
                <a:tab pos="287020" algn="l"/>
              </a:tabLst>
            </a:pPr>
            <a:r>
              <a:rPr dirty="0" sz="1100" spc="-65">
                <a:latin typeface="Malgun Gothic"/>
                <a:cs typeface="Malgun Gothic"/>
              </a:rPr>
              <a:t>지하매설물에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입힌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손해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손해를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입은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65">
                <a:latin typeface="Malgun Gothic"/>
                <a:cs typeface="Malgun Gothic"/>
              </a:rPr>
              <a:t>지하매설물로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생긴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다른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55">
                <a:latin typeface="Malgun Gothic"/>
                <a:cs typeface="Malgun Gothic"/>
              </a:rPr>
              <a:t>재물의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손해에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대한</a:t>
            </a:r>
            <a:r>
              <a:rPr dirty="0" sz="1100" spc="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33703" y="8866073"/>
            <a:ext cx="5651500" cy="569595"/>
          </a:xfrm>
          <a:prstGeom prst="rect">
            <a:avLst/>
          </a:prstGeom>
          <a:solidFill>
            <a:srgbClr val="F1F1F1"/>
          </a:solidFill>
          <a:ln w="3175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5"/>
              </a:spcBef>
            </a:pPr>
            <a:r>
              <a:rPr dirty="0" sz="1000" spc="459">
                <a:latin typeface="Malgun Gothic"/>
                <a:cs typeface="Malgun Gothic"/>
              </a:rPr>
              <a:t>【</a:t>
            </a:r>
            <a:r>
              <a:rPr dirty="0" sz="1000" spc="-15">
                <a:latin typeface="Malgun Gothic"/>
                <a:cs typeface="Malgun Gothic"/>
              </a:rPr>
              <a:t>핵연료물질</a:t>
            </a:r>
            <a:r>
              <a:rPr dirty="0" sz="1000" spc="459">
                <a:latin typeface="Malgun Gothic"/>
                <a:cs typeface="Malgun Gothic"/>
              </a:rPr>
              <a:t>】</a:t>
            </a:r>
            <a:r>
              <a:rPr dirty="0" sz="1000" spc="-10">
                <a:latin typeface="Malgun Gothic"/>
                <a:cs typeface="Malgun Gothic"/>
              </a:rPr>
              <a:t>사용된</a:t>
            </a:r>
            <a:r>
              <a:rPr dirty="0" sz="1000" spc="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연료를</a:t>
            </a:r>
            <a:r>
              <a:rPr dirty="0" sz="1000" spc="110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포함합니다.</a:t>
            </a:r>
            <a:endParaRPr sz="1000">
              <a:latin typeface="Malgun Gothic"/>
              <a:cs typeface="Malgun Gothic"/>
            </a:endParaRPr>
          </a:p>
          <a:p>
            <a:pPr marL="18415">
              <a:lnSpc>
                <a:spcPct val="100000"/>
              </a:lnSpc>
              <a:spcBef>
                <a:spcPts val="300"/>
              </a:spcBef>
            </a:pPr>
            <a:r>
              <a:rPr dirty="0" sz="1000" spc="459">
                <a:latin typeface="Malgun Gothic"/>
                <a:cs typeface="Malgun Gothic"/>
              </a:rPr>
              <a:t>【</a:t>
            </a:r>
            <a:r>
              <a:rPr dirty="0" sz="1000" spc="-15">
                <a:latin typeface="Malgun Gothic"/>
                <a:cs typeface="Malgun Gothic"/>
              </a:rPr>
              <a:t>핵연료물질에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의하여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오염된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물질</a:t>
            </a:r>
            <a:r>
              <a:rPr dirty="0" sz="1000" spc="459">
                <a:latin typeface="Malgun Gothic"/>
                <a:cs typeface="Malgun Gothic"/>
              </a:rPr>
              <a:t>】</a:t>
            </a:r>
            <a:r>
              <a:rPr dirty="0" sz="1000" spc="-10">
                <a:latin typeface="Malgun Gothic"/>
                <a:cs typeface="Malgun Gothic"/>
              </a:rPr>
              <a:t>원자핵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분열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생성물을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포함합니다.</a:t>
            </a:r>
            <a:endParaRPr sz="10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6731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60020" marR="5080" indent="-147955">
              <a:lnSpc>
                <a:spcPct val="133600"/>
              </a:lnSpc>
              <a:spcBef>
                <a:spcPts val="100"/>
              </a:spcBef>
            </a:pPr>
            <a:r>
              <a:rPr dirty="0" sz="1100" spc="-5" b="1">
                <a:latin typeface="Malgun Gothic"/>
                <a:cs typeface="Malgun Gothic"/>
              </a:rPr>
              <a:t>제3조(공제금</a:t>
            </a:r>
            <a:r>
              <a:rPr dirty="0" sz="1100" spc="33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등의</a:t>
            </a:r>
            <a:r>
              <a:rPr dirty="0" sz="1100" spc="340" b="1">
                <a:latin typeface="Malgun Gothic"/>
                <a:cs typeface="Malgun Gothic"/>
              </a:rPr>
              <a:t> </a:t>
            </a:r>
            <a:r>
              <a:rPr dirty="0" sz="1100" spc="-10" b="1">
                <a:latin typeface="Malgun Gothic"/>
                <a:cs typeface="Malgun Gothic"/>
              </a:rPr>
              <a:t>지급한도)</a:t>
            </a:r>
            <a:r>
              <a:rPr dirty="0" sz="1100" spc="345" b="1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①특별약관</a:t>
            </a:r>
            <a:r>
              <a:rPr dirty="0" sz="1100" spc="3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제1조(보상하는</a:t>
            </a:r>
            <a:r>
              <a:rPr dirty="0" sz="1100" spc="33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3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제1호의</a:t>
            </a:r>
            <a:r>
              <a:rPr dirty="0" sz="1100" spc="3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3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매회의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사고마다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지급합니다.</a:t>
            </a:r>
            <a:endParaRPr sz="1100">
              <a:latin typeface="Malgun Gothic"/>
              <a:cs typeface="Malgun Gothic"/>
            </a:endParaRPr>
          </a:p>
          <a:p>
            <a:pPr marL="288290" marR="6985" indent="-207645">
              <a:lnSpc>
                <a:spcPts val="1760"/>
              </a:lnSpc>
              <a:spcBef>
                <a:spcPts val="120"/>
              </a:spcBef>
              <a:buAutoNum type="arabicPeriod"/>
              <a:tabLst>
                <a:tab pos="288925" algn="l"/>
              </a:tabLst>
            </a:pPr>
            <a:r>
              <a:rPr dirty="0" sz="1100" spc="-10">
                <a:latin typeface="Malgun Gothic"/>
                <a:cs typeface="Malgun Gothic"/>
              </a:rPr>
              <a:t>대인사고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1인당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1억원의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범위에서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피해자에게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손해액.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다만,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2,000만원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미만인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2,000만원.</a:t>
            </a:r>
            <a:endParaRPr sz="1100">
              <a:latin typeface="Malgun Gothic"/>
              <a:cs typeface="Malgun Gothic"/>
            </a:endParaRPr>
          </a:p>
          <a:p>
            <a:pPr marL="285115" marR="5080" indent="-204470">
              <a:lnSpc>
                <a:spcPts val="1750"/>
              </a:lnSpc>
              <a:spcBef>
                <a:spcPts val="20"/>
              </a:spcBef>
              <a:buAutoNum type="arabicPeriod"/>
              <a:tabLst>
                <a:tab pos="285750" algn="l"/>
              </a:tabLst>
            </a:pPr>
            <a:r>
              <a:rPr dirty="0" sz="1100" spc="-10">
                <a:latin typeface="Malgun Gothic"/>
                <a:cs typeface="Malgun Gothic"/>
              </a:rPr>
              <a:t>대인사고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부상의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1인당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[별표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75">
                <a:latin typeface="Malgun Gothic"/>
                <a:cs typeface="Malgun Gothic"/>
              </a:rPr>
              <a:t>4]에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금액의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범위에서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피해자에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</a:t>
            </a:r>
            <a:endParaRPr sz="1100">
              <a:latin typeface="Malgun Gothic"/>
              <a:cs typeface="Malgun Gothic"/>
            </a:endParaRPr>
          </a:p>
          <a:p>
            <a:pPr marL="279400" indent="-198120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7940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마친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이상의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치료효과를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기대할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없고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증상이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고정된</a:t>
            </a:r>
            <a:endParaRPr sz="1100">
              <a:latin typeface="Malgun Gothic"/>
              <a:cs typeface="Malgun Gothic"/>
            </a:endParaRPr>
          </a:p>
          <a:p>
            <a:pPr marL="279400" marR="5080">
              <a:lnSpc>
                <a:spcPct val="132700"/>
              </a:lnSpc>
              <a:spcBef>
                <a:spcPts val="10"/>
              </a:spcBef>
            </a:pPr>
            <a:r>
              <a:rPr dirty="0" sz="1100" spc="-10">
                <a:latin typeface="Malgun Gothic"/>
                <a:cs typeface="Malgun Gothic"/>
              </a:rPr>
              <a:t>상태에서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되어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장해(이하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"후유장해"라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한다)가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경우: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1인당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[별표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5]에서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범위에서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5"/>
              </a:spcBef>
              <a:buAutoNum type="arabicPeriod" startAt="4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재산상의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1사고당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1억원의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범위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</a:t>
            </a:r>
            <a:endParaRPr sz="1100">
              <a:latin typeface="Malgun Gothic"/>
              <a:cs typeface="Malgun Gothic"/>
            </a:endParaRPr>
          </a:p>
          <a:p>
            <a:pPr marL="80645" marR="127635">
              <a:lnSpc>
                <a:spcPct val="132700"/>
              </a:lnSpc>
              <a:spcBef>
                <a:spcPts val="15"/>
              </a:spcBef>
            </a:pPr>
            <a:r>
              <a:rPr dirty="0" sz="1100" spc="-5">
                <a:latin typeface="Malgun Gothic"/>
                <a:cs typeface="Malgun Gothic"/>
              </a:rPr>
              <a:t>②제1항에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하나의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제1호부터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제3호까지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이상에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당하게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각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기준에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지급합니다.</a:t>
            </a:r>
            <a:endParaRPr sz="1100">
              <a:latin typeface="Malgun Gothic"/>
              <a:cs typeface="Malgun Gothic"/>
            </a:endParaRPr>
          </a:p>
          <a:p>
            <a:pPr marL="276225" marR="33655" indent="-195580">
              <a:lnSpc>
                <a:spcPct val="133600"/>
              </a:lnSpc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부상당한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사람이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치료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되어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제2호에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한도금액을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더한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범위에서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</a:t>
            </a:r>
            <a:endParaRPr sz="1100">
              <a:latin typeface="Malgun Gothic"/>
              <a:cs typeface="Malgun Gothic"/>
            </a:endParaRPr>
          </a:p>
          <a:p>
            <a:pPr marL="276225" marR="44450" indent="-195580">
              <a:lnSpc>
                <a:spcPts val="1760"/>
              </a:lnSpc>
              <a:spcBef>
                <a:spcPts val="120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부상당한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사람에게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되어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후유장해가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제2호와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1항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제3호에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더한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276225" marR="113030" indent="-195580">
              <a:lnSpc>
                <a:spcPts val="1750"/>
              </a:lnSpc>
              <a:spcBef>
                <a:spcPts val="20"/>
              </a:spcBef>
              <a:buAutoNum type="arabicPeriod"/>
              <a:tabLst>
                <a:tab pos="276860" algn="l"/>
              </a:tabLst>
            </a:pPr>
            <a:r>
              <a:rPr dirty="0" sz="1100" spc="-20">
                <a:latin typeface="Malgun Gothic"/>
                <a:cs typeface="Malgun Gothic"/>
              </a:rPr>
              <a:t>제1항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제3호에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따른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금액을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지급한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부상이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원인이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되어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사망한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경우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제1항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제1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호에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따른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금액에서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제1항</a:t>
            </a:r>
            <a:r>
              <a:rPr dirty="0" sz="1100" spc="7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제3호에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따른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금액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사망한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날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이후에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해당하는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손해액을</a:t>
            </a:r>
            <a:endParaRPr sz="1100">
              <a:latin typeface="Malgun Gothic"/>
              <a:cs typeface="Malgun Gothic"/>
            </a:endParaRPr>
          </a:p>
          <a:p>
            <a:pPr marL="276225">
              <a:lnSpc>
                <a:spcPct val="100000"/>
              </a:lnSpc>
              <a:spcBef>
                <a:spcPts val="315"/>
              </a:spcBef>
            </a:pPr>
            <a:r>
              <a:rPr dirty="0" sz="1100" spc="-40">
                <a:latin typeface="Malgun Gothic"/>
                <a:cs typeface="Malgun Gothic"/>
              </a:rPr>
              <a:t>공제한</a:t>
            </a:r>
            <a:r>
              <a:rPr dirty="0" sz="1100" spc="2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80645" marR="41275">
              <a:lnSpc>
                <a:spcPct val="132700"/>
              </a:lnSpc>
              <a:spcBef>
                <a:spcPts val="10"/>
              </a:spcBef>
            </a:pPr>
            <a:r>
              <a:rPr dirty="0" sz="1100" spc="-10">
                <a:latin typeface="Malgun Gothic"/>
                <a:cs typeface="Malgun Gothic"/>
              </a:rPr>
              <a:t>③공제회는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1회의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공제사고에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같이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자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기부담금은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각각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marL="276225" marR="32384" indent="-195580">
              <a:lnSpc>
                <a:spcPct val="133600"/>
              </a:lnSpc>
              <a:buAutoNum type="arabicPeriod"/>
              <a:tabLst>
                <a:tab pos="276860" algn="l"/>
              </a:tabLst>
            </a:pPr>
            <a:r>
              <a:rPr dirty="0" sz="1100">
                <a:latin typeface="Malgun Gothic"/>
                <a:cs typeface="Malgun Gothic"/>
              </a:rPr>
              <a:t>제1조(보상하는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손해배상금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보상하되,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자기부담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약정된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자기부담금을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초과한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부분만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276225" marR="109855" indent="-19558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76860" algn="l"/>
              </a:tabLst>
            </a:pPr>
            <a:r>
              <a:rPr dirty="0" sz="1100" spc="-40">
                <a:latin typeface="Malgun Gothic"/>
                <a:cs typeface="Malgun Gothic"/>
              </a:rPr>
              <a:t>제1조(보상하는</a:t>
            </a:r>
            <a:r>
              <a:rPr dirty="0" sz="1100" spc="5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손해)</a:t>
            </a:r>
            <a:r>
              <a:rPr dirty="0" sz="1100" spc="9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제2호</a:t>
            </a:r>
            <a:r>
              <a:rPr dirty="0" sz="1100" spc="5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‘가’목,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‘나’목</a:t>
            </a:r>
            <a:r>
              <a:rPr dirty="0" sz="1100" spc="5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또는</a:t>
            </a:r>
            <a:r>
              <a:rPr dirty="0" sz="1100" spc="5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‘마’목의</a:t>
            </a:r>
            <a:r>
              <a:rPr dirty="0" sz="1100" spc="5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비용</a:t>
            </a:r>
            <a:r>
              <a:rPr dirty="0" sz="1100" spc="5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9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비용의</a:t>
            </a:r>
            <a:r>
              <a:rPr dirty="0" sz="1100" spc="60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전액을</a:t>
            </a:r>
            <a:r>
              <a:rPr dirty="0" sz="1100" spc="55">
                <a:latin typeface="Malgun Gothic"/>
                <a:cs typeface="Malgun Gothic"/>
              </a:rPr>
              <a:t> </a:t>
            </a:r>
            <a:r>
              <a:rPr dirty="0" sz="1100" spc="-55">
                <a:latin typeface="Malgun Gothic"/>
                <a:cs typeface="Malgun Gothic"/>
              </a:rPr>
              <a:t>보상합니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다.</a:t>
            </a:r>
            <a:endParaRPr sz="1100">
              <a:latin typeface="Malgun Gothic"/>
              <a:cs typeface="Malgun Gothic"/>
            </a:endParaRPr>
          </a:p>
          <a:p>
            <a:pPr marL="276225" marR="91440" indent="-195580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276860" algn="l"/>
              </a:tabLst>
            </a:pPr>
            <a:r>
              <a:rPr dirty="0" sz="1100">
                <a:latin typeface="Malgun Gothic"/>
                <a:cs typeface="Malgun Gothic"/>
              </a:rPr>
              <a:t>제1조(보상하는 </a:t>
            </a:r>
            <a:r>
              <a:rPr dirty="0" sz="1100" spc="15">
                <a:latin typeface="Malgun Gothic"/>
                <a:cs typeface="Malgun Gothic"/>
              </a:rPr>
              <a:t>손해) </a:t>
            </a:r>
            <a:r>
              <a:rPr dirty="0" sz="1100">
                <a:latin typeface="Malgun Gothic"/>
                <a:cs typeface="Malgun Gothic"/>
              </a:rPr>
              <a:t>제2호 </a:t>
            </a:r>
            <a:r>
              <a:rPr dirty="0" sz="1100" spc="50">
                <a:latin typeface="Malgun Gothic"/>
                <a:cs typeface="Malgun Gothic"/>
              </a:rPr>
              <a:t>‘다’목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‘라’목의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비용과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제1호에 </a:t>
            </a:r>
            <a:r>
              <a:rPr dirty="0" sz="1100" spc="-10">
                <a:latin typeface="Malgun Gothic"/>
                <a:cs typeface="Malgun Gothic"/>
              </a:rPr>
              <a:t>의한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상액의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합계액을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보상한도액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900">
              <a:latin typeface="Malgun Gothic"/>
              <a:cs typeface="Malgun Gothic"/>
            </a:endParaRPr>
          </a:p>
          <a:p>
            <a:pPr marL="76200" marR="184785" indent="-64135">
              <a:lnSpc>
                <a:spcPct val="1327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제4조(준용규정)</a:t>
            </a:r>
            <a:r>
              <a:rPr dirty="0" sz="1100" spc="13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30">
                <a:latin typeface="Malgun Gothic"/>
                <a:cs typeface="Malgun Gothic"/>
              </a:rPr>
              <a:t> </a:t>
            </a:r>
            <a:r>
              <a:rPr dirty="0" sz="1100" spc="-60">
                <a:latin typeface="Malgun Gothic"/>
                <a:cs typeface="Malgun Gothic"/>
              </a:rPr>
              <a:t>특별약관에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정하지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55">
                <a:latin typeface="Malgun Gothic"/>
                <a:cs typeface="Malgun Gothic"/>
              </a:rPr>
              <a:t>아니한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사항은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60">
                <a:latin typeface="Malgun Gothic"/>
                <a:cs typeface="Malgun Gothic"/>
              </a:rPr>
              <a:t>보통약관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기타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55">
                <a:latin typeface="Malgun Gothic"/>
                <a:cs typeface="Malgun Gothic"/>
              </a:rPr>
              <a:t>적용된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 spc="-65">
                <a:latin typeface="Malgun Gothic"/>
                <a:cs typeface="Malgun Gothic"/>
              </a:rPr>
              <a:t>특별약관을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7983" y="8277859"/>
            <a:ext cx="5786120" cy="11722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15">
                <a:latin typeface="MS UI Gothic"/>
                <a:cs typeface="MS UI Gothic"/>
              </a:rPr>
              <a:t></a:t>
            </a:r>
            <a:r>
              <a:rPr dirty="0" sz="1300" spc="-15" b="1">
                <a:latin typeface="Malgun Gothic"/>
                <a:cs typeface="Malgun Gothic"/>
              </a:rPr>
              <a:t>승강기사고배상책임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</a:t>
            </a:r>
            <a:r>
              <a:rPr dirty="0" sz="1100" spc="24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r>
              <a:rPr dirty="0" sz="1100" spc="250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따라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승강기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안전관리법에서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의무보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험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가입대상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관리주체인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공제증권상의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보장지역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공제기간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중에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소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유,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사용,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관리하는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승강기로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우연한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타인(승강기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이용자를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포함합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956563" y="990701"/>
            <a:ext cx="5717540" cy="31559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83820" marR="5080">
              <a:lnSpc>
                <a:spcPct val="133600"/>
              </a:lnSpc>
              <a:spcBef>
                <a:spcPts val="100"/>
              </a:spcBef>
            </a:pPr>
            <a:r>
              <a:rPr dirty="0" sz="1100" spc="30">
                <a:latin typeface="Malgun Gothic"/>
                <a:cs typeface="Malgun Gothic"/>
              </a:rPr>
              <a:t>니다.)의 </a:t>
            </a:r>
            <a:r>
              <a:rPr dirty="0" sz="1100" spc="15">
                <a:latin typeface="Malgun Gothic"/>
                <a:cs typeface="Malgun Gothic"/>
              </a:rPr>
              <a:t>생명·신체나 </a:t>
            </a:r>
            <a:r>
              <a:rPr dirty="0" sz="1100" spc="-10">
                <a:latin typeface="Malgun Gothic"/>
                <a:cs typeface="Malgun Gothic"/>
              </a:rPr>
              <a:t>재산상의 손해에 대하여 피공제자가 부담하는 아래의 손해를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07645" indent="-19558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08279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피해자에게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책임을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손해배상금</a:t>
            </a:r>
            <a:endParaRPr sz="1100">
              <a:latin typeface="Malgun Gothic"/>
              <a:cs typeface="Malgun Gothic"/>
            </a:endParaRPr>
          </a:p>
          <a:p>
            <a:pPr algn="just" marL="207645" indent="-19558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08279" algn="l"/>
              </a:tabLst>
            </a:pPr>
            <a:r>
              <a:rPr dirty="0" sz="1100" spc="-10">
                <a:latin typeface="Malgun Gothic"/>
                <a:cs typeface="Malgun Gothic"/>
              </a:rPr>
              <a:t>계약자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347980" marR="5080" indent="-265430">
              <a:lnSpc>
                <a:spcPct val="132700"/>
              </a:lnSpc>
              <a:spcBef>
                <a:spcPts val="10"/>
              </a:spcBef>
            </a:pP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제12조(손해방지의무)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경감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필요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유익하였던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비용.</a:t>
            </a:r>
            <a:endParaRPr sz="1100">
              <a:latin typeface="Malgun Gothic"/>
              <a:cs typeface="Malgun Gothic"/>
            </a:endParaRPr>
          </a:p>
          <a:p>
            <a:pPr algn="just" marL="347980" marR="5080" indent="-265430">
              <a:lnSpc>
                <a:spcPct val="133200"/>
              </a:lnSpc>
              <a:spcBef>
                <a:spcPts val="5"/>
              </a:spcBef>
            </a:pPr>
            <a:r>
              <a:rPr dirty="0" sz="1100" spc="50">
                <a:latin typeface="Malgun Gothic"/>
                <a:cs typeface="Malgun Gothic"/>
              </a:rPr>
              <a:t>나. </a:t>
            </a:r>
            <a:r>
              <a:rPr dirty="0" sz="1100" spc="-10">
                <a:latin typeface="Malgun Gothic"/>
                <a:cs typeface="Malgun Gothic"/>
              </a:rPr>
              <a:t>피공제자가 보통약관 </a:t>
            </a:r>
            <a:r>
              <a:rPr dirty="0" sz="1100" spc="5">
                <a:latin typeface="Malgun Gothic"/>
                <a:cs typeface="Malgun Gothic"/>
              </a:rPr>
              <a:t>제12조(손해방지의무) </a:t>
            </a:r>
            <a:r>
              <a:rPr dirty="0" sz="1100">
                <a:latin typeface="Malgun Gothic"/>
                <a:cs typeface="Malgun Gothic"/>
              </a:rPr>
              <a:t>제1항 </a:t>
            </a:r>
            <a:r>
              <a:rPr dirty="0" sz="1100" spc="-5">
                <a:latin typeface="Malgun Gothic"/>
                <a:cs typeface="Malgun Gothic"/>
              </a:rPr>
              <a:t>제2호의 </a:t>
            </a:r>
            <a:r>
              <a:rPr dirty="0" sz="1100" spc="-10">
                <a:latin typeface="Malgun Gothic"/>
                <a:cs typeface="Malgun Gothic"/>
              </a:rPr>
              <a:t>제3자로부터 손해의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상을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받을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있는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지키거나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행사하기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유익하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였던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82550">
              <a:lnSpc>
                <a:spcPct val="100000"/>
              </a:lnSpc>
              <a:spcBef>
                <a:spcPts val="445"/>
              </a:spcBef>
            </a:pPr>
            <a:r>
              <a:rPr dirty="0" sz="1100" spc="50">
                <a:latin typeface="Malgun Gothic"/>
                <a:cs typeface="Malgun Gothic"/>
              </a:rPr>
              <a:t>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소송비용,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변호사비용,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중재,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화해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조정에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352425" marR="5080" indent="-269875">
              <a:lnSpc>
                <a:spcPct val="132700"/>
              </a:lnSpc>
              <a:spcBef>
                <a:spcPts val="15"/>
              </a:spcBef>
            </a:pPr>
            <a:r>
              <a:rPr dirty="0" sz="1100" spc="50">
                <a:latin typeface="Malgun Gothic"/>
                <a:cs typeface="Malgun Gothic"/>
              </a:rPr>
              <a:t>라. </a:t>
            </a:r>
            <a:r>
              <a:rPr dirty="0" sz="1100" spc="-15">
                <a:latin typeface="Malgun Gothic"/>
                <a:cs typeface="Malgun Gothic"/>
              </a:rPr>
              <a:t>공제증권상의 보상한도액내의 </a:t>
            </a:r>
            <a:r>
              <a:rPr dirty="0" sz="1100" spc="-10">
                <a:latin typeface="Malgun Gothic"/>
                <a:cs typeface="Malgun Gothic"/>
              </a:rPr>
              <a:t>금액에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>
                <a:latin typeface="Malgun Gothic"/>
                <a:cs typeface="Malgun Gothic"/>
              </a:rPr>
              <a:t>공탁보증보험료. </a:t>
            </a:r>
            <a:r>
              <a:rPr dirty="0" sz="1100" spc="-10">
                <a:latin typeface="Malgun Gothic"/>
                <a:cs typeface="Malgun Gothic"/>
              </a:rPr>
              <a:t>그러나 회사는 그러한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보증을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제공할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책임은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부담하지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347980" marR="5080" indent="-265430">
              <a:lnSpc>
                <a:spcPct val="133600"/>
              </a:lnSpc>
            </a:pPr>
            <a:r>
              <a:rPr dirty="0" sz="1100" spc="50">
                <a:latin typeface="Malgun Gothic"/>
                <a:cs typeface="Malgun Gothic"/>
              </a:rPr>
              <a:t>마. </a:t>
            </a:r>
            <a:r>
              <a:rPr dirty="0" sz="1100" spc="-10">
                <a:latin typeface="Malgun Gothic"/>
                <a:cs typeface="Malgun Gothic"/>
              </a:rPr>
              <a:t>피공제자가 보통약관 </a:t>
            </a:r>
            <a:r>
              <a:rPr dirty="0" sz="1100" spc="-5">
                <a:latin typeface="Malgun Gothic"/>
                <a:cs typeface="Malgun Gothic"/>
              </a:rPr>
              <a:t>제13조(손해배상청구에 대한 </a:t>
            </a:r>
            <a:r>
              <a:rPr dirty="0" sz="1100" spc="-10">
                <a:latin typeface="Malgun Gothic"/>
                <a:cs typeface="Malgun Gothic"/>
              </a:rPr>
              <a:t>회사의 </a:t>
            </a:r>
            <a:r>
              <a:rPr dirty="0" sz="1100" spc="15">
                <a:latin typeface="Malgun Gothic"/>
                <a:cs typeface="Malgun Gothic"/>
              </a:rPr>
              <a:t>해결) </a:t>
            </a:r>
            <a:r>
              <a:rPr dirty="0" sz="1100">
                <a:latin typeface="Malgun Gothic"/>
                <a:cs typeface="Malgun Gothic"/>
              </a:rPr>
              <a:t>제2항 및 제3항의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회사의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요구에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따르기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0201" y="4204690"/>
            <a:ext cx="5756275" cy="1093470"/>
          </a:xfrm>
          <a:prstGeom prst="rect">
            <a:avLst/>
          </a:prstGeom>
          <a:solidFill>
            <a:srgbClr val="F1F1F1"/>
          </a:solidFill>
          <a:ln w="3175">
            <a:solidFill>
              <a:srgbClr val="000000"/>
            </a:solidFill>
          </a:ln>
        </p:spPr>
        <p:txBody>
          <a:bodyPr wrap="square" lIns="0" tIns="89535" rIns="0" bIns="0" rtlCol="0" vert="horz">
            <a:spAutoFit/>
          </a:bodyPr>
          <a:lstStyle/>
          <a:p>
            <a:pPr marL="18415">
              <a:lnSpc>
                <a:spcPct val="100000"/>
              </a:lnSpc>
              <a:spcBef>
                <a:spcPts val="705"/>
              </a:spcBef>
            </a:pPr>
            <a:r>
              <a:rPr dirty="0" sz="1000" spc="459">
                <a:latin typeface="Malgun Gothic"/>
                <a:cs typeface="Malgun Gothic"/>
              </a:rPr>
              <a:t>【</a:t>
            </a:r>
            <a:r>
              <a:rPr dirty="0" sz="1000" spc="-15">
                <a:latin typeface="Malgun Gothic"/>
                <a:cs typeface="Malgun Gothic"/>
              </a:rPr>
              <a:t>피공제자</a:t>
            </a:r>
            <a:r>
              <a:rPr dirty="0" sz="1000" spc="459">
                <a:latin typeface="Malgun Gothic"/>
                <a:cs typeface="Malgun Gothic"/>
              </a:rPr>
              <a:t>】</a:t>
            </a:r>
            <a:r>
              <a:rPr dirty="0" sz="1000" spc="-15">
                <a:latin typeface="Malgun Gothic"/>
                <a:cs typeface="Malgun Gothic"/>
              </a:rPr>
              <a:t>승강기안전관리법상의</a:t>
            </a:r>
            <a:r>
              <a:rPr dirty="0" sz="1000" spc="-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관리주체를</a:t>
            </a:r>
            <a:r>
              <a:rPr dirty="0" sz="1000" spc="-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말합니다</a:t>
            </a:r>
            <a:endParaRPr sz="1000">
              <a:latin typeface="Malgun Gothic"/>
              <a:cs typeface="Malgun Gothic"/>
            </a:endParaRPr>
          </a:p>
          <a:p>
            <a:pPr marL="102235" marR="357505" indent="-83820">
              <a:lnSpc>
                <a:spcPct val="125000"/>
              </a:lnSpc>
            </a:pPr>
            <a:r>
              <a:rPr dirty="0" sz="1000" spc="459">
                <a:latin typeface="Malgun Gothic"/>
                <a:cs typeface="Malgun Gothic"/>
              </a:rPr>
              <a:t>【</a:t>
            </a:r>
            <a:r>
              <a:rPr dirty="0" sz="1000" spc="-15">
                <a:latin typeface="Malgun Gothic"/>
                <a:cs typeface="Malgun Gothic"/>
              </a:rPr>
              <a:t>승강기</a:t>
            </a:r>
            <a:r>
              <a:rPr dirty="0" sz="1000" spc="475">
                <a:latin typeface="Malgun Gothic"/>
                <a:cs typeface="Malgun Gothic"/>
              </a:rPr>
              <a:t>】</a:t>
            </a:r>
            <a:r>
              <a:rPr dirty="0" sz="1000" spc="-15">
                <a:latin typeface="Malgun Gothic"/>
                <a:cs typeface="Malgun Gothic"/>
              </a:rPr>
              <a:t>승강기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안전관리법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제2조(정의)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제1호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동법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시행령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제3조(승강기의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종류)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제1항에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정한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승강기(엘리베이터,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에스컬레이터(자동보도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30">
                <a:latin typeface="Malgun Gothic"/>
                <a:cs typeface="Malgun Gothic"/>
              </a:rPr>
              <a:t>포함),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휠체어리프트)를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말합니다.</a:t>
            </a:r>
            <a:endParaRPr sz="1000">
              <a:latin typeface="Malgun Gothic"/>
              <a:cs typeface="Malgun Gothic"/>
            </a:endParaRPr>
          </a:p>
          <a:p>
            <a:pPr marL="144780" marR="99695" indent="-127000">
              <a:lnSpc>
                <a:spcPct val="125000"/>
              </a:lnSpc>
            </a:pPr>
            <a:r>
              <a:rPr dirty="0" sz="1000" spc="459">
                <a:latin typeface="Malgun Gothic"/>
                <a:cs typeface="Malgun Gothic"/>
              </a:rPr>
              <a:t>【</a:t>
            </a:r>
            <a:r>
              <a:rPr dirty="0" sz="1000" spc="-10">
                <a:latin typeface="Malgun Gothic"/>
                <a:cs typeface="Malgun Gothic"/>
              </a:rPr>
              <a:t>승강기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이용자</a:t>
            </a:r>
            <a:r>
              <a:rPr dirty="0" sz="1000" spc="459">
                <a:latin typeface="Malgun Gothic"/>
                <a:cs typeface="Malgun Gothic"/>
              </a:rPr>
              <a:t>】</a:t>
            </a:r>
            <a:r>
              <a:rPr dirty="0" sz="1000" spc="-15">
                <a:latin typeface="Malgun Gothic"/>
                <a:cs typeface="Malgun Gothic"/>
              </a:rPr>
              <a:t>승강기를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이용하는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자로서,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승강기가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설치된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건물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또는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시설물의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입주자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구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내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상주자를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포함합니다.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7983" y="5521554"/>
            <a:ext cx="5786120" cy="4050665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dirty="0" sz="1100" spc="-30" b="1">
                <a:latin typeface="Malgun Gothic"/>
                <a:cs typeface="Malgun Gothic"/>
              </a:rPr>
              <a:t>제2조(보상하지</a:t>
            </a:r>
            <a:r>
              <a:rPr dirty="0" sz="1100" spc="110" b="1">
                <a:latin typeface="Malgun Gothic"/>
                <a:cs typeface="Malgun Gothic"/>
              </a:rPr>
              <a:t> </a:t>
            </a:r>
            <a:r>
              <a:rPr dirty="0" sz="1100" spc="-20" b="1">
                <a:latin typeface="Malgun Gothic"/>
                <a:cs typeface="Malgun Gothic"/>
              </a:rPr>
              <a:t>않는</a:t>
            </a:r>
            <a:r>
              <a:rPr dirty="0" sz="1100" spc="105" b="1">
                <a:latin typeface="Malgun Gothic"/>
                <a:cs typeface="Malgun Gothic"/>
              </a:rPr>
              <a:t> </a:t>
            </a:r>
            <a:r>
              <a:rPr dirty="0" sz="1100" spc="-20" b="1">
                <a:latin typeface="Malgun Gothic"/>
                <a:cs typeface="Malgun Gothic"/>
              </a:rPr>
              <a:t>손해)</a:t>
            </a:r>
            <a:r>
              <a:rPr dirty="0" sz="1100" spc="135" b="1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공제회는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아래의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사유로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인한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손해는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보상하여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드리지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230504" indent="-17335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31140" algn="l"/>
              </a:tabLst>
            </a:pPr>
            <a:r>
              <a:rPr dirty="0" sz="1100" spc="20">
                <a:latin typeface="Malgun Gothic"/>
                <a:cs typeface="Malgun Gothic"/>
              </a:rPr>
              <a:t>계약자,</a:t>
            </a:r>
            <a:r>
              <a:rPr dirty="0" sz="1100" spc="-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법정대리인의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고의로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1145" marR="6350" indent="-213360">
              <a:lnSpc>
                <a:spcPct val="133600"/>
              </a:lnSpc>
              <a:buAutoNum type="arabicPeriod"/>
              <a:tabLst>
                <a:tab pos="259715" algn="l"/>
              </a:tabLst>
            </a:pPr>
            <a:r>
              <a:rPr dirty="0" sz="1100" spc="30">
                <a:latin typeface="Malgun Gothic"/>
                <a:cs typeface="Malgun Gothic"/>
              </a:rPr>
              <a:t>전쟁,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혁명,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내란,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사변,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테러,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폭동,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소요,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노동쟁의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기타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이들과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사태로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30504" indent="-173355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231140" algn="l"/>
              </a:tabLst>
            </a:pPr>
            <a:r>
              <a:rPr dirty="0" sz="1100" spc="30">
                <a:latin typeface="Malgun Gothic"/>
                <a:cs typeface="Malgun Gothic"/>
              </a:rPr>
              <a:t>지진,</a:t>
            </a:r>
            <a:r>
              <a:rPr dirty="0" sz="1100" spc="-3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분화,</a:t>
            </a:r>
            <a:r>
              <a:rPr dirty="0" sz="1100" spc="-2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홍수,</a:t>
            </a:r>
            <a:r>
              <a:rPr dirty="0" sz="1100" spc="-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해일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이와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비슷한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천재지변으로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6385" marR="5080" indent="-228600">
              <a:lnSpc>
                <a:spcPct val="133600"/>
              </a:lnSpc>
              <a:buAutoNum type="arabicPeriod"/>
              <a:tabLst>
                <a:tab pos="255270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소유,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점유하는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입었을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정당한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가진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사람에게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부담하는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6385" marR="6350" indent="-22860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66065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피공제자와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타인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간에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손해배상에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약정이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경우,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약정에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가중된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6385" marR="5080" indent="-228600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255270" algn="l"/>
              </a:tabLst>
            </a:pPr>
            <a:r>
              <a:rPr dirty="0" sz="1100" spc="-15">
                <a:latin typeface="Malgun Gothic"/>
                <a:cs typeface="Malgun Gothic"/>
              </a:rPr>
              <a:t>핵연료물질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핵연료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물질에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오염된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물질의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방사성,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폭발성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밖의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유해한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특성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특성에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30504" indent="-173355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31140" algn="l"/>
              </a:tabLst>
            </a:pP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제6호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이외의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방사선을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쬐는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방사능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오염으로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</a:t>
            </a:r>
            <a:endParaRPr sz="1100">
              <a:latin typeface="Malgun Gothic"/>
              <a:cs typeface="Malgun Gothic"/>
            </a:endParaRPr>
          </a:p>
          <a:p>
            <a:pPr marL="230504" indent="-17335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31140" algn="l"/>
              </a:tabLst>
            </a:pPr>
            <a:r>
              <a:rPr dirty="0" sz="1100" spc="30">
                <a:latin typeface="Malgun Gothic"/>
                <a:cs typeface="Malgun Gothic"/>
              </a:rPr>
              <a:t>티끌,</a:t>
            </a:r>
            <a:r>
              <a:rPr dirty="0" sz="1100" spc="-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먼지,</a:t>
            </a:r>
            <a:r>
              <a:rPr dirty="0" sz="1100" spc="-3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석면,</a:t>
            </a:r>
            <a:r>
              <a:rPr dirty="0" sz="1100" spc="-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분진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소음으로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-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30504" indent="-173355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31140" algn="l"/>
              </a:tabLst>
            </a:pPr>
            <a:r>
              <a:rPr dirty="0" sz="1100" spc="20">
                <a:latin typeface="Malgun Gothic"/>
                <a:cs typeface="Malgun Gothic"/>
              </a:rPr>
              <a:t>전자파,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전자장(EMF)으로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-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-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-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64160" indent="-25146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64160" algn="l"/>
              </a:tabLst>
            </a:pPr>
            <a:r>
              <a:rPr dirty="0" sz="1100" spc="-10">
                <a:latin typeface="Malgun Gothic"/>
                <a:cs typeface="Malgun Gothic"/>
              </a:rPr>
              <a:t>벌과금</a:t>
            </a:r>
            <a:r>
              <a:rPr dirty="0" sz="1100" spc="-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-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징벌적</a:t>
            </a:r>
            <a:r>
              <a:rPr dirty="0" sz="1100" spc="-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-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-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91465" marR="6350" indent="-279400">
              <a:lnSpc>
                <a:spcPct val="132700"/>
              </a:lnSpc>
              <a:spcBef>
                <a:spcPts val="10"/>
              </a:spcBef>
              <a:buAutoNum type="arabicPeriod"/>
              <a:tabLst>
                <a:tab pos="308610" algn="l"/>
              </a:tabLst>
            </a:pPr>
            <a:r>
              <a:rPr dirty="0" sz="1100" spc="-10">
                <a:latin typeface="Malgun Gothic"/>
                <a:cs typeface="Malgun Gothic"/>
              </a:rPr>
              <a:t>에너지</a:t>
            </a:r>
            <a:r>
              <a:rPr dirty="0" sz="1100" spc="3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관리할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3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있는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자연력,</a:t>
            </a:r>
            <a:r>
              <a:rPr dirty="0" sz="1100" spc="31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상표권,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특허권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무체물에</a:t>
            </a:r>
            <a:r>
              <a:rPr dirty="0" sz="1100" spc="3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입힌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94640" indent="-28194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94640" algn="l"/>
              </a:tabLst>
            </a:pPr>
            <a:r>
              <a:rPr dirty="0" sz="1100" spc="-15">
                <a:latin typeface="Malgun Gothic"/>
                <a:cs typeface="Malgun Gothic"/>
              </a:rPr>
              <a:t>통상적이거나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급격한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것인가의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여부에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관계없이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공해물질의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배출,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방출,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3749"/>
            <a:ext cx="5786120" cy="1589405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marL="294005">
              <a:lnSpc>
                <a:spcPct val="100000"/>
              </a:lnSpc>
              <a:spcBef>
                <a:spcPts val="530"/>
              </a:spcBef>
            </a:pPr>
            <a:r>
              <a:rPr dirty="0" sz="1100" spc="30">
                <a:latin typeface="Malgun Gothic"/>
                <a:cs typeface="Malgun Gothic"/>
              </a:rPr>
              <a:t>누출,</a:t>
            </a:r>
            <a:r>
              <a:rPr dirty="0" sz="1100" spc="-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넘쳐흐름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유출로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오염제거비용</a:t>
            </a:r>
            <a:endParaRPr sz="1100">
              <a:latin typeface="Malgun Gothic"/>
              <a:cs typeface="Malgun Gothic"/>
            </a:endParaRPr>
          </a:p>
          <a:p>
            <a:pPr marL="285750" marR="5080" indent="-285750">
              <a:lnSpc>
                <a:spcPts val="1760"/>
              </a:lnSpc>
              <a:spcBef>
                <a:spcPts val="125"/>
              </a:spcBef>
              <a:buAutoNum type="arabicPeriod" startAt="13"/>
              <a:tabLst>
                <a:tab pos="285750" algn="l"/>
              </a:tabLst>
            </a:pPr>
            <a:r>
              <a:rPr dirty="0" sz="1100" spc="-15">
                <a:latin typeface="Malgun Gothic"/>
                <a:cs typeface="Malgun Gothic"/>
              </a:rPr>
              <a:t>배출시설에서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통상적으로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배출되는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배수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배기(연기를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포함합니다)로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64160" indent="-251460">
              <a:lnSpc>
                <a:spcPct val="100000"/>
              </a:lnSpc>
              <a:spcBef>
                <a:spcPts val="315"/>
              </a:spcBef>
              <a:buAutoNum type="arabicPeriod" startAt="13"/>
              <a:tabLst>
                <a:tab pos="264160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-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근로자가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업무에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종사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91465" marR="6350" indent="-279400">
              <a:lnSpc>
                <a:spcPts val="1760"/>
              </a:lnSpc>
              <a:spcBef>
                <a:spcPts val="125"/>
              </a:spcBef>
              <a:buAutoNum type="arabicPeriod" startAt="13"/>
              <a:tabLst>
                <a:tab pos="292100" algn="l"/>
              </a:tabLst>
            </a:pPr>
            <a:r>
              <a:rPr dirty="0" sz="1100" spc="-10">
                <a:latin typeface="Malgun Gothic"/>
                <a:cs typeface="Malgun Gothic"/>
              </a:rPr>
              <a:t>승강기의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수리,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개조,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점검,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유지,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보수,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신축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철거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공사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64160" indent="-251460">
              <a:lnSpc>
                <a:spcPct val="100000"/>
              </a:lnSpc>
              <a:spcBef>
                <a:spcPts val="315"/>
              </a:spcBef>
              <a:buAutoNum type="arabicPeriod" startAt="13"/>
              <a:tabLst>
                <a:tab pos="264160" algn="l"/>
              </a:tabLst>
            </a:pPr>
            <a:r>
              <a:rPr dirty="0" sz="1100" spc="-10">
                <a:latin typeface="Malgun Gothic"/>
                <a:cs typeface="Malgun Gothic"/>
              </a:rPr>
              <a:t>승강기</a:t>
            </a:r>
            <a:r>
              <a:rPr dirty="0" sz="1100" spc="-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자체</a:t>
            </a:r>
            <a:r>
              <a:rPr dirty="0" sz="1100" spc="-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-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-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0201" y="2642768"/>
            <a:ext cx="5758180" cy="476884"/>
          </a:xfrm>
          <a:prstGeom prst="rect">
            <a:avLst/>
          </a:prstGeom>
          <a:solidFill>
            <a:srgbClr val="E4E4E4"/>
          </a:solidFill>
          <a:ln w="4571">
            <a:solidFill>
              <a:srgbClr val="000000"/>
            </a:solidFill>
          </a:ln>
        </p:spPr>
        <p:txBody>
          <a:bodyPr wrap="square" lIns="0" tIns="67945" rIns="0" bIns="0" rtlCol="0" vert="horz">
            <a:spAutoFit/>
          </a:bodyPr>
          <a:lstStyle/>
          <a:p>
            <a:pPr marL="65405">
              <a:lnSpc>
                <a:spcPct val="100000"/>
              </a:lnSpc>
              <a:spcBef>
                <a:spcPts val="535"/>
              </a:spcBef>
            </a:pPr>
            <a:r>
              <a:rPr dirty="0" sz="1000" spc="459">
                <a:latin typeface="Malgun Gothic"/>
                <a:cs typeface="Malgun Gothic"/>
              </a:rPr>
              <a:t>【</a:t>
            </a:r>
            <a:r>
              <a:rPr dirty="0" sz="1000" spc="-15">
                <a:latin typeface="Malgun Gothic"/>
                <a:cs typeface="Malgun Gothic"/>
              </a:rPr>
              <a:t>핵연료물질</a:t>
            </a:r>
            <a:r>
              <a:rPr dirty="0" sz="1000" spc="459">
                <a:latin typeface="Malgun Gothic"/>
                <a:cs typeface="Malgun Gothic"/>
              </a:rPr>
              <a:t>】</a:t>
            </a:r>
            <a:r>
              <a:rPr dirty="0" sz="1000" spc="-10">
                <a:latin typeface="Malgun Gothic"/>
                <a:cs typeface="Malgun Gothic"/>
              </a:rPr>
              <a:t>사용된</a:t>
            </a:r>
            <a:r>
              <a:rPr dirty="0" sz="1000" spc="-7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연료를</a:t>
            </a:r>
            <a:r>
              <a:rPr dirty="0" sz="1000" spc="-5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포함합니다.</a:t>
            </a:r>
            <a:endParaRPr sz="1000">
              <a:latin typeface="Malgun Gothic"/>
              <a:cs typeface="Malgun Gothic"/>
            </a:endParaRPr>
          </a:p>
          <a:p>
            <a:pPr marL="65405">
              <a:lnSpc>
                <a:spcPct val="100000"/>
              </a:lnSpc>
              <a:spcBef>
                <a:spcPts val="250"/>
              </a:spcBef>
            </a:pPr>
            <a:r>
              <a:rPr dirty="0" sz="1000" spc="459">
                <a:latin typeface="Malgun Gothic"/>
                <a:cs typeface="Malgun Gothic"/>
              </a:rPr>
              <a:t>【</a:t>
            </a:r>
            <a:r>
              <a:rPr dirty="0" sz="1000" spc="-15">
                <a:latin typeface="Malgun Gothic"/>
                <a:cs typeface="Malgun Gothic"/>
              </a:rPr>
              <a:t>핵연료물질에</a:t>
            </a:r>
            <a:r>
              <a:rPr dirty="0" sz="1000" spc="-4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의하여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오염된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물질</a:t>
            </a:r>
            <a:r>
              <a:rPr dirty="0" sz="1000" spc="459">
                <a:latin typeface="Malgun Gothic"/>
                <a:cs typeface="Malgun Gothic"/>
              </a:rPr>
              <a:t>】</a:t>
            </a:r>
            <a:r>
              <a:rPr dirty="0" sz="1000" spc="-10">
                <a:latin typeface="Malgun Gothic"/>
                <a:cs typeface="Malgun Gothic"/>
              </a:rPr>
              <a:t>원자핵</a:t>
            </a:r>
            <a:r>
              <a:rPr dirty="0" sz="1000" spc="-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분열</a:t>
            </a:r>
            <a:r>
              <a:rPr dirty="0" sz="1000" spc="-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생성물을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포함합니다.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7983" y="3343757"/>
            <a:ext cx="5786120" cy="62814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just" marL="152400" marR="5080" indent="-140335">
              <a:lnSpc>
                <a:spcPct val="133200"/>
              </a:lnSpc>
              <a:spcBef>
                <a:spcPts val="90"/>
              </a:spcBef>
            </a:pPr>
            <a:r>
              <a:rPr dirty="0" sz="1100" b="1">
                <a:latin typeface="Malgun Gothic"/>
                <a:cs typeface="Malgun Gothic"/>
              </a:rPr>
              <a:t>제3조(공제금 등의 지급한도) </a:t>
            </a:r>
            <a:r>
              <a:rPr dirty="0" sz="1100" spc="-15">
                <a:latin typeface="Malgun Gothic"/>
                <a:cs typeface="Malgun Gothic"/>
              </a:rPr>
              <a:t>①제1조(보상하는 </a:t>
            </a:r>
            <a:r>
              <a:rPr dirty="0" sz="1100">
                <a:latin typeface="Malgun Gothic"/>
                <a:cs typeface="Malgun Gothic"/>
              </a:rPr>
              <a:t>손해) </a:t>
            </a:r>
            <a:r>
              <a:rPr dirty="0" sz="1100" spc="-20">
                <a:latin typeface="Malgun Gothic"/>
                <a:cs typeface="Malgun Gothic"/>
              </a:rPr>
              <a:t>제1호의 </a:t>
            </a:r>
            <a:r>
              <a:rPr dirty="0" sz="1100" spc="-25">
                <a:latin typeface="Malgun Gothic"/>
                <a:cs typeface="Malgun Gothic"/>
              </a:rPr>
              <a:t>손해에 대하여 회사는 매회의 </a:t>
            </a:r>
            <a:r>
              <a:rPr dirty="0" sz="1100" spc="-2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사고마다 </a:t>
            </a:r>
            <a:r>
              <a:rPr dirty="0" sz="1100" spc="-25">
                <a:latin typeface="Malgun Gothic"/>
                <a:cs typeface="Malgun Gothic"/>
              </a:rPr>
              <a:t>아래의 </a:t>
            </a:r>
            <a:r>
              <a:rPr dirty="0" sz="1100" spc="-20">
                <a:latin typeface="Malgun Gothic"/>
                <a:cs typeface="Malgun Gothic"/>
              </a:rPr>
              <a:t>금액(공제증권상 아래 </a:t>
            </a:r>
            <a:r>
              <a:rPr dirty="0" sz="1100" spc="-25">
                <a:latin typeface="Malgun Gothic"/>
                <a:cs typeface="Malgun Gothic"/>
              </a:rPr>
              <a:t>금액의 </a:t>
            </a:r>
            <a:r>
              <a:rPr dirty="0" sz="1100" spc="-30">
                <a:latin typeface="Malgun Gothic"/>
                <a:cs typeface="Malgun Gothic"/>
              </a:rPr>
              <a:t>초과금액이 </a:t>
            </a:r>
            <a:r>
              <a:rPr dirty="0" sz="1100" spc="-25">
                <a:latin typeface="Malgun Gothic"/>
                <a:cs typeface="Malgun Gothic"/>
              </a:rPr>
              <a:t>기재된 </a:t>
            </a:r>
            <a:r>
              <a:rPr dirty="0" sz="1100" spc="-30">
                <a:latin typeface="Malgun Gothic"/>
                <a:cs typeface="Malgun Gothic"/>
              </a:rPr>
              <a:t>경우에는 공제증권상의 </a:t>
            </a:r>
            <a:r>
              <a:rPr dirty="0" sz="1100" spc="-2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금액</a:t>
            </a:r>
            <a:r>
              <a:rPr dirty="0" sz="1100" spc="55">
                <a:latin typeface="Malgun Gothic"/>
                <a:cs typeface="Malgun Gothic"/>
              </a:rPr>
              <a:t>)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-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한도</a:t>
            </a: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-7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공제금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-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지급합니다</a:t>
            </a:r>
            <a:r>
              <a:rPr dirty="0" sz="1100" spc="125">
                <a:latin typeface="Malgun Gothic"/>
                <a:cs typeface="Malgun Gothic"/>
              </a:rPr>
              <a:t>.</a:t>
            </a:r>
            <a:endParaRPr sz="1100">
              <a:latin typeface="Malgun Gothic"/>
              <a:cs typeface="Malgun Gothic"/>
            </a:endParaRPr>
          </a:p>
          <a:p>
            <a:pPr algn="just" marL="280670" marR="5080" indent="-200025">
              <a:lnSpc>
                <a:spcPct val="132700"/>
              </a:lnSpc>
              <a:buAutoNum type="arabicPeriod"/>
              <a:tabLst>
                <a:tab pos="281305" algn="l"/>
              </a:tabLst>
            </a:pPr>
            <a:r>
              <a:rPr dirty="0" sz="1100" spc="-20">
                <a:latin typeface="Malgun Gothic"/>
                <a:cs typeface="Malgun Gothic"/>
              </a:rPr>
              <a:t>대인사고 사망의 </a:t>
            </a:r>
            <a:r>
              <a:rPr dirty="0" sz="1100" spc="-10">
                <a:latin typeface="Malgun Gothic"/>
                <a:cs typeface="Malgun Gothic"/>
              </a:rPr>
              <a:t>경우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15">
                <a:latin typeface="Malgun Gothic"/>
                <a:cs typeface="Malgun Gothic"/>
              </a:rPr>
              <a:t>피해자 </a:t>
            </a:r>
            <a:r>
              <a:rPr dirty="0" sz="1100">
                <a:latin typeface="Malgun Gothic"/>
                <a:cs typeface="Malgun Gothic"/>
              </a:rPr>
              <a:t>1인당 </a:t>
            </a:r>
            <a:r>
              <a:rPr dirty="0" sz="1100" spc="-15">
                <a:latin typeface="Malgun Gothic"/>
                <a:cs typeface="Malgun Gothic"/>
              </a:rPr>
              <a:t>8천만원의 </a:t>
            </a:r>
            <a:r>
              <a:rPr dirty="0" sz="1100" spc="-20">
                <a:latin typeface="Malgun Gothic"/>
                <a:cs typeface="Malgun Gothic"/>
              </a:rPr>
              <a:t>범위에서 피해자에게 발생한 </a:t>
            </a:r>
            <a:r>
              <a:rPr dirty="0" sz="1100" spc="10">
                <a:latin typeface="Malgun Gothic"/>
                <a:cs typeface="Malgun Gothic"/>
              </a:rPr>
              <a:t>손해액. 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다만,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2,000만원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미만인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2,000만원.</a:t>
            </a:r>
            <a:endParaRPr sz="1100">
              <a:latin typeface="Malgun Gothic"/>
              <a:cs typeface="Malgun Gothic"/>
            </a:endParaRPr>
          </a:p>
          <a:p>
            <a:pPr algn="just" marL="281940" marR="5080" indent="-201295">
              <a:lnSpc>
                <a:spcPct val="133600"/>
              </a:lnSpc>
              <a:buAutoNum type="arabicPeriod"/>
              <a:tabLst>
                <a:tab pos="282575" algn="l"/>
              </a:tabLst>
            </a:pPr>
            <a:r>
              <a:rPr dirty="0" sz="1100" spc="-30">
                <a:latin typeface="Malgun Gothic"/>
                <a:cs typeface="Malgun Gothic"/>
              </a:rPr>
              <a:t>대인사고 </a:t>
            </a:r>
            <a:r>
              <a:rPr dirty="0" sz="1100" spc="-25">
                <a:latin typeface="Malgun Gothic"/>
                <a:cs typeface="Malgun Gothic"/>
              </a:rPr>
              <a:t>부상의 </a:t>
            </a:r>
            <a:r>
              <a:rPr dirty="0" sz="1100" spc="-20">
                <a:latin typeface="Malgun Gothic"/>
                <a:cs typeface="Malgun Gothic"/>
              </a:rPr>
              <a:t>경우 </a:t>
            </a:r>
            <a:r>
              <a:rPr dirty="0" sz="1100" spc="125">
                <a:latin typeface="Malgun Gothic"/>
                <a:cs typeface="Malgun Gothic"/>
              </a:rPr>
              <a:t>: </a:t>
            </a:r>
            <a:r>
              <a:rPr dirty="0" sz="1100" spc="-25">
                <a:latin typeface="Malgun Gothic"/>
                <a:cs typeface="Malgun Gothic"/>
              </a:rPr>
              <a:t>피해자 </a:t>
            </a:r>
            <a:r>
              <a:rPr dirty="0" sz="1100" spc="-10">
                <a:latin typeface="Malgun Gothic"/>
                <a:cs typeface="Malgun Gothic"/>
              </a:rPr>
              <a:t>1인당 </a:t>
            </a:r>
            <a:r>
              <a:rPr dirty="0" sz="1100" spc="55">
                <a:latin typeface="Malgun Gothic"/>
                <a:cs typeface="Malgun Gothic"/>
              </a:rPr>
              <a:t>[별표 </a:t>
            </a:r>
            <a:r>
              <a:rPr dirty="0" sz="1100" spc="65">
                <a:latin typeface="Malgun Gothic"/>
                <a:cs typeface="Malgun Gothic"/>
              </a:rPr>
              <a:t>6]에 </a:t>
            </a:r>
            <a:r>
              <a:rPr dirty="0" sz="1100" spc="-25">
                <a:latin typeface="Malgun Gothic"/>
                <a:cs typeface="Malgun Gothic"/>
              </a:rPr>
              <a:t>정하는 금액의 </a:t>
            </a:r>
            <a:r>
              <a:rPr dirty="0" sz="1100" spc="-30">
                <a:latin typeface="Malgun Gothic"/>
                <a:cs typeface="Malgun Gothic"/>
              </a:rPr>
              <a:t>범위에서 피해자에게 </a:t>
            </a:r>
            <a:r>
              <a:rPr dirty="0" sz="1100" spc="-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</a:t>
            </a:r>
            <a:endParaRPr sz="1100">
              <a:latin typeface="Malgun Gothic"/>
              <a:cs typeface="Malgun Gothic"/>
            </a:endParaRPr>
          </a:p>
          <a:p>
            <a:pPr algn="just" marL="279400" marR="5080" indent="-19812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7940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부상에 대한 치료를 </a:t>
            </a:r>
            <a:r>
              <a:rPr dirty="0" sz="1100" spc="-5">
                <a:latin typeface="Malgun Gothic"/>
                <a:cs typeface="Malgun Gothic"/>
              </a:rPr>
              <a:t>마친 </a:t>
            </a:r>
            <a:r>
              <a:rPr dirty="0" sz="1100">
                <a:latin typeface="Malgun Gothic"/>
                <a:cs typeface="Malgun Gothic"/>
              </a:rPr>
              <a:t>후 더 </a:t>
            </a:r>
            <a:r>
              <a:rPr dirty="0" sz="1100" spc="-10">
                <a:latin typeface="Malgun Gothic"/>
                <a:cs typeface="Malgun Gothic"/>
              </a:rPr>
              <a:t>이상의 </a:t>
            </a:r>
            <a:r>
              <a:rPr dirty="0" sz="1100" spc="-15">
                <a:latin typeface="Malgun Gothic"/>
                <a:cs typeface="Malgun Gothic"/>
              </a:rPr>
              <a:t>치료효과를 </a:t>
            </a:r>
            <a:r>
              <a:rPr dirty="0" sz="1100" spc="-10">
                <a:latin typeface="Malgun Gothic"/>
                <a:cs typeface="Malgun Gothic"/>
              </a:rPr>
              <a:t>기대할 </a:t>
            </a:r>
            <a:r>
              <a:rPr dirty="0" sz="1100">
                <a:latin typeface="Malgun Gothic"/>
                <a:cs typeface="Malgun Gothic"/>
              </a:rPr>
              <a:t>수 </a:t>
            </a:r>
            <a:r>
              <a:rPr dirty="0" sz="1100" spc="-10">
                <a:latin typeface="Malgun Gothic"/>
                <a:cs typeface="Malgun Gothic"/>
              </a:rPr>
              <a:t>없고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증상이 고정된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상태에서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부상이 원인이 되어 신체의 </a:t>
            </a:r>
            <a:r>
              <a:rPr dirty="0" sz="1100" spc="5">
                <a:latin typeface="Malgun Gothic"/>
                <a:cs typeface="Malgun Gothic"/>
              </a:rPr>
              <a:t>장해(이하 </a:t>
            </a:r>
            <a:r>
              <a:rPr dirty="0" sz="1100" spc="-20">
                <a:latin typeface="Malgun Gothic"/>
                <a:cs typeface="Malgun Gothic"/>
              </a:rPr>
              <a:t>"후유장해"라 </a:t>
            </a:r>
            <a:r>
              <a:rPr dirty="0" sz="1100" spc="10">
                <a:latin typeface="Malgun Gothic"/>
                <a:cs typeface="Malgun Gothic"/>
              </a:rPr>
              <a:t>한다)가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35">
                <a:latin typeface="Malgun Gothic"/>
                <a:cs typeface="Malgun Gothic"/>
              </a:rPr>
              <a:t>경우: 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1인당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[별표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7]에서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범위에서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</a:t>
            </a:r>
            <a:endParaRPr sz="1100">
              <a:latin typeface="Malgun Gothic"/>
              <a:cs typeface="Malgun Gothic"/>
            </a:endParaRPr>
          </a:p>
          <a:p>
            <a:pPr algn="just" marL="276225" indent="-196215">
              <a:lnSpc>
                <a:spcPct val="100000"/>
              </a:lnSpc>
              <a:spcBef>
                <a:spcPts val="310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재산상의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1사고당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1천만원의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범위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피해자에게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</a:t>
            </a:r>
            <a:endParaRPr sz="1100">
              <a:latin typeface="Malgun Gothic"/>
              <a:cs typeface="Malgun Gothic"/>
            </a:endParaRPr>
          </a:p>
          <a:p>
            <a:pPr algn="just" marL="80645" marR="6350">
              <a:lnSpc>
                <a:spcPct val="133600"/>
              </a:lnSpc>
            </a:pPr>
            <a:r>
              <a:rPr dirty="0" sz="1100" spc="-5">
                <a:latin typeface="Malgun Gothic"/>
                <a:cs typeface="Malgun Gothic"/>
              </a:rPr>
              <a:t>②제1항에 </a:t>
            </a:r>
            <a:r>
              <a:rPr dirty="0" sz="1100" spc="-10">
                <a:latin typeface="Malgun Gothic"/>
                <a:cs typeface="Malgun Gothic"/>
              </a:rPr>
              <a:t>따른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공제금은 하나의 사고로 </a:t>
            </a:r>
            <a:r>
              <a:rPr dirty="0" sz="1100">
                <a:latin typeface="Malgun Gothic"/>
                <a:cs typeface="Malgun Gothic"/>
              </a:rPr>
              <a:t>제1항 </a:t>
            </a:r>
            <a:r>
              <a:rPr dirty="0" sz="1100" spc="-5">
                <a:latin typeface="Malgun Gothic"/>
                <a:cs typeface="Malgun Gothic"/>
              </a:rPr>
              <a:t>제1호부터 제3호까지 </a:t>
            </a:r>
            <a:r>
              <a:rPr dirty="0" sz="1100">
                <a:latin typeface="Malgun Gothic"/>
                <a:cs typeface="Malgun Gothic"/>
              </a:rPr>
              <a:t>중 둘 </a:t>
            </a:r>
            <a:r>
              <a:rPr dirty="0" sz="1100" spc="-10">
                <a:latin typeface="Malgun Gothic"/>
                <a:cs typeface="Malgun Gothic"/>
              </a:rPr>
              <a:t>이상에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해당하게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지급합니다.</a:t>
            </a:r>
            <a:endParaRPr sz="1100">
              <a:latin typeface="Malgun Gothic"/>
              <a:cs typeface="Malgun Gothic"/>
            </a:endParaRPr>
          </a:p>
          <a:p>
            <a:pPr marL="277495" marR="6350" indent="-19685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7813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부상당한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사람이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치료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제2호에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한도금액을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더한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범위에서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</a:t>
            </a:r>
            <a:endParaRPr sz="1100">
              <a:latin typeface="Malgun Gothic"/>
              <a:cs typeface="Malgun Gothic"/>
            </a:endParaRPr>
          </a:p>
          <a:p>
            <a:pPr marL="279400" marR="5080" indent="-198120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279400" algn="l"/>
              </a:tabLst>
            </a:pPr>
            <a:r>
              <a:rPr dirty="0" sz="1100" spc="-10">
                <a:latin typeface="Malgun Gothic"/>
                <a:cs typeface="Malgun Gothic"/>
              </a:rPr>
              <a:t>부상당한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사람에게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되어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후유장해가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제2호와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1항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제3호에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더한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288290" indent="-207645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88925" algn="l"/>
              </a:tabLst>
            </a:pPr>
            <a:r>
              <a:rPr dirty="0" sz="1100">
                <a:latin typeface="Malgun Gothic"/>
                <a:cs typeface="Malgun Gothic"/>
              </a:rPr>
              <a:t>제1항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제3호에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따른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부상이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원인이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</a:t>
            </a:r>
            <a:endParaRPr sz="1100">
              <a:latin typeface="Malgun Gothic"/>
              <a:cs typeface="Malgun Gothic"/>
            </a:endParaRPr>
          </a:p>
          <a:p>
            <a:pPr marL="288290" marR="5080">
              <a:lnSpc>
                <a:spcPct val="132700"/>
              </a:lnSpc>
              <a:spcBef>
                <a:spcPts val="15"/>
              </a:spcBef>
            </a:pPr>
            <a:r>
              <a:rPr dirty="0" sz="1100" spc="-5">
                <a:latin typeface="Malgun Gothic"/>
                <a:cs typeface="Malgun Gothic"/>
              </a:rPr>
              <a:t>제1호에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금액에서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제3호에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사망한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날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이후에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해당하는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ct val="133600"/>
              </a:lnSpc>
            </a:pPr>
            <a:r>
              <a:rPr dirty="0" sz="1100" spc="-10">
                <a:latin typeface="Malgun Gothic"/>
                <a:cs typeface="Malgun Gothic"/>
              </a:rPr>
              <a:t>③공제회는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1회의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공제사고에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같이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보상한도액과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자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기부담금은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각각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공제증권에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marL="279400" marR="5080" indent="-19812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79400" algn="l"/>
              </a:tabLst>
            </a:pPr>
            <a:r>
              <a:rPr dirty="0" sz="1100">
                <a:latin typeface="Malgun Gothic"/>
                <a:cs typeface="Malgun Gothic"/>
              </a:rPr>
              <a:t>제1조(보상하는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손해배상금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보상하되,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자기부담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약정된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자기부담금을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초과한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부분만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283845" marR="5080" indent="-203200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284480" algn="l"/>
              </a:tabLst>
            </a:pPr>
            <a:r>
              <a:rPr dirty="0" sz="1100">
                <a:latin typeface="Malgun Gothic"/>
                <a:cs typeface="Malgun Gothic"/>
              </a:rPr>
              <a:t>제1조(보상하는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제2호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60">
                <a:latin typeface="Malgun Gothic"/>
                <a:cs typeface="Malgun Gothic"/>
              </a:rPr>
              <a:t>‘가’목,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‘나’목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‘마’목의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전액을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보상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marL="281940" marR="5080" indent="-201295">
              <a:lnSpc>
                <a:spcPts val="1760"/>
              </a:lnSpc>
              <a:buAutoNum type="arabicPeriod"/>
              <a:tabLst>
                <a:tab pos="282575" algn="l"/>
              </a:tabLst>
            </a:pPr>
            <a:r>
              <a:rPr dirty="0" sz="1100">
                <a:latin typeface="Malgun Gothic"/>
                <a:cs typeface="Malgun Gothic"/>
              </a:rPr>
              <a:t>제1조(보상하는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제2호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‘다’목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‘라’목의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비용과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의한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상액의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합계액을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보상한도액내에서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609847" y="9964981"/>
            <a:ext cx="380365" cy="201295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8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7496" y="989606"/>
            <a:ext cx="5783580" cy="8287384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60020" marR="5080" indent="-147955">
              <a:lnSpc>
                <a:spcPct val="133000"/>
              </a:lnSpc>
              <a:spcBef>
                <a:spcPts val="105"/>
              </a:spcBef>
            </a:pPr>
            <a:r>
              <a:rPr dirty="0" sz="1100" b="1">
                <a:latin typeface="Malgun Gothic"/>
                <a:cs typeface="Malgun Gothic"/>
              </a:rPr>
              <a:t>제6조(보장의 시기 및 종기) </a:t>
            </a:r>
            <a:r>
              <a:rPr dirty="0" sz="1100" spc="-15">
                <a:latin typeface="Malgun Gothic"/>
                <a:cs typeface="Malgun Gothic"/>
              </a:rPr>
              <a:t>①보장은 공제등록증권에 </a:t>
            </a:r>
            <a:r>
              <a:rPr dirty="0" sz="1100" spc="-10">
                <a:latin typeface="Malgun Gothic"/>
                <a:cs typeface="Malgun Gothic"/>
              </a:rPr>
              <a:t>기재된 </a:t>
            </a:r>
            <a:r>
              <a:rPr dirty="0" sz="1100" spc="-15">
                <a:latin typeface="Malgun Gothic"/>
                <a:cs typeface="Malgun Gothic"/>
              </a:rPr>
              <a:t>공제기간의 </a:t>
            </a:r>
            <a:r>
              <a:rPr dirty="0" sz="1100" spc="-5">
                <a:latin typeface="Malgun Gothic"/>
                <a:cs typeface="Malgun Gothic"/>
              </a:rPr>
              <a:t>첫날 0시에 </a:t>
            </a:r>
            <a:r>
              <a:rPr dirty="0" sz="1100">
                <a:latin typeface="Malgun Gothic"/>
                <a:cs typeface="Malgun Gothic"/>
              </a:rPr>
              <a:t>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작하여 </a:t>
            </a:r>
            <a:r>
              <a:rPr dirty="0" sz="1100" spc="-15">
                <a:latin typeface="Malgun Gothic"/>
                <a:cs typeface="Malgun Gothic"/>
              </a:rPr>
              <a:t>마지막날 </a:t>
            </a:r>
            <a:r>
              <a:rPr dirty="0" sz="1100" spc="5">
                <a:latin typeface="Malgun Gothic"/>
                <a:cs typeface="Malgun Gothic"/>
              </a:rPr>
              <a:t>24시에 </a:t>
            </a:r>
            <a:r>
              <a:rPr dirty="0" sz="1100" spc="10">
                <a:latin typeface="Malgun Gothic"/>
                <a:cs typeface="Malgun Gothic"/>
              </a:rPr>
              <a:t>끝납니다. </a:t>
            </a:r>
            <a:r>
              <a:rPr dirty="0" sz="1100" spc="20">
                <a:latin typeface="Malgun Gothic"/>
                <a:cs typeface="Malgun Gothic"/>
              </a:rPr>
              <a:t>그러나, </a:t>
            </a:r>
            <a:r>
              <a:rPr dirty="0" sz="1100" spc="-15">
                <a:latin typeface="Malgun Gothic"/>
                <a:cs typeface="Malgun Gothic"/>
              </a:rPr>
              <a:t>공제등록증권에 </a:t>
            </a:r>
            <a:r>
              <a:rPr dirty="0" sz="1100" spc="-5">
                <a:latin typeface="Malgun Gothic"/>
                <a:cs typeface="Malgun Gothic"/>
              </a:rPr>
              <a:t>이와 </a:t>
            </a:r>
            <a:r>
              <a:rPr dirty="0" sz="1100" spc="-10">
                <a:latin typeface="Malgun Gothic"/>
                <a:cs typeface="Malgun Gothic"/>
              </a:rPr>
              <a:t>다른 시각이 </a:t>
            </a:r>
            <a:r>
              <a:rPr dirty="0" sz="1100" spc="-15">
                <a:latin typeface="Malgun Gothic"/>
                <a:cs typeface="Malgun Gothic"/>
              </a:rPr>
              <a:t>기재되어 </a:t>
            </a:r>
            <a:r>
              <a:rPr dirty="0" sz="1100" spc="-10">
                <a:latin typeface="Malgun Gothic"/>
                <a:cs typeface="Malgun Gothic"/>
              </a:rPr>
              <a:t> 있을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시각으로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하며,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시각은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발행지의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표준시를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ct val="133500"/>
              </a:lnSpc>
            </a:pPr>
            <a:r>
              <a:rPr dirty="0" sz="1100" spc="-15">
                <a:latin typeface="Malgun Gothic"/>
                <a:cs typeface="Malgun Gothic"/>
              </a:rPr>
              <a:t>②공제회가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회원으로부터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신청을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받고,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신청을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공제등록하기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전에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약관에서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공제사고가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보장을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ts val="1760"/>
              </a:lnSpc>
              <a:spcBef>
                <a:spcPts val="120"/>
              </a:spcBef>
            </a:pPr>
            <a:r>
              <a:rPr dirty="0" sz="1100" spc="-5">
                <a:latin typeface="Malgun Gothic"/>
                <a:cs typeface="Malgun Gothic"/>
              </a:rPr>
              <a:t>③제2항의 </a:t>
            </a:r>
            <a:r>
              <a:rPr dirty="0" sz="1100" spc="-15">
                <a:latin typeface="Malgun Gothic"/>
                <a:cs typeface="Malgun Gothic"/>
              </a:rPr>
              <a:t>규정에도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불구하고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공제회는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 </a:t>
            </a:r>
            <a:r>
              <a:rPr dirty="0" sz="1100">
                <a:latin typeface="Malgun Gothic"/>
                <a:cs typeface="Malgun Gothic"/>
              </a:rPr>
              <a:t>중 한 </a:t>
            </a:r>
            <a:r>
              <a:rPr dirty="0" sz="1100" spc="-10">
                <a:latin typeface="Malgun Gothic"/>
                <a:cs typeface="Malgun Gothic"/>
              </a:rPr>
              <a:t>가지에 </a:t>
            </a:r>
            <a:r>
              <a:rPr dirty="0" sz="1100" spc="-15">
                <a:latin typeface="Malgun Gothic"/>
                <a:cs typeface="Malgun Gothic"/>
              </a:rPr>
              <a:t>해당되는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경우에는</a:t>
            </a:r>
            <a:r>
              <a:rPr dirty="0" sz="1100" spc="3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보장을 </a:t>
            </a:r>
            <a:r>
              <a:rPr dirty="0" sz="1100">
                <a:latin typeface="Malgun Gothic"/>
                <a:cs typeface="Malgun Gothic"/>
              </a:rPr>
              <a:t>하 </a:t>
            </a:r>
            <a:r>
              <a:rPr dirty="0" sz="1100" spc="-3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275590" indent="-195580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76225" algn="l"/>
              </a:tabLst>
            </a:pPr>
            <a:r>
              <a:rPr dirty="0" sz="1100" spc="-5">
                <a:latin typeface="Malgun Gothic"/>
                <a:cs typeface="Malgun Gothic"/>
              </a:rPr>
              <a:t>제1항에서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보장의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시기가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개시되지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 marL="286385" marR="5080" indent="-205740">
              <a:lnSpc>
                <a:spcPts val="1760"/>
              </a:lnSpc>
              <a:spcBef>
                <a:spcPts val="120"/>
              </a:spcBef>
              <a:buAutoNum type="arabicPeriod"/>
              <a:tabLst>
                <a:tab pos="287020" algn="l"/>
              </a:tabLst>
            </a:pPr>
            <a:r>
              <a:rPr dirty="0" sz="1100" spc="5">
                <a:latin typeface="Malgun Gothic"/>
                <a:cs typeface="Malgun Gothic"/>
              </a:rPr>
              <a:t>제25조(등록전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알릴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의무)의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규정에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알린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용이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지급사유의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영향을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미쳤음을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증명하는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 marL="275590" indent="-195580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76225" algn="l"/>
              </a:tabLst>
            </a:pPr>
            <a:r>
              <a:rPr dirty="0" sz="1100" spc="5">
                <a:latin typeface="Malgun Gothic"/>
                <a:cs typeface="Malgun Gothic"/>
              </a:rPr>
              <a:t>제29조(등록의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해지)의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규정을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준용하여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보장을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500"/>
              </a:lnSpc>
            </a:pPr>
            <a:r>
              <a:rPr dirty="0" sz="1100" b="1">
                <a:latin typeface="Malgun Gothic"/>
                <a:cs typeface="Malgun Gothic"/>
              </a:rPr>
              <a:t>제7조(업무의 분담) </a:t>
            </a:r>
            <a:r>
              <a:rPr dirty="0" sz="1100" spc="-15">
                <a:latin typeface="Malgun Gothic"/>
                <a:cs typeface="Malgun Gothic"/>
              </a:rPr>
              <a:t>①공제회는 영조물배상공제 </a:t>
            </a:r>
            <a:r>
              <a:rPr dirty="0" sz="1100" spc="-10">
                <a:latin typeface="Malgun Gothic"/>
                <a:cs typeface="Malgun Gothic"/>
              </a:rPr>
              <a:t>업무를 원활히 </a:t>
            </a:r>
            <a:r>
              <a:rPr dirty="0" sz="1100" spc="-15">
                <a:latin typeface="Malgun Gothic"/>
                <a:cs typeface="Malgun Gothic"/>
              </a:rPr>
              <a:t>수행하기 </a:t>
            </a:r>
            <a:r>
              <a:rPr dirty="0" sz="1100" spc="-10">
                <a:latin typeface="Malgun Gothic"/>
                <a:cs typeface="Malgun Gothic"/>
              </a:rPr>
              <a:t>위해 </a:t>
            </a:r>
            <a:r>
              <a:rPr dirty="0" sz="1100" spc="-15">
                <a:latin typeface="Malgun Gothic"/>
                <a:cs typeface="Malgun Gothic"/>
              </a:rPr>
              <a:t>공제사고에 </a:t>
            </a:r>
            <a:r>
              <a:rPr dirty="0" sz="1100" spc="-10">
                <a:latin typeface="Malgun Gothic"/>
                <a:cs typeface="Malgun Gothic"/>
              </a:rPr>
              <a:t> 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업무처리를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손해보험사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손해사정사에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일임할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 marL="80645" marR="6350">
              <a:lnSpc>
                <a:spcPts val="1760"/>
              </a:lnSpc>
              <a:spcBef>
                <a:spcPts val="120"/>
              </a:spcBef>
            </a:pPr>
            <a:r>
              <a:rPr dirty="0" sz="1100">
                <a:latin typeface="Malgun Gothic"/>
                <a:cs typeface="Malgun Gothic"/>
              </a:rPr>
              <a:t>②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손해보험사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손해사정사는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피공제자에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손해조사,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결정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지급,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관련된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소송대행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수행합니다.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8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500"/>
              </a:lnSpc>
            </a:pPr>
            <a:r>
              <a:rPr dirty="0" sz="1100" b="1">
                <a:latin typeface="Malgun Gothic"/>
                <a:cs typeface="Malgun Gothic"/>
              </a:rPr>
              <a:t>제8조(등록 </a:t>
            </a:r>
            <a:r>
              <a:rPr dirty="0" sz="1100" spc="-5" b="1">
                <a:latin typeface="Malgun Gothic"/>
                <a:cs typeface="Malgun Gothic"/>
              </a:rPr>
              <a:t>내용의 </a:t>
            </a:r>
            <a:r>
              <a:rPr dirty="0" sz="1100" b="1">
                <a:latin typeface="Malgun Gothic"/>
                <a:cs typeface="Malgun Gothic"/>
              </a:rPr>
              <a:t>변경 등) </a:t>
            </a:r>
            <a:r>
              <a:rPr dirty="0" sz="1100">
                <a:latin typeface="Malgun Gothic"/>
                <a:cs typeface="Malgun Gothic"/>
              </a:rPr>
              <a:t>① </a:t>
            </a:r>
            <a:r>
              <a:rPr dirty="0" sz="1100" spc="-10">
                <a:latin typeface="Malgun Gothic"/>
                <a:cs typeface="Malgun Gothic"/>
              </a:rPr>
              <a:t>회원은 </a:t>
            </a:r>
            <a:r>
              <a:rPr dirty="0" sz="1100" spc="-15">
                <a:latin typeface="Malgun Gothic"/>
                <a:cs typeface="Malgun Gothic"/>
              </a:rPr>
              <a:t>공제회와 </a:t>
            </a:r>
            <a:r>
              <a:rPr dirty="0" sz="1100" spc="-10">
                <a:latin typeface="Malgun Gothic"/>
                <a:cs typeface="Malgun Gothic"/>
              </a:rPr>
              <a:t>협의를 </a:t>
            </a:r>
            <a:r>
              <a:rPr dirty="0" sz="1100" spc="-5">
                <a:latin typeface="Malgun Gothic"/>
                <a:cs typeface="Malgun Gothic"/>
              </a:rPr>
              <a:t>통해 </a:t>
            </a:r>
            <a:r>
              <a:rPr dirty="0" sz="1100" spc="-10">
                <a:latin typeface="Malgun Gothic"/>
                <a:cs typeface="Malgun Gothic"/>
              </a:rPr>
              <a:t>다음의 사항을 변경할 </a:t>
            </a:r>
            <a:r>
              <a:rPr dirty="0" sz="1100">
                <a:latin typeface="Malgun Gothic"/>
                <a:cs typeface="Malgun Gothic"/>
              </a:rPr>
              <a:t>수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있습니다.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경우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협의내용은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문서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등으로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알리거나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공제등록증권에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기재하여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75590" indent="-19558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225" algn="l"/>
              </a:tabLst>
            </a:pPr>
            <a:r>
              <a:rPr dirty="0" sz="1100" spc="20">
                <a:latin typeface="Malgun Gothic"/>
                <a:cs typeface="Malgun Gothic"/>
              </a:rPr>
              <a:t>회원명,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</a:t>
            </a:r>
            <a:endParaRPr sz="1100">
              <a:latin typeface="Malgun Gothic"/>
              <a:cs typeface="Malgun Gothic"/>
            </a:endParaRPr>
          </a:p>
          <a:p>
            <a:pPr algn="just" marL="275590" indent="-19558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6225" algn="l"/>
              </a:tabLst>
            </a:pPr>
            <a:r>
              <a:rPr dirty="0" sz="1100" spc="5">
                <a:latin typeface="Malgun Gothic"/>
                <a:cs typeface="Malgun Gothic"/>
              </a:rPr>
              <a:t>보상한도액,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내용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000"/>
              </a:lnSpc>
              <a:spcBef>
                <a:spcPts val="5"/>
              </a:spcBef>
            </a:pPr>
            <a:r>
              <a:rPr dirty="0" sz="1100" spc="-15">
                <a:latin typeface="Malgun Gothic"/>
                <a:cs typeface="Malgun Gothic"/>
              </a:rPr>
              <a:t>②공제회는 </a:t>
            </a:r>
            <a:r>
              <a:rPr dirty="0" sz="1100" spc="-10">
                <a:latin typeface="Malgun Gothic"/>
                <a:cs typeface="Malgun Gothic"/>
              </a:rPr>
              <a:t>회원이 </a:t>
            </a:r>
            <a:r>
              <a:rPr dirty="0" sz="1100" spc="-5">
                <a:latin typeface="Malgun Gothic"/>
                <a:cs typeface="Malgun Gothic"/>
              </a:rPr>
              <a:t>제1항제2호의 </a:t>
            </a:r>
            <a:r>
              <a:rPr dirty="0" sz="1100" spc="-10">
                <a:latin typeface="Malgun Gothic"/>
                <a:cs typeface="Malgun Gothic"/>
              </a:rPr>
              <a:t>규정에 의하여 </a:t>
            </a:r>
            <a:r>
              <a:rPr dirty="0" sz="1100" spc="-15">
                <a:latin typeface="Malgun Gothic"/>
                <a:cs typeface="Malgun Gothic"/>
              </a:rPr>
              <a:t>보상한도액을 감액하고자 </a:t>
            </a:r>
            <a:r>
              <a:rPr dirty="0" sz="1100">
                <a:latin typeface="Malgun Gothic"/>
                <a:cs typeface="Malgun Gothic"/>
              </a:rPr>
              <a:t>할 </a:t>
            </a:r>
            <a:r>
              <a:rPr dirty="0" sz="1100" spc="-10">
                <a:latin typeface="Malgun Gothic"/>
                <a:cs typeface="Malgun Gothic"/>
              </a:rPr>
              <a:t>때에는 </a:t>
            </a:r>
            <a:r>
              <a:rPr dirty="0" sz="1100">
                <a:latin typeface="Malgun Gothic"/>
                <a:cs typeface="Malgun Gothic"/>
              </a:rPr>
              <a:t>감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액된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부분은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공제등록이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해지된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것으로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보며,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제31조(공제회비의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환급)에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공제회비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회원에게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지급합니다.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95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2600"/>
              </a:lnSpc>
            </a:pPr>
            <a:r>
              <a:rPr dirty="0" sz="1100" b="1">
                <a:latin typeface="Malgun Gothic"/>
                <a:cs typeface="Malgun Gothic"/>
              </a:rPr>
              <a:t>제9조(조사)</a:t>
            </a:r>
            <a:r>
              <a:rPr dirty="0" sz="1100" spc="325" b="1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①공제회는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공제기간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언제든지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피공제자의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시설과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업무내용을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조사할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있고</a:t>
            </a:r>
            <a:r>
              <a:rPr dirty="0" sz="1100" spc="10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필요한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개선을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피공제자에게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요청할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  <a:spcBef>
                <a:spcPts val="440"/>
              </a:spcBef>
            </a:pPr>
            <a:r>
              <a:rPr dirty="0" sz="1100" spc="-20">
                <a:latin typeface="Malgun Gothic"/>
                <a:cs typeface="Malgun Gothic"/>
              </a:rPr>
              <a:t>②공제회는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제1항에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따른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개선이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완료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될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때까지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공제등록의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효력을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정지할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ct val="132600"/>
              </a:lnSpc>
              <a:spcBef>
                <a:spcPts val="15"/>
              </a:spcBef>
            </a:pPr>
            <a:r>
              <a:rPr dirty="0" sz="1100" spc="-40">
                <a:latin typeface="Malgun Gothic"/>
                <a:cs typeface="Malgun Gothic"/>
              </a:rPr>
              <a:t>③공제회는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공제등록의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중요사항과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관련된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범위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내에서는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공제기간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또는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공제기간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종료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1년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이내에는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언제든지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회계장부를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열람할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000"/>
              </a:lnSpc>
            </a:pPr>
            <a:r>
              <a:rPr dirty="0" sz="1100" spc="-5" b="1">
                <a:latin typeface="Malgun Gothic"/>
                <a:cs typeface="Malgun Gothic"/>
              </a:rPr>
              <a:t>제10조(타인을</a:t>
            </a:r>
            <a:r>
              <a:rPr dirty="0" sz="1100" spc="375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위한</a:t>
            </a:r>
            <a:r>
              <a:rPr dirty="0" sz="1100" spc="37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공제등록) </a:t>
            </a:r>
            <a:r>
              <a:rPr dirty="0" sz="1100" spc="-15">
                <a:latin typeface="Malgun Gothic"/>
                <a:cs typeface="Malgun Gothic"/>
              </a:rPr>
              <a:t>①회원은</a:t>
            </a:r>
            <a:r>
              <a:rPr dirty="0" sz="1100" spc="3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타인을 위한 등록을 하는 경우에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타인의 </a:t>
            </a:r>
            <a:r>
              <a:rPr dirty="0" sz="1100" spc="-5">
                <a:latin typeface="Malgun Gothic"/>
                <a:cs typeface="Malgun Gothic"/>
              </a:rPr>
              <a:t>위임 </a:t>
            </a:r>
            <a:r>
              <a:rPr dirty="0" sz="1100">
                <a:latin typeface="Malgun Gothic"/>
                <a:cs typeface="Malgun Gothic"/>
              </a:rPr>
              <a:t> 이 </a:t>
            </a:r>
            <a:r>
              <a:rPr dirty="0" sz="1100" spc="-5">
                <a:latin typeface="Malgun Gothic"/>
                <a:cs typeface="Malgun Gothic"/>
              </a:rPr>
              <a:t>없는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반드시</a:t>
            </a:r>
            <a:r>
              <a:rPr dirty="0" sz="1100" spc="-5">
                <a:latin typeface="Malgun Gothic"/>
                <a:cs typeface="Malgun Gothic"/>
              </a:rPr>
              <a:t> 이를 </a:t>
            </a:r>
            <a:r>
              <a:rPr dirty="0" sz="1100" spc="-15">
                <a:latin typeface="Malgun Gothic"/>
                <a:cs typeface="Malgun Gothic"/>
              </a:rPr>
              <a:t>공제회에</a:t>
            </a:r>
            <a:r>
              <a:rPr dirty="0" sz="1100" spc="-10">
                <a:latin typeface="Malgun Gothic"/>
                <a:cs typeface="Malgun Gothic"/>
              </a:rPr>
              <a:t> 알려야 </a:t>
            </a:r>
            <a:r>
              <a:rPr dirty="0" sz="1100" spc="30">
                <a:latin typeface="Malgun Gothic"/>
                <a:cs typeface="Malgun Gothic"/>
              </a:rPr>
              <a:t>하며, </a:t>
            </a:r>
            <a:r>
              <a:rPr dirty="0" sz="1100" spc="-5">
                <a:latin typeface="Malgun Gothic"/>
                <a:cs typeface="Malgun Gothic"/>
              </a:rPr>
              <a:t>이를 </a:t>
            </a:r>
            <a:r>
              <a:rPr dirty="0" sz="1100" spc="-10">
                <a:latin typeface="Malgun Gothic"/>
                <a:cs typeface="Malgun Gothic"/>
              </a:rPr>
              <a:t>알리지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않았을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 타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사실을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알지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못하였다는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사유로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이의를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제기할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없습니다.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000"/>
              </a:lnSpc>
              <a:spcBef>
                <a:spcPts val="5"/>
              </a:spcBef>
            </a:pPr>
            <a:r>
              <a:rPr dirty="0" sz="1100" spc="-15">
                <a:latin typeface="Malgun Gothic"/>
                <a:cs typeface="Malgun Gothic"/>
              </a:rPr>
              <a:t>②타인을 </a:t>
            </a:r>
            <a:r>
              <a:rPr dirty="0" sz="1100" spc="-5">
                <a:latin typeface="Malgun Gothic"/>
                <a:cs typeface="Malgun Gothic"/>
              </a:rPr>
              <a:t>위한 </a:t>
            </a:r>
            <a:r>
              <a:rPr dirty="0" sz="1100" spc="-15">
                <a:latin typeface="Malgun Gothic"/>
                <a:cs typeface="Malgun Gothic"/>
              </a:rPr>
              <a:t>공제등록에서 공제사고가 </a:t>
            </a:r>
            <a:r>
              <a:rPr dirty="0" sz="1100" spc="-10">
                <a:latin typeface="Malgun Gothic"/>
                <a:cs typeface="Malgun Gothic"/>
              </a:rPr>
              <a:t>발생한 경우에 회원이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5">
                <a:latin typeface="Malgun Gothic"/>
                <a:cs typeface="Malgun Gothic"/>
              </a:rPr>
              <a:t>타인에게 공제사고의 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발생으로 </a:t>
            </a:r>
            <a:r>
              <a:rPr dirty="0" sz="1100" spc="-10">
                <a:latin typeface="Malgun Gothic"/>
                <a:cs typeface="Malgun Gothic"/>
              </a:rPr>
              <a:t>생긴 손해를 배상한 때에는 회원은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타인의 권리를 해하지 </a:t>
            </a:r>
            <a:r>
              <a:rPr dirty="0" sz="1100" spc="-5">
                <a:latin typeface="Malgun Gothic"/>
                <a:cs typeface="Malgun Gothic"/>
              </a:rPr>
              <a:t>않는 </a:t>
            </a:r>
            <a:r>
              <a:rPr dirty="0" sz="1100" spc="-10">
                <a:latin typeface="Malgun Gothic"/>
                <a:cs typeface="Malgun Gothic"/>
              </a:rPr>
              <a:t>범위 안에서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공제금의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청구할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27076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52400" marR="5080" indent="-140335">
              <a:lnSpc>
                <a:spcPct val="133300"/>
              </a:lnSpc>
              <a:spcBef>
                <a:spcPts val="100"/>
              </a:spcBef>
            </a:pPr>
            <a:r>
              <a:rPr dirty="0" sz="1100" b="1">
                <a:latin typeface="Malgun Gothic"/>
                <a:cs typeface="Malgun Gothic"/>
              </a:rPr>
              <a:t>제4조(의무보험과의 </a:t>
            </a:r>
            <a:r>
              <a:rPr dirty="0" sz="1100" spc="5" b="1">
                <a:latin typeface="Malgun Gothic"/>
                <a:cs typeface="Malgun Gothic"/>
              </a:rPr>
              <a:t>관계) </a:t>
            </a:r>
            <a:r>
              <a:rPr dirty="0" sz="1100" spc="-10">
                <a:latin typeface="Malgun Gothic"/>
                <a:cs typeface="Malgun Gothic"/>
              </a:rPr>
              <a:t>①공제회는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약관에 의하여 보상하여야 </a:t>
            </a:r>
            <a:r>
              <a:rPr dirty="0" sz="1100" spc="-5">
                <a:latin typeface="Malgun Gothic"/>
                <a:cs typeface="Malgun Gothic"/>
              </a:rPr>
              <a:t>하는 </a:t>
            </a:r>
            <a:r>
              <a:rPr dirty="0" sz="1100" spc="-10">
                <a:latin typeface="Malgun Gothic"/>
                <a:cs typeface="Malgun Gothic"/>
              </a:rPr>
              <a:t>금액이 의무보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험에서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보상하는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초과할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한하여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초과액만을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다만,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의무보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험이 다수인 경우에는 보통약관 </a:t>
            </a:r>
            <a:r>
              <a:rPr dirty="0" sz="1100">
                <a:latin typeface="Malgun Gothic"/>
                <a:cs typeface="Malgun Gothic"/>
              </a:rPr>
              <a:t>제11조(공제금의 </a:t>
            </a:r>
            <a:r>
              <a:rPr dirty="0" sz="1100" spc="10">
                <a:latin typeface="Malgun Gothic"/>
                <a:cs typeface="Malgun Gothic"/>
              </a:rPr>
              <a:t>분담)를 따릅니다. </a:t>
            </a:r>
            <a:r>
              <a:rPr dirty="0" sz="1100" spc="50">
                <a:latin typeface="Malgun Gothic"/>
                <a:cs typeface="Malgun Gothic"/>
              </a:rPr>
              <a:t>단,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공제계약이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의무보험계약일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 indent="-22860">
              <a:lnSpc>
                <a:spcPct val="133600"/>
              </a:lnSpc>
              <a:spcBef>
                <a:spcPts val="5"/>
              </a:spcBef>
            </a:pPr>
            <a:r>
              <a:rPr dirty="0" sz="1100" spc="-5">
                <a:latin typeface="Malgun Gothic"/>
                <a:cs typeface="Malgun Gothic"/>
              </a:rPr>
              <a:t>②제1항의 </a:t>
            </a:r>
            <a:r>
              <a:rPr dirty="0" sz="1100" spc="-15">
                <a:latin typeface="Malgun Gothic"/>
                <a:cs typeface="Malgun Gothic"/>
              </a:rPr>
              <a:t>의무보험은 피공제자가 </a:t>
            </a:r>
            <a:r>
              <a:rPr dirty="0" sz="1100" spc="-10">
                <a:latin typeface="Malgun Gothic"/>
                <a:cs typeface="Malgun Gothic"/>
              </a:rPr>
              <a:t>법률에 의하여 의무적으로 가입하여야 </a:t>
            </a:r>
            <a:r>
              <a:rPr dirty="0" sz="1100" spc="-5">
                <a:latin typeface="Malgun Gothic"/>
                <a:cs typeface="Malgun Gothic"/>
              </a:rPr>
              <a:t>하는 </a:t>
            </a:r>
            <a:r>
              <a:rPr dirty="0" sz="1100" spc="-10">
                <a:latin typeface="Malgun Gothic"/>
                <a:cs typeface="Malgun Gothic"/>
              </a:rPr>
              <a:t>보험으로서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공제계약(각종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공제회에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가입되어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있는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계약)을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포함합니다.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 indent="-22860">
              <a:lnSpc>
                <a:spcPct val="133200"/>
              </a:lnSpc>
              <a:spcBef>
                <a:spcPts val="5"/>
              </a:spcBef>
            </a:pPr>
            <a:r>
              <a:rPr dirty="0" sz="1100" spc="-15">
                <a:latin typeface="Malgun Gothic"/>
                <a:cs typeface="Malgun Gothic"/>
              </a:rPr>
              <a:t>③피공제자가</a:t>
            </a:r>
            <a:r>
              <a:rPr dirty="0" sz="1100" spc="-10">
                <a:latin typeface="Malgun Gothic"/>
                <a:cs typeface="Malgun Gothic"/>
              </a:rPr>
              <a:t> 의무보험에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가입하여야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함에도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가입하지</a:t>
            </a:r>
            <a:r>
              <a:rPr dirty="0" sz="1100" spc="-5">
                <a:latin typeface="Malgun Gothic"/>
                <a:cs typeface="Malgun Gothic"/>
              </a:rPr>
              <a:t> 않은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-5">
                <a:latin typeface="Malgun Gothic"/>
                <a:cs typeface="Malgun Gothic"/>
              </a:rPr>
              <a:t> 그가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가입했더라면 의무보험에서 </a:t>
            </a:r>
            <a:r>
              <a:rPr dirty="0" sz="1100" spc="-10">
                <a:latin typeface="Malgun Gothic"/>
                <a:cs typeface="Malgun Gothic"/>
              </a:rPr>
              <a:t>보상했을 금액을 </a:t>
            </a:r>
            <a:r>
              <a:rPr dirty="0" sz="1100" spc="-5">
                <a:latin typeface="Malgun Gothic"/>
                <a:cs typeface="Malgun Gothic"/>
              </a:rPr>
              <a:t>제1항의 </a:t>
            </a:r>
            <a:r>
              <a:rPr dirty="0" sz="1100" spc="5">
                <a:latin typeface="Malgun Gothic"/>
                <a:cs typeface="Malgun Gothic"/>
              </a:rPr>
              <a:t>“의무보험에서 </a:t>
            </a:r>
            <a:r>
              <a:rPr dirty="0" sz="1100" spc="-10">
                <a:latin typeface="Malgun Gothic"/>
                <a:cs typeface="Malgun Gothic"/>
              </a:rPr>
              <a:t>보상하는 </a:t>
            </a:r>
            <a:r>
              <a:rPr dirty="0" sz="1100" spc="15">
                <a:latin typeface="Malgun Gothic"/>
                <a:cs typeface="Malgun Gothic"/>
              </a:rPr>
              <a:t>금액”으로 </a:t>
            </a:r>
            <a:r>
              <a:rPr dirty="0" sz="1100" spc="20">
                <a:latin typeface="Malgun Gothic"/>
                <a:cs typeface="Malgun Gothic"/>
              </a:rPr>
              <a:t> 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50">
              <a:latin typeface="Malgun Gothic"/>
              <a:cs typeface="Malgun Gothic"/>
            </a:endParaRPr>
          </a:p>
          <a:p>
            <a:pPr marL="80645" marR="112395" indent="-68580">
              <a:lnSpc>
                <a:spcPct val="132700"/>
              </a:lnSpc>
            </a:pPr>
            <a:r>
              <a:rPr dirty="0" sz="1100" b="1">
                <a:latin typeface="Malgun Gothic"/>
                <a:cs typeface="Malgun Gothic"/>
              </a:rPr>
              <a:t>제5조(준용규정)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계약에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적용된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7983" y="4254500"/>
            <a:ext cx="5786120" cy="13747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 b="1">
                <a:latin typeface="Malgun Gothic"/>
                <a:cs typeface="Malgun Gothic"/>
              </a:rPr>
              <a:t>구내치료비</a:t>
            </a:r>
            <a:r>
              <a:rPr dirty="0" sz="1300" spc="155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추가특별약관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Malgun Gothic"/>
              <a:cs typeface="Malgun Gothic"/>
            </a:endParaRPr>
          </a:p>
          <a:p>
            <a:pPr algn="just" marL="160020" marR="5080" indent="-147955">
              <a:lnSpc>
                <a:spcPct val="1333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제1조(보상하는 손해) </a:t>
            </a:r>
            <a:r>
              <a:rPr dirty="0" sz="1100" spc="-10">
                <a:latin typeface="Malgun Gothic"/>
                <a:cs typeface="Malgun Gothic"/>
              </a:rPr>
              <a:t>공제회는 특별약관 </a:t>
            </a:r>
            <a:r>
              <a:rPr dirty="0" sz="1100">
                <a:latin typeface="Malgun Gothic"/>
                <a:cs typeface="Malgun Gothic"/>
              </a:rPr>
              <a:t>제1조(보상하는 </a:t>
            </a:r>
            <a:r>
              <a:rPr dirty="0" sz="1100" spc="10">
                <a:latin typeface="Malgun Gothic"/>
                <a:cs typeface="Malgun Gothic"/>
              </a:rPr>
              <a:t>손해)의 </a:t>
            </a:r>
            <a:r>
              <a:rPr dirty="0" sz="1100" spc="-10">
                <a:latin typeface="Malgun Gothic"/>
                <a:cs typeface="Malgun Gothic"/>
              </a:rPr>
              <a:t>규정에도 불구하고 </a:t>
            </a:r>
            <a:r>
              <a:rPr dirty="0" sz="1100">
                <a:latin typeface="Malgun Gothic"/>
                <a:cs typeface="Malgun Gothic"/>
              </a:rPr>
              <a:t>피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공제자가 </a:t>
            </a:r>
            <a:r>
              <a:rPr dirty="0" sz="1100" spc="35">
                <a:latin typeface="Malgun Gothic"/>
                <a:cs typeface="Malgun Gothic"/>
              </a:rPr>
              <a:t>소유, </a:t>
            </a:r>
            <a:r>
              <a:rPr dirty="0" sz="1100" spc="30">
                <a:latin typeface="Malgun Gothic"/>
                <a:cs typeface="Malgun Gothic"/>
              </a:rPr>
              <a:t>사용, </a:t>
            </a:r>
            <a:r>
              <a:rPr dirty="0" sz="1100" spc="-10">
                <a:latin typeface="Malgun Gothic"/>
                <a:cs typeface="Malgun Gothic"/>
              </a:rPr>
              <a:t>관리하는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승강기로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0">
                <a:latin typeface="Malgun Gothic"/>
                <a:cs typeface="Malgun Gothic"/>
              </a:rPr>
              <a:t>우연한 사고로 타인이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 </a:t>
            </a:r>
            <a:r>
              <a:rPr dirty="0" sz="1100" spc="-10">
                <a:latin typeface="Malgun Gothic"/>
                <a:cs typeface="Malgun Gothic"/>
              </a:rPr>
              <a:t>신체장해에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 치료비를 보상하여 </a:t>
            </a:r>
            <a:r>
              <a:rPr dirty="0" sz="1100" spc="10">
                <a:latin typeface="Malgun Gothic"/>
                <a:cs typeface="Malgun Gothic"/>
              </a:rPr>
              <a:t>드립니다. </a:t>
            </a:r>
            <a:r>
              <a:rPr dirty="0" sz="1100">
                <a:latin typeface="Malgun Gothic"/>
                <a:cs typeface="Malgun Gothic"/>
              </a:rPr>
              <a:t>동 </a:t>
            </a:r>
            <a:r>
              <a:rPr dirty="0" sz="1100" spc="-15">
                <a:latin typeface="Malgun Gothic"/>
                <a:cs typeface="Malgun Gothic"/>
              </a:rPr>
              <a:t>추가특별약관에서의 </a:t>
            </a:r>
            <a:r>
              <a:rPr dirty="0" sz="1100" spc="-10">
                <a:latin typeface="Malgun Gothic"/>
                <a:cs typeface="Malgun Gothic"/>
              </a:rPr>
              <a:t>시설은 </a:t>
            </a:r>
            <a:r>
              <a:rPr dirty="0" sz="1100" spc="-15">
                <a:latin typeface="Malgun Gothic"/>
                <a:cs typeface="Malgun Gothic"/>
              </a:rPr>
              <a:t>특별약관에서 </a:t>
            </a:r>
            <a:r>
              <a:rPr dirty="0" sz="1100" spc="-5">
                <a:latin typeface="Malgun Gothic"/>
                <a:cs typeface="Malgun Gothic"/>
              </a:rPr>
              <a:t>정한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승강기를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의미합니다.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27620" y="5909703"/>
            <a:ext cx="5702935" cy="729615"/>
          </a:xfrm>
          <a:prstGeom prst="rect">
            <a:avLst/>
          </a:prstGeom>
          <a:solidFill>
            <a:srgbClr val="F1F1F1"/>
          </a:solidFill>
          <a:ln w="3175">
            <a:solidFill>
              <a:srgbClr val="000000"/>
            </a:solidFill>
          </a:ln>
        </p:spPr>
        <p:txBody>
          <a:bodyPr wrap="square" lIns="0" tIns="62230" rIns="0" bIns="0" rtlCol="0" vert="horz">
            <a:spAutoFit/>
          </a:bodyPr>
          <a:lstStyle/>
          <a:p>
            <a:pPr algn="just" marL="93345" marR="6985" indent="-76200">
              <a:lnSpc>
                <a:spcPct val="125000"/>
              </a:lnSpc>
              <a:spcBef>
                <a:spcPts val="490"/>
              </a:spcBef>
            </a:pPr>
            <a:r>
              <a:rPr dirty="0" sz="1000" spc="475">
                <a:latin typeface="Malgun Gothic"/>
                <a:cs typeface="Malgun Gothic"/>
              </a:rPr>
              <a:t>【</a:t>
            </a:r>
            <a:r>
              <a:rPr dirty="0" sz="1000" spc="-20">
                <a:latin typeface="Malgun Gothic"/>
                <a:cs typeface="Malgun Gothic"/>
              </a:rPr>
              <a:t>치료비</a:t>
            </a:r>
            <a:r>
              <a:rPr dirty="0" sz="1000" spc="459">
                <a:latin typeface="Malgun Gothic"/>
                <a:cs typeface="Malgun Gothic"/>
              </a:rPr>
              <a:t>】</a:t>
            </a:r>
            <a:r>
              <a:rPr dirty="0" sz="1000" spc="-15">
                <a:latin typeface="Malgun Gothic"/>
                <a:cs typeface="Malgun Gothic"/>
              </a:rPr>
              <a:t>의료법상 </a:t>
            </a:r>
            <a:r>
              <a:rPr dirty="0" sz="1000" spc="-10">
                <a:latin typeface="Malgun Gothic"/>
                <a:cs typeface="Malgun Gothic"/>
              </a:rPr>
              <a:t>인정된 </a:t>
            </a:r>
            <a:r>
              <a:rPr dirty="0" sz="1000" spc="-15">
                <a:latin typeface="Malgun Gothic"/>
                <a:cs typeface="Malgun Gothic"/>
              </a:rPr>
              <a:t>의료기관에서 진료하여 발생한 </a:t>
            </a:r>
            <a:r>
              <a:rPr dirty="0" sz="1000">
                <a:latin typeface="Malgun Gothic"/>
                <a:cs typeface="Malgun Gothic"/>
              </a:rPr>
              <a:t>응급처치비용, </a:t>
            </a:r>
            <a:r>
              <a:rPr dirty="0" sz="1000" spc="30">
                <a:latin typeface="Malgun Gothic"/>
                <a:cs typeface="Malgun Gothic"/>
              </a:rPr>
              <a:t>치료, </a:t>
            </a:r>
            <a:r>
              <a:rPr dirty="0" sz="1000" spc="25">
                <a:latin typeface="Malgun Gothic"/>
                <a:cs typeface="Malgun Gothic"/>
              </a:rPr>
              <a:t>수술, </a:t>
            </a:r>
            <a:r>
              <a:rPr dirty="0" sz="1000" spc="-15">
                <a:latin typeface="Malgun Gothic"/>
                <a:cs typeface="Malgun Gothic"/>
              </a:rPr>
              <a:t>영상촬영 </a:t>
            </a:r>
            <a:r>
              <a:rPr dirty="0" sz="1000" spc="-5">
                <a:latin typeface="Malgun Gothic"/>
                <a:cs typeface="Malgun Gothic"/>
              </a:rPr>
              <a:t>등 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제반검사,</a:t>
            </a:r>
            <a:r>
              <a:rPr dirty="0" sz="1000" spc="1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보철기구를</a:t>
            </a:r>
            <a:r>
              <a:rPr dirty="0" sz="1000" spc="-10">
                <a:latin typeface="Malgun Gothic"/>
                <a:cs typeface="Malgun Gothic"/>
              </a:rPr>
              <a:t> 포함한</a:t>
            </a:r>
            <a:r>
              <a:rPr dirty="0" sz="1000" spc="-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치과치료비,</a:t>
            </a:r>
            <a:r>
              <a:rPr dirty="0" sz="1000" spc="10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구급차,  </a:t>
            </a:r>
            <a:r>
              <a:rPr dirty="0" sz="1000" spc="-5">
                <a:latin typeface="Malgun Gothic"/>
                <a:cs typeface="Malgun Gothic"/>
              </a:rPr>
              <a:t>입원</a:t>
            </a:r>
            <a:r>
              <a:rPr dirty="0" sz="1000" spc="34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(건강보험</a:t>
            </a:r>
            <a:r>
              <a:rPr dirty="0" sz="1000" spc="3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기준병실</a:t>
            </a:r>
            <a:r>
              <a:rPr dirty="0" sz="1000" spc="320">
                <a:latin typeface="Malgun Gothic"/>
                <a:cs typeface="Malgun Gothic"/>
              </a:rPr>
              <a:t> </a:t>
            </a:r>
            <a:r>
              <a:rPr dirty="0" sz="1000" spc="35">
                <a:latin typeface="Malgun Gothic"/>
                <a:cs typeface="Malgun Gothic"/>
              </a:rPr>
              <a:t>기준), </a:t>
            </a:r>
            <a:r>
              <a:rPr dirty="0" sz="1000" spc="-10">
                <a:latin typeface="Malgun Gothic"/>
                <a:cs typeface="Malgun Gothic"/>
              </a:rPr>
              <a:t>병원이 </a:t>
            </a:r>
            <a:r>
              <a:rPr dirty="0" sz="1000" spc="-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실시한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전문간호</a:t>
            </a:r>
            <a:r>
              <a:rPr dirty="0" sz="1000" spc="-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및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장례비를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말하며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국민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건강보험법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적용대상인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한방치료를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포함합니다.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7983" y="6864198"/>
            <a:ext cx="5786755" cy="270764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dirty="0" sz="1100" b="1">
                <a:latin typeface="Malgun Gothic"/>
                <a:cs typeface="Malgun Gothic"/>
              </a:rPr>
              <a:t>제2조(보상하지</a:t>
            </a:r>
            <a:r>
              <a:rPr dirty="0" sz="1100" spc="155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않는</a:t>
            </a:r>
            <a:r>
              <a:rPr dirty="0" sz="1100" spc="16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6860" algn="l"/>
              </a:tabLst>
            </a:pPr>
            <a:r>
              <a:rPr dirty="0" sz="1100" spc="20">
                <a:latin typeface="Malgun Gothic"/>
                <a:cs typeface="Malgun Gothic"/>
              </a:rPr>
              <a:t>계약자,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법정대리인의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고의로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73050" marR="6350" indent="-19240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1305" algn="l"/>
              </a:tabLst>
            </a:pPr>
            <a:r>
              <a:rPr dirty="0" sz="1100" spc="30">
                <a:latin typeface="Malgun Gothic"/>
                <a:cs typeface="Malgun Gothic"/>
              </a:rPr>
              <a:t>전쟁,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혁명,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내란,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사변,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테러,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폭동,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소요,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노동쟁의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이들과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사태로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76860" algn="l"/>
              </a:tabLst>
            </a:pPr>
            <a:r>
              <a:rPr dirty="0" sz="1100" spc="30">
                <a:latin typeface="Malgun Gothic"/>
                <a:cs typeface="Malgun Gothic"/>
              </a:rPr>
              <a:t>지진,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분화,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홍수,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해일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비슷한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천재지변으로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r" marL="151130" marR="5080" indent="-7048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92100" algn="l"/>
              </a:tabLst>
            </a:pPr>
            <a:r>
              <a:rPr dirty="0" sz="1100" spc="-45">
                <a:latin typeface="Malgun Gothic"/>
                <a:cs typeface="Malgun Gothic"/>
              </a:rPr>
              <a:t>피공제자가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소유,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점유,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임차,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사용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관리(화물의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하역작업을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포함합니다)하는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자동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차,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항공기,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선박으로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생긴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신체장해에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대한</a:t>
            </a:r>
            <a:r>
              <a:rPr dirty="0" sz="1100" spc="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치료비.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그러나</a:t>
            </a:r>
            <a:r>
              <a:rPr dirty="0" sz="1100" spc="7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아래의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치료비는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보상합니다. </a:t>
            </a:r>
            <a:r>
              <a:rPr dirty="0" sz="1100" spc="-2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시설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소유,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임차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사용하지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자동차의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주차</a:t>
            </a:r>
            <a:endParaRPr sz="1100">
              <a:latin typeface="Malgun Gothic"/>
              <a:cs typeface="Malgun Gothic"/>
            </a:endParaRPr>
          </a:p>
          <a:p>
            <a:pPr marL="387350">
              <a:lnSpc>
                <a:spcPct val="100000"/>
              </a:lnSpc>
              <a:spcBef>
                <a:spcPts val="309"/>
              </a:spcBef>
            </a:pP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440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양륙되어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선박으로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5"/>
              </a:spcBef>
              <a:buAutoNum type="arabicPeriod" startAt="5"/>
              <a:tabLst>
                <a:tab pos="276860" algn="l"/>
              </a:tabLst>
            </a:pPr>
            <a:r>
              <a:rPr dirty="0" sz="1100" spc="-30">
                <a:latin typeface="Malgun Gothic"/>
                <a:cs typeface="Malgun Gothic"/>
              </a:rPr>
              <a:t>피공제자와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타인간에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치료비에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관한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약정이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있는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경우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약정에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의하여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가중된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81940" indent="-201930">
              <a:lnSpc>
                <a:spcPct val="100000"/>
              </a:lnSpc>
              <a:spcBef>
                <a:spcPts val="434"/>
              </a:spcBef>
              <a:buAutoNum type="arabicPeriod" startAt="5"/>
              <a:tabLst>
                <a:tab pos="282575" algn="l"/>
              </a:tabLst>
            </a:pPr>
            <a:r>
              <a:rPr dirty="0" sz="1100" spc="-15">
                <a:latin typeface="Malgun Gothic"/>
                <a:cs typeface="Malgun Gothic"/>
              </a:rPr>
              <a:t>핵연료물질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핵연료물질에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오염된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물질의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방사성,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폭발성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밖의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유해한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956563" y="990701"/>
            <a:ext cx="5717540" cy="5614035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207645">
              <a:lnSpc>
                <a:spcPct val="100000"/>
              </a:lnSpc>
              <a:spcBef>
                <a:spcPts val="540"/>
              </a:spcBef>
            </a:pPr>
            <a:r>
              <a:rPr dirty="0" sz="1100" spc="-5">
                <a:latin typeface="Malgun Gothic"/>
                <a:cs typeface="Malgun Gothic"/>
              </a:rPr>
              <a:t>특성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특성에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07645" indent="-195580">
              <a:lnSpc>
                <a:spcPct val="100000"/>
              </a:lnSpc>
              <a:spcBef>
                <a:spcPts val="445"/>
              </a:spcBef>
              <a:buAutoNum type="arabicPeriod" startAt="7"/>
              <a:tabLst>
                <a:tab pos="208279" algn="l"/>
              </a:tabLst>
            </a:pP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제6호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이외의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방사선을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쬐는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또는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방사능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오염으로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인한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신체장해에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대한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07645" indent="-195580">
              <a:lnSpc>
                <a:spcPct val="100000"/>
              </a:lnSpc>
              <a:spcBef>
                <a:spcPts val="434"/>
              </a:spcBef>
              <a:buAutoNum type="arabicPeriod" startAt="7"/>
              <a:tabLst>
                <a:tab pos="208279" algn="l"/>
              </a:tabLst>
            </a:pPr>
            <a:r>
              <a:rPr dirty="0" sz="1100" spc="20">
                <a:latin typeface="Malgun Gothic"/>
                <a:cs typeface="Malgun Gothic"/>
              </a:rPr>
              <a:t>전자파,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전자장(EMF)으로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16535" marR="5080" indent="-204470">
              <a:lnSpc>
                <a:spcPct val="133600"/>
              </a:lnSpc>
              <a:buAutoNum type="arabicPeriod" startAt="7"/>
              <a:tabLst>
                <a:tab pos="217170" algn="l"/>
              </a:tabLst>
            </a:pPr>
            <a:r>
              <a:rPr dirty="0" sz="1100" spc="-15">
                <a:latin typeface="Malgun Gothic"/>
                <a:cs typeface="Malgun Gothic"/>
              </a:rPr>
              <a:t>통상적이거나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급격한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것인가의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여부에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관계없이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공해물질의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배출,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방출,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누출,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넘쳐흐름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유출로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87020" indent="-274320">
              <a:lnSpc>
                <a:spcPct val="100000"/>
              </a:lnSpc>
              <a:spcBef>
                <a:spcPts val="430"/>
              </a:spcBef>
              <a:buAutoNum type="arabicPeriod" startAt="7"/>
              <a:tabLst>
                <a:tab pos="287020" algn="l"/>
              </a:tabLst>
            </a:pPr>
            <a:r>
              <a:rPr dirty="0" sz="1100" spc="-15">
                <a:latin typeface="Malgun Gothic"/>
                <a:cs typeface="Malgun Gothic"/>
              </a:rPr>
              <a:t>사고일로부터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1년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후에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87020" indent="-274320">
              <a:lnSpc>
                <a:spcPct val="100000"/>
              </a:lnSpc>
              <a:spcBef>
                <a:spcPts val="445"/>
              </a:spcBef>
              <a:buAutoNum type="arabicPeriod" startAt="7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타인의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89560" marR="5080" indent="-277495">
              <a:lnSpc>
                <a:spcPct val="133200"/>
              </a:lnSpc>
              <a:spcBef>
                <a:spcPts val="5"/>
              </a:spcBef>
              <a:buAutoNum type="arabicPeriod" startAt="7"/>
              <a:tabLst>
                <a:tab pos="290195" algn="l"/>
              </a:tabLst>
            </a:pPr>
            <a:r>
              <a:rPr dirty="0" sz="1100" spc="-10">
                <a:latin typeface="Malgun Gothic"/>
                <a:cs typeface="Malgun Gothic"/>
              </a:rPr>
              <a:t>경주나 속도시합 또는 파괴시합 </a:t>
            </a:r>
            <a:r>
              <a:rPr dirty="0" sz="1100" spc="-5">
                <a:latin typeface="Malgun Gothic"/>
                <a:cs typeface="Malgun Gothic"/>
              </a:rPr>
              <a:t>등의 각종 </a:t>
            </a:r>
            <a:r>
              <a:rPr dirty="0" sz="1100" spc="-10">
                <a:latin typeface="Malgun Gothic"/>
                <a:cs typeface="Malgun Gothic"/>
              </a:rPr>
              <a:t>경기나 묘기에 </a:t>
            </a:r>
            <a:r>
              <a:rPr dirty="0" sz="1100" spc="5">
                <a:latin typeface="Malgun Gothic"/>
                <a:cs typeface="Malgun Gothic"/>
              </a:rPr>
              <a:t>사용(그에 </a:t>
            </a:r>
            <a:r>
              <a:rPr dirty="0" sz="1100" spc="-5">
                <a:latin typeface="Malgun Gothic"/>
                <a:cs typeface="Malgun Gothic"/>
              </a:rPr>
              <a:t>따른 </a:t>
            </a:r>
            <a:r>
              <a:rPr dirty="0" sz="1100" spc="-10">
                <a:latin typeface="Malgun Gothic"/>
                <a:cs typeface="Malgun Gothic"/>
              </a:rPr>
              <a:t>일체의 </a:t>
            </a:r>
            <a:r>
              <a:rPr dirty="0" sz="1100">
                <a:latin typeface="Malgun Gothic"/>
                <a:cs typeface="Malgun Gothic"/>
              </a:rPr>
              <a:t>준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비작업이나 정리작업을 </a:t>
            </a:r>
            <a:r>
              <a:rPr dirty="0" sz="1100" spc="-5">
                <a:latin typeface="Malgun Gothic"/>
                <a:cs typeface="Malgun Gothic"/>
              </a:rPr>
              <a:t>포함합니다)되는 </a:t>
            </a:r>
            <a:r>
              <a:rPr dirty="0" sz="1100" spc="10">
                <a:latin typeface="Malgun Gothic"/>
                <a:cs typeface="Malgun Gothic"/>
              </a:rPr>
              <a:t>운반차량, </a:t>
            </a:r>
            <a:r>
              <a:rPr dirty="0" sz="1100" spc="-10">
                <a:latin typeface="Malgun Gothic"/>
                <a:cs typeface="Malgun Gothic"/>
              </a:rPr>
              <a:t>제설기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10">
                <a:latin typeface="Malgun Gothic"/>
                <a:cs typeface="Malgun Gothic"/>
              </a:rPr>
              <a:t>여기에 부착되어 </a:t>
            </a:r>
            <a:r>
              <a:rPr dirty="0" sz="1100" spc="-5">
                <a:latin typeface="Malgun Gothic"/>
                <a:cs typeface="Malgun Gothic"/>
              </a:rPr>
              <a:t>사용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트레일러로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87020" indent="-274320">
              <a:lnSpc>
                <a:spcPct val="100000"/>
              </a:lnSpc>
              <a:spcBef>
                <a:spcPts val="445"/>
              </a:spcBef>
              <a:buAutoNum type="arabicPeriod" startAt="7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수급인이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87020" marR="6350" indent="-274320">
              <a:lnSpc>
                <a:spcPts val="1760"/>
              </a:lnSpc>
              <a:spcBef>
                <a:spcPts val="125"/>
              </a:spcBef>
              <a:buAutoNum type="arabicPeriod" startAt="7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동업자,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임차인,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구내의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상주자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근로자가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89560" marR="6350" indent="-277495">
              <a:lnSpc>
                <a:spcPts val="1750"/>
              </a:lnSpc>
              <a:spcBef>
                <a:spcPts val="15"/>
              </a:spcBef>
              <a:buAutoNum type="arabicPeriod" startAt="7"/>
              <a:tabLst>
                <a:tab pos="290195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구내에서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관리,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개축,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철거,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수리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신축하는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종사하는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사람이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91465" marR="5080" indent="-279400">
              <a:lnSpc>
                <a:spcPts val="1760"/>
              </a:lnSpc>
              <a:spcBef>
                <a:spcPts val="5"/>
              </a:spcBef>
              <a:buAutoNum type="arabicPeriod" startAt="7"/>
              <a:tabLst>
                <a:tab pos="292100" algn="l"/>
              </a:tabLst>
            </a:pPr>
            <a:r>
              <a:rPr dirty="0" sz="1100" spc="10">
                <a:latin typeface="Malgun Gothic"/>
                <a:cs typeface="Malgun Gothic"/>
              </a:rPr>
              <a:t>근로기준법,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국민건강보험법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보상되는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료비</a:t>
            </a:r>
            <a:endParaRPr sz="1100">
              <a:latin typeface="Malgun Gothic"/>
              <a:cs typeface="Malgun Gothic"/>
            </a:endParaRPr>
          </a:p>
          <a:p>
            <a:pPr marL="287020" indent="-274320">
              <a:lnSpc>
                <a:spcPct val="100000"/>
              </a:lnSpc>
              <a:spcBef>
                <a:spcPts val="305"/>
              </a:spcBef>
              <a:buAutoNum type="arabicPeriod" startAt="7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각종의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신체적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훈련,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운동경기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시합에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참가도중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95910" marR="5080" indent="-283845">
              <a:lnSpc>
                <a:spcPct val="133600"/>
              </a:lnSpc>
              <a:buAutoNum type="arabicPeriod" startAt="7"/>
              <a:tabLst>
                <a:tab pos="296545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근로자나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제3자의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치료하여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87020" indent="-274320">
              <a:lnSpc>
                <a:spcPct val="100000"/>
              </a:lnSpc>
              <a:spcBef>
                <a:spcPts val="434"/>
              </a:spcBef>
              <a:buAutoNum type="arabicPeriod" startAt="7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사유로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82550" marR="6350">
              <a:lnSpc>
                <a:spcPct val="133600"/>
              </a:lnSpc>
            </a:pP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사용,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소비되는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점유를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벗어난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음식물이나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점유를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벗어나고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밖에서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사용,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소비되는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음식물이나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재물.</a:t>
            </a:r>
            <a:endParaRPr sz="1100">
              <a:latin typeface="Malgun Gothic"/>
              <a:cs typeface="Malgun Gothic"/>
            </a:endParaRPr>
          </a:p>
          <a:p>
            <a:pPr marL="292735" marR="5080" indent="-280670">
              <a:lnSpc>
                <a:spcPts val="1760"/>
              </a:lnSpc>
              <a:spcBef>
                <a:spcPts val="95"/>
              </a:spcBef>
              <a:buAutoNum type="arabicPeriod" startAt="20"/>
              <a:tabLst>
                <a:tab pos="293370" algn="l"/>
              </a:tabLst>
            </a:pPr>
            <a:r>
              <a:rPr dirty="0" sz="1100" spc="-10">
                <a:latin typeface="Malgun Gothic"/>
                <a:cs typeface="Malgun Gothic"/>
              </a:rPr>
              <a:t>작업의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종료(작업물건의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인도를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요하는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인도)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폐기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작업의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결과로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62647" y="6661734"/>
            <a:ext cx="5633085" cy="501015"/>
          </a:xfrm>
          <a:prstGeom prst="rect">
            <a:avLst/>
          </a:prstGeom>
          <a:solidFill>
            <a:srgbClr val="F1F1F1"/>
          </a:solidFill>
          <a:ln w="3175">
            <a:solidFill>
              <a:srgbClr val="000000"/>
            </a:solidFill>
          </a:ln>
        </p:spPr>
        <p:txBody>
          <a:bodyPr wrap="square" lIns="0" tIns="84455" rIns="0" bIns="0" rtlCol="0" vert="horz">
            <a:spAutoFit/>
          </a:bodyPr>
          <a:lstStyle/>
          <a:p>
            <a:pPr marL="18415">
              <a:lnSpc>
                <a:spcPct val="100000"/>
              </a:lnSpc>
              <a:spcBef>
                <a:spcPts val="665"/>
              </a:spcBef>
            </a:pPr>
            <a:r>
              <a:rPr dirty="0" sz="1000" spc="459">
                <a:latin typeface="Malgun Gothic"/>
                <a:cs typeface="Malgun Gothic"/>
              </a:rPr>
              <a:t>【</a:t>
            </a:r>
            <a:r>
              <a:rPr dirty="0" sz="1000" spc="-15">
                <a:latin typeface="Malgun Gothic"/>
                <a:cs typeface="Malgun Gothic"/>
              </a:rPr>
              <a:t>핵연료물질</a:t>
            </a:r>
            <a:r>
              <a:rPr dirty="0" sz="1000" spc="459">
                <a:latin typeface="Malgun Gothic"/>
                <a:cs typeface="Malgun Gothic"/>
              </a:rPr>
              <a:t>】</a:t>
            </a:r>
            <a:r>
              <a:rPr dirty="0" sz="1000" spc="-10">
                <a:latin typeface="Malgun Gothic"/>
                <a:cs typeface="Malgun Gothic"/>
              </a:rPr>
              <a:t>사용된</a:t>
            </a:r>
            <a:r>
              <a:rPr dirty="0" sz="1000" spc="-7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연료를</a:t>
            </a:r>
            <a:r>
              <a:rPr dirty="0" sz="1000" spc="-5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포함합니다.</a:t>
            </a:r>
            <a:endParaRPr sz="1000">
              <a:latin typeface="Malgun Gothic"/>
              <a:cs typeface="Malgun Gothic"/>
            </a:endParaRPr>
          </a:p>
          <a:p>
            <a:pPr marL="18415">
              <a:lnSpc>
                <a:spcPct val="100000"/>
              </a:lnSpc>
              <a:spcBef>
                <a:spcPts val="250"/>
              </a:spcBef>
            </a:pPr>
            <a:r>
              <a:rPr dirty="0" sz="1000" spc="459">
                <a:latin typeface="Malgun Gothic"/>
                <a:cs typeface="Malgun Gothic"/>
              </a:rPr>
              <a:t>【</a:t>
            </a:r>
            <a:r>
              <a:rPr dirty="0" sz="1000" spc="-15">
                <a:latin typeface="Malgun Gothic"/>
                <a:cs typeface="Malgun Gothic"/>
              </a:rPr>
              <a:t>핵연료물질에</a:t>
            </a:r>
            <a:r>
              <a:rPr dirty="0" sz="1000" spc="-4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의하여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오염된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물질</a:t>
            </a:r>
            <a:r>
              <a:rPr dirty="0" sz="1000" spc="459">
                <a:latin typeface="Malgun Gothic"/>
                <a:cs typeface="Malgun Gothic"/>
              </a:rPr>
              <a:t>】</a:t>
            </a:r>
            <a:r>
              <a:rPr dirty="0" sz="1000" spc="-10">
                <a:latin typeface="Malgun Gothic"/>
                <a:cs typeface="Malgun Gothic"/>
              </a:rPr>
              <a:t>원자핵</a:t>
            </a:r>
            <a:r>
              <a:rPr dirty="0" sz="1000" spc="-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분열</a:t>
            </a:r>
            <a:r>
              <a:rPr dirty="0" sz="1000" spc="-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생성물을</a:t>
            </a:r>
            <a:r>
              <a:rPr dirty="0" sz="1000" spc="-3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포함합니다.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7983" y="7386929"/>
            <a:ext cx="5749925" cy="47370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0645" marR="5080" indent="-68580">
              <a:lnSpc>
                <a:spcPct val="133600"/>
              </a:lnSpc>
              <a:spcBef>
                <a:spcPts val="100"/>
              </a:spcBef>
            </a:pPr>
            <a:r>
              <a:rPr dirty="0" sz="1100" b="1">
                <a:latin typeface="Malgun Gothic"/>
                <a:cs typeface="Malgun Gothic"/>
              </a:rPr>
              <a:t>제3조(준용규정)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추가특별약관에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해당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릅니다.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7983" y="8416543"/>
            <a:ext cx="5786120" cy="11722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b="1">
                <a:latin typeface="Malgun Gothic"/>
                <a:cs typeface="Malgun Gothic"/>
              </a:rPr>
              <a:t>종업원(근로자)</a:t>
            </a:r>
            <a:r>
              <a:rPr dirty="0" sz="1300" spc="185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신체장해</a:t>
            </a:r>
            <a:r>
              <a:rPr dirty="0" sz="1300" spc="180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보장</a:t>
            </a:r>
            <a:r>
              <a:rPr dirty="0" sz="1300" spc="190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추가특별약관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</a:t>
            </a:r>
            <a:r>
              <a:rPr dirty="0" sz="1100" spc="-20" b="1">
                <a:latin typeface="Malgun Gothic"/>
                <a:cs typeface="Malgun Gothic"/>
              </a:rPr>
              <a:t> </a:t>
            </a:r>
            <a:r>
              <a:rPr dirty="0" sz="1100" spc="5" b="1">
                <a:latin typeface="Malgun Gothic"/>
                <a:cs typeface="Malgun Gothic"/>
              </a:rPr>
              <a:t>손해)</a:t>
            </a:r>
            <a:r>
              <a:rPr dirty="0" sz="1100" spc="-30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①공제회는</a:t>
            </a:r>
            <a:r>
              <a:rPr dirty="0" sz="1100" spc="-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-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제4조(보상하지</a:t>
            </a:r>
            <a:r>
              <a:rPr dirty="0" sz="1100" spc="-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않는</a:t>
            </a:r>
            <a:r>
              <a:rPr dirty="0" sz="1100" spc="-3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제11호에도</a:t>
            </a:r>
            <a:r>
              <a:rPr dirty="0" sz="1100" spc="-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제1조(보상하는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손해)에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정한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공제사고로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-10">
                <a:latin typeface="Malgun Gothic"/>
                <a:cs typeface="Malgun Gothic"/>
              </a:rPr>
              <a:t> 근로자가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업무에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종사</a:t>
            </a:r>
            <a:r>
              <a:rPr dirty="0" sz="1100" spc="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신체장해로</a:t>
            </a:r>
            <a:r>
              <a:rPr dirty="0" sz="1100" spc="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인하여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배상책임을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3749"/>
            <a:ext cx="5786120" cy="2035810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marL="152400">
              <a:lnSpc>
                <a:spcPct val="100000"/>
              </a:lnSpc>
              <a:spcBef>
                <a:spcPts val="530"/>
              </a:spcBef>
            </a:pPr>
            <a:r>
              <a:rPr dirty="0" sz="1100" spc="-15">
                <a:latin typeface="Malgun Gothic"/>
                <a:cs typeface="Malgun Gothic"/>
              </a:rPr>
              <a:t>부담함으로써</a:t>
            </a:r>
            <a:r>
              <a:rPr dirty="0" sz="1100" spc="-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-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-5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57785" marR="5080">
              <a:lnSpc>
                <a:spcPts val="1760"/>
              </a:lnSpc>
              <a:spcBef>
                <a:spcPts val="125"/>
              </a:spcBef>
              <a:tabLst>
                <a:tab pos="853440" algn="l"/>
                <a:tab pos="1292225" algn="l"/>
                <a:tab pos="1870075" algn="l"/>
                <a:tab pos="2585085" algn="l"/>
                <a:tab pos="3162300" algn="l"/>
                <a:tab pos="4154804" algn="l"/>
              </a:tabLst>
            </a:pPr>
            <a:r>
              <a:rPr dirty="0" sz="1100" spc="-15">
                <a:latin typeface="Malgun Gothic"/>
                <a:cs typeface="Malgun Gothic"/>
              </a:rPr>
              <a:t>②제</a:t>
            </a:r>
            <a:r>
              <a:rPr dirty="0" sz="1100" spc="15">
                <a:latin typeface="Malgun Gothic"/>
                <a:cs typeface="Malgun Gothic"/>
              </a:rPr>
              <a:t>1</a:t>
            </a:r>
            <a:r>
              <a:rPr dirty="0" sz="1100" spc="-25">
                <a:latin typeface="Malgun Gothic"/>
                <a:cs typeface="Malgun Gothic"/>
              </a:rPr>
              <a:t>항</a:t>
            </a: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>
                <a:latin typeface="Malgun Gothic"/>
                <a:cs typeface="Malgun Gothic"/>
              </a:rPr>
              <a:t>	</a:t>
            </a:r>
            <a:r>
              <a:rPr dirty="0" sz="1100" spc="-25">
                <a:latin typeface="Malgun Gothic"/>
                <a:cs typeface="Malgun Gothic"/>
              </a:rPr>
              <a:t>따</a:t>
            </a:r>
            <a:r>
              <a:rPr dirty="0" sz="1100">
                <a:latin typeface="Malgun Gothic"/>
                <a:cs typeface="Malgun Gothic"/>
              </a:rPr>
              <a:t>라</a:t>
            </a:r>
            <a:r>
              <a:rPr dirty="0" sz="1100">
                <a:latin typeface="Malgun Gothic"/>
                <a:cs typeface="Malgun Gothic"/>
              </a:rPr>
              <a:t>	</a:t>
            </a:r>
            <a:r>
              <a:rPr dirty="0" sz="1100" spc="-15">
                <a:latin typeface="Malgun Gothic"/>
                <a:cs typeface="Malgun Gothic"/>
              </a:rPr>
              <a:t>회</a:t>
            </a:r>
            <a:r>
              <a:rPr dirty="0" sz="1100" spc="-25">
                <a:latin typeface="Malgun Gothic"/>
                <a:cs typeface="Malgun Gothic"/>
              </a:rPr>
              <a:t>사</a:t>
            </a:r>
            <a:r>
              <a:rPr dirty="0" sz="1100">
                <a:latin typeface="Malgun Gothic"/>
                <a:cs typeface="Malgun Gothic"/>
              </a:rPr>
              <a:t>가</a:t>
            </a:r>
            <a:r>
              <a:rPr dirty="0" sz="1100">
                <a:latin typeface="Malgun Gothic"/>
                <a:cs typeface="Malgun Gothic"/>
              </a:rPr>
              <a:t>	</a:t>
            </a:r>
            <a:r>
              <a:rPr dirty="0" sz="1100" spc="-25">
                <a:latin typeface="Malgun Gothic"/>
                <a:cs typeface="Malgun Gothic"/>
              </a:rPr>
              <a:t>보</a:t>
            </a:r>
            <a:r>
              <a:rPr dirty="0" sz="1100" spc="-15">
                <a:latin typeface="Malgun Gothic"/>
                <a:cs typeface="Malgun Gothic"/>
              </a:rPr>
              <a:t>상하</a:t>
            </a:r>
            <a:r>
              <a:rPr dirty="0" sz="1100">
                <a:latin typeface="Malgun Gothic"/>
                <a:cs typeface="Malgun Gothic"/>
              </a:rPr>
              <a:t>는</a:t>
            </a:r>
            <a:r>
              <a:rPr dirty="0" sz="1100">
                <a:latin typeface="Malgun Gothic"/>
                <a:cs typeface="Malgun Gothic"/>
              </a:rPr>
              <a:t>	</a:t>
            </a:r>
            <a:r>
              <a:rPr dirty="0" sz="1100" spc="-15">
                <a:latin typeface="Malgun Gothic"/>
                <a:cs typeface="Malgun Gothic"/>
              </a:rPr>
              <a:t>손</a:t>
            </a:r>
            <a:r>
              <a:rPr dirty="0" sz="1100" spc="-25">
                <a:latin typeface="Malgun Gothic"/>
                <a:cs typeface="Malgun Gothic"/>
              </a:rPr>
              <a:t>해</a:t>
            </a:r>
            <a:r>
              <a:rPr dirty="0" sz="1100">
                <a:latin typeface="Malgun Gothic"/>
                <a:cs typeface="Malgun Gothic"/>
              </a:rPr>
              <a:t>는</a:t>
            </a:r>
            <a:r>
              <a:rPr dirty="0" sz="1100">
                <a:latin typeface="Malgun Gothic"/>
                <a:cs typeface="Malgun Gothic"/>
              </a:rPr>
              <a:t>	</a:t>
            </a:r>
            <a:r>
              <a:rPr dirty="0" sz="1100" spc="-25">
                <a:latin typeface="Malgun Gothic"/>
                <a:cs typeface="Malgun Gothic"/>
              </a:rPr>
              <a:t>재</a:t>
            </a:r>
            <a:r>
              <a:rPr dirty="0" sz="1100" spc="-15">
                <a:latin typeface="Malgun Gothic"/>
                <a:cs typeface="Malgun Gothic"/>
              </a:rPr>
              <a:t>해보</a:t>
            </a:r>
            <a:r>
              <a:rPr dirty="0" sz="1100" spc="-25">
                <a:latin typeface="Malgun Gothic"/>
                <a:cs typeface="Malgun Gothic"/>
              </a:rPr>
              <a:t>상</a:t>
            </a:r>
            <a:r>
              <a:rPr dirty="0" sz="1100" spc="-15">
                <a:latin typeface="Malgun Gothic"/>
                <a:cs typeface="Malgun Gothic"/>
              </a:rPr>
              <a:t>관</a:t>
            </a:r>
            <a:r>
              <a:rPr dirty="0" sz="1100">
                <a:latin typeface="Malgun Gothic"/>
                <a:cs typeface="Malgun Gothic"/>
              </a:rPr>
              <a:t>련</a:t>
            </a:r>
            <a:r>
              <a:rPr dirty="0" sz="1100">
                <a:latin typeface="Malgun Gothic"/>
                <a:cs typeface="Malgun Gothic"/>
              </a:rPr>
              <a:t>	</a:t>
            </a:r>
            <a:r>
              <a:rPr dirty="0" sz="1100" spc="-25">
                <a:latin typeface="Malgun Gothic"/>
                <a:cs typeface="Malgun Gothic"/>
              </a:rPr>
              <a:t>법</a:t>
            </a:r>
            <a:r>
              <a:rPr dirty="0" sz="1100" spc="-15">
                <a:latin typeface="Malgun Gothic"/>
                <a:cs typeface="Malgun Gothic"/>
              </a:rPr>
              <a:t>령</a:t>
            </a:r>
            <a:r>
              <a:rPr dirty="0" sz="1100" spc="65">
                <a:latin typeface="Malgun Gothic"/>
                <a:cs typeface="Malgun Gothic"/>
              </a:rPr>
              <a:t>(</a:t>
            </a:r>
            <a:r>
              <a:rPr dirty="0" sz="1100" spc="-15">
                <a:latin typeface="Malgun Gothic"/>
                <a:cs typeface="Malgun Gothic"/>
              </a:rPr>
              <a:t>산</a:t>
            </a:r>
            <a:r>
              <a:rPr dirty="0" sz="1100" spc="-25">
                <a:latin typeface="Malgun Gothic"/>
                <a:cs typeface="Malgun Gothic"/>
              </a:rPr>
              <a:t>업</a:t>
            </a:r>
            <a:r>
              <a:rPr dirty="0" sz="1100" spc="-15">
                <a:latin typeface="Malgun Gothic"/>
                <a:cs typeface="Malgun Gothic"/>
              </a:rPr>
              <a:t>재해</a:t>
            </a:r>
            <a:r>
              <a:rPr dirty="0" sz="1100" spc="-25">
                <a:latin typeface="Malgun Gothic"/>
                <a:cs typeface="Malgun Gothic"/>
              </a:rPr>
              <a:t>보</a:t>
            </a:r>
            <a:r>
              <a:rPr dirty="0" sz="1100" spc="-15">
                <a:latin typeface="Malgun Gothic"/>
                <a:cs typeface="Malgun Gothic"/>
              </a:rPr>
              <a:t>상보</a:t>
            </a:r>
            <a:r>
              <a:rPr dirty="0" sz="1100" spc="-25">
                <a:latin typeface="Malgun Gothic"/>
                <a:cs typeface="Malgun Gothic"/>
              </a:rPr>
              <a:t>험</a:t>
            </a:r>
            <a:r>
              <a:rPr dirty="0" sz="1100" spc="-15">
                <a:latin typeface="Malgun Gothic"/>
                <a:cs typeface="Malgun Gothic"/>
              </a:rPr>
              <a:t>법</a:t>
            </a:r>
            <a:r>
              <a:rPr dirty="0" sz="1100" spc="175">
                <a:latin typeface="Malgun Gothic"/>
                <a:cs typeface="Malgun Gothic"/>
              </a:rPr>
              <a:t>,  </a:t>
            </a:r>
            <a:r>
              <a:rPr dirty="0" sz="1100" spc="-10">
                <a:latin typeface="Malgun Gothic"/>
                <a:cs typeface="Malgun Gothic"/>
              </a:rPr>
              <a:t>재해보상에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법령을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포함합니다)에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따라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보상되는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재해보상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금액(재해보상관련</a:t>
            </a:r>
            <a:endParaRPr sz="1100">
              <a:latin typeface="Malgun Gothic"/>
              <a:cs typeface="Malgun Gothic"/>
            </a:endParaRPr>
          </a:p>
          <a:p>
            <a:pPr marL="57785" marR="5080">
              <a:lnSpc>
                <a:spcPts val="1750"/>
              </a:lnSpc>
              <a:spcBef>
                <a:spcPts val="15"/>
              </a:spcBef>
            </a:pPr>
            <a:r>
              <a:rPr dirty="0" sz="1100" spc="-10">
                <a:latin typeface="Malgun Gothic"/>
                <a:cs typeface="Malgun Gothic"/>
              </a:rPr>
              <a:t>법령에</a:t>
            </a:r>
            <a:r>
              <a:rPr dirty="0" sz="1100" spc="3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3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보험에</a:t>
            </a:r>
            <a:r>
              <a:rPr dirty="0" sz="1100" spc="3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가입하여야</a:t>
            </a:r>
            <a:r>
              <a:rPr dirty="0" sz="1100" spc="3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함에도</a:t>
            </a:r>
            <a:r>
              <a:rPr dirty="0" sz="1100" spc="3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</a:t>
            </a:r>
            <a:r>
              <a:rPr dirty="0" sz="1100" spc="3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가입하지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3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3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가입했더라면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해당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보험에서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보상했을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금액)을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초과하여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배상책임을</a:t>
            </a:r>
            <a:endParaRPr sz="1100">
              <a:latin typeface="Malgun Gothic"/>
              <a:cs typeface="Malgun Gothic"/>
            </a:endParaRPr>
          </a:p>
          <a:p>
            <a:pPr marL="57785">
              <a:lnSpc>
                <a:spcPct val="100000"/>
              </a:lnSpc>
              <a:spcBef>
                <a:spcPts val="315"/>
              </a:spcBef>
            </a:pPr>
            <a:r>
              <a:rPr dirty="0" sz="1100" spc="-15">
                <a:latin typeface="Malgun Gothic"/>
                <a:cs typeface="Malgun Gothic"/>
              </a:rPr>
              <a:t>부담함으로써</a:t>
            </a:r>
            <a:r>
              <a:rPr dirty="0" sz="1100" spc="-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입은</a:t>
            </a:r>
            <a:r>
              <a:rPr dirty="0" sz="1100" spc="-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-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marL="57785" marR="271145" indent="-45720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제2조(준용규정)</a:t>
            </a:r>
            <a:r>
              <a:rPr dirty="0" sz="1100" spc="-4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추가특별약관에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않은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-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해당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특별약관을</a:t>
            </a:r>
            <a:r>
              <a:rPr dirty="0" sz="1100" spc="-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릅니다.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59964" y="3564127"/>
            <a:ext cx="225425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6410" sz="1950" spc="-592">
                <a:latin typeface="MS UI Gothic"/>
                <a:cs typeface="MS UI Gothic"/>
              </a:rPr>
              <a:t>◯</a:t>
            </a:r>
            <a:r>
              <a:rPr dirty="0" sz="900" spc="-395" b="1">
                <a:latin typeface="Malgun Gothic"/>
                <a:cs typeface="Malgun Gothic"/>
              </a:rPr>
              <a:t>24</a:t>
            </a:r>
            <a:endParaRPr sz="9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32251" y="3583939"/>
            <a:ext cx="1743075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latin typeface="Malgun Gothic"/>
                <a:cs typeface="Malgun Gothic"/>
              </a:rPr>
              <a:t>드론배상책임</a:t>
            </a:r>
            <a:r>
              <a:rPr dirty="0" sz="1300" spc="11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특별약관</a:t>
            </a:r>
            <a:endParaRPr sz="1300">
              <a:latin typeface="Malgun Gothic"/>
              <a:cs typeface="Malgun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7983" y="4058513"/>
            <a:ext cx="5786120" cy="53917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33300"/>
              </a:lnSpc>
              <a:spcBef>
                <a:spcPts val="100"/>
              </a:spcBef>
            </a:pPr>
            <a:r>
              <a:rPr dirty="0" sz="1100" b="1">
                <a:latin typeface="Malgun Gothic"/>
                <a:cs typeface="Malgun Gothic"/>
              </a:rPr>
              <a:t>제1조(보상하는 손해) </a:t>
            </a:r>
            <a:r>
              <a:rPr dirty="0" sz="1100">
                <a:latin typeface="Malgun Gothic"/>
                <a:cs typeface="Malgun Gothic"/>
              </a:rPr>
              <a:t>공제회는 이 특별약관에 따라 </a:t>
            </a:r>
            <a:r>
              <a:rPr dirty="0" sz="1100" spc="-5">
                <a:latin typeface="Malgun Gothic"/>
                <a:cs typeface="Malgun Gothic"/>
              </a:rPr>
              <a:t>피공제자가 </a:t>
            </a:r>
            <a:r>
              <a:rPr dirty="0" sz="1100">
                <a:latin typeface="Malgun Gothic"/>
                <a:cs typeface="Malgun Gothic"/>
              </a:rPr>
              <a:t>공제증권 </a:t>
            </a:r>
            <a:r>
              <a:rPr dirty="0" sz="1100" spc="-5">
                <a:latin typeface="Malgun Gothic"/>
                <a:cs typeface="Malgun Gothic"/>
              </a:rPr>
              <a:t>상의 </a:t>
            </a:r>
            <a:r>
              <a:rPr dirty="0" sz="1100">
                <a:latin typeface="Malgun Gothic"/>
                <a:cs typeface="Malgun Gothic"/>
              </a:rPr>
              <a:t>보장지역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내에서 </a:t>
            </a:r>
            <a:r>
              <a:rPr dirty="0" sz="1100">
                <a:latin typeface="Malgun Gothic"/>
                <a:cs typeface="Malgun Gothic"/>
              </a:rPr>
              <a:t>공제기간 </a:t>
            </a:r>
            <a:r>
              <a:rPr dirty="0" sz="1100" spc="-5">
                <a:latin typeface="Malgun Gothic"/>
                <a:cs typeface="Malgun Gothic"/>
              </a:rPr>
              <a:t>중에 공제증권에 기재된 드론의 </a:t>
            </a:r>
            <a:r>
              <a:rPr dirty="0" sz="1100">
                <a:latin typeface="Malgun Gothic"/>
                <a:cs typeface="Malgun Gothic"/>
              </a:rPr>
              <a:t>운항으로 발생된 공제사고로 </a:t>
            </a:r>
            <a:r>
              <a:rPr dirty="0" sz="1100" spc="-5">
                <a:latin typeface="Malgun Gothic"/>
                <a:cs typeface="Malgun Gothic"/>
              </a:rPr>
              <a:t>인하여 </a:t>
            </a:r>
            <a:r>
              <a:rPr dirty="0" sz="1100">
                <a:latin typeface="Malgun Gothic"/>
                <a:cs typeface="Malgun Gothic"/>
              </a:rPr>
              <a:t>피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해자에게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법률상의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배상책임을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부담함으로써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입은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아래의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손해를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약관에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여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12090" marR="5080" indent="-200025">
              <a:lnSpc>
                <a:spcPct val="133600"/>
              </a:lnSpc>
              <a:spcBef>
                <a:spcPts val="5"/>
              </a:spcBef>
              <a:buAutoNum type="arabicPeriod"/>
              <a:tabLst>
                <a:tab pos="210820" algn="l"/>
              </a:tabLst>
            </a:pPr>
            <a:r>
              <a:rPr dirty="0" sz="1100">
                <a:latin typeface="Malgun Gothic"/>
                <a:cs typeface="Malgun Gothic"/>
              </a:rPr>
              <a:t>피공제자가 </a:t>
            </a:r>
            <a:r>
              <a:rPr dirty="0" sz="1100" spc="-5">
                <a:latin typeface="Malgun Gothic"/>
                <a:cs typeface="Malgun Gothic"/>
              </a:rPr>
              <a:t>피해자에게 지급할 책임을 </a:t>
            </a:r>
            <a:r>
              <a:rPr dirty="0" sz="1100">
                <a:latin typeface="Malgun Gothic"/>
                <a:cs typeface="Malgun Gothic"/>
              </a:rPr>
              <a:t>지는 법률상의 </a:t>
            </a:r>
            <a:r>
              <a:rPr dirty="0" sz="1100" spc="20">
                <a:latin typeface="Malgun Gothic"/>
                <a:cs typeface="Malgun Gothic"/>
              </a:rPr>
              <a:t>손해배상금(단, </a:t>
            </a:r>
            <a:r>
              <a:rPr dirty="0" sz="1100">
                <a:latin typeface="Malgun Gothic"/>
                <a:cs typeface="Malgun Gothic"/>
              </a:rPr>
              <a:t>피공제자의 과실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여부를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불문합니다.)</a:t>
            </a:r>
            <a:endParaRPr sz="1100">
              <a:latin typeface="Malgun Gothic"/>
              <a:cs typeface="Malgun Gothic"/>
            </a:endParaRPr>
          </a:p>
          <a:p>
            <a:pPr algn="just" marL="208915" indent="-19685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09550" algn="l"/>
              </a:tabLst>
            </a:pPr>
            <a:r>
              <a:rPr dirty="0" sz="1100" spc="-5">
                <a:latin typeface="Malgun Gothic"/>
                <a:cs typeface="Malgun Gothic"/>
              </a:rPr>
              <a:t>계약자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피공제자가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아래의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520065" marR="5080" indent="-299085">
              <a:lnSpc>
                <a:spcPct val="133600"/>
              </a:lnSpc>
            </a:pPr>
            <a:r>
              <a:rPr dirty="0" sz="1100" spc="65">
                <a:latin typeface="Malgun Gothic"/>
                <a:cs typeface="Malgun Gothic"/>
              </a:rPr>
              <a:t>가.</a:t>
            </a:r>
            <a:r>
              <a:rPr dirty="0" sz="1100" spc="48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제21조(손해방지의무)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제1항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제1호의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방지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경감을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여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유익하였던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비용.</a:t>
            </a:r>
            <a:endParaRPr sz="1100">
              <a:latin typeface="Malgun Gothic"/>
              <a:cs typeface="Malgun Gothic"/>
            </a:endParaRPr>
          </a:p>
          <a:p>
            <a:pPr algn="just" marL="520065" marR="5080" indent="-299085">
              <a:lnSpc>
                <a:spcPts val="1760"/>
              </a:lnSpc>
              <a:spcBef>
                <a:spcPts val="125"/>
              </a:spcBef>
            </a:pPr>
            <a:r>
              <a:rPr dirty="0" sz="1100" spc="65">
                <a:latin typeface="Malgun Gothic"/>
                <a:cs typeface="Malgun Gothic"/>
              </a:rPr>
              <a:t>나.</a:t>
            </a:r>
            <a:r>
              <a:rPr dirty="0" sz="1100" spc="48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제21조(손해방지의무)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제2호의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제3자로부터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배상을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받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권리를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지키거나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행사하기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위하여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지출한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필요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유익하였던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220979">
              <a:lnSpc>
                <a:spcPct val="100000"/>
              </a:lnSpc>
              <a:spcBef>
                <a:spcPts val="305"/>
              </a:spcBef>
            </a:pPr>
            <a:r>
              <a:rPr dirty="0" sz="1100" spc="65">
                <a:latin typeface="Malgun Gothic"/>
                <a:cs typeface="Malgun Gothic"/>
              </a:rPr>
              <a:t>다.</a:t>
            </a:r>
            <a:r>
              <a:rPr dirty="0" sz="1100" spc="4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지급한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소송비용,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변호사비용,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중재,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화해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조정에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520065" marR="5080" indent="-299085">
              <a:lnSpc>
                <a:spcPct val="133600"/>
              </a:lnSpc>
              <a:spcBef>
                <a:spcPts val="5"/>
              </a:spcBef>
            </a:pPr>
            <a:r>
              <a:rPr dirty="0" sz="1100" spc="65">
                <a:latin typeface="Malgun Gothic"/>
                <a:cs typeface="Malgun Gothic"/>
              </a:rPr>
              <a:t>라.  </a:t>
            </a:r>
            <a:r>
              <a:rPr dirty="0" sz="1100">
                <a:latin typeface="Malgun Gothic"/>
                <a:cs typeface="Malgun Gothic"/>
              </a:rPr>
              <a:t>공제증권상의 </a:t>
            </a:r>
            <a:r>
              <a:rPr dirty="0" sz="1100" spc="-5">
                <a:latin typeface="Malgun Gothic"/>
                <a:cs typeface="Malgun Gothic"/>
              </a:rPr>
              <a:t>보상한도액내의 금액에 </a:t>
            </a:r>
            <a:r>
              <a:rPr dirty="0" sz="1100">
                <a:latin typeface="Malgun Gothic"/>
                <a:cs typeface="Malgun Gothic"/>
              </a:rPr>
              <a:t>대한 </a:t>
            </a:r>
            <a:r>
              <a:rPr dirty="0" sz="1100" spc="15">
                <a:latin typeface="Malgun Gothic"/>
                <a:cs typeface="Malgun Gothic"/>
              </a:rPr>
              <a:t>공탁보증보험료. </a:t>
            </a:r>
            <a:r>
              <a:rPr dirty="0" sz="1100">
                <a:latin typeface="Malgun Gothic"/>
                <a:cs typeface="Malgun Gothic"/>
              </a:rPr>
              <a:t>그러나 공제회는 그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러한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보증을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제공할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책임은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부담하지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520065" marR="5080" indent="-299085">
              <a:lnSpc>
                <a:spcPts val="1760"/>
              </a:lnSpc>
              <a:spcBef>
                <a:spcPts val="120"/>
              </a:spcBef>
            </a:pPr>
            <a:r>
              <a:rPr dirty="0" sz="1100" spc="65">
                <a:latin typeface="Malgun Gothic"/>
                <a:cs typeface="Malgun Gothic"/>
              </a:rPr>
              <a:t>마.</a:t>
            </a:r>
            <a:r>
              <a:rPr dirty="0" sz="1100" spc="4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제22조(손해배상청구에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공제회의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해결)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제2항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제3항의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회사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요구에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따르기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위하여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제2조(보상하지</a:t>
            </a:r>
            <a:r>
              <a:rPr dirty="0" sz="1100" spc="135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않는</a:t>
            </a:r>
            <a:r>
              <a:rPr dirty="0" sz="1100" spc="13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dirty="0" sz="1100">
                <a:latin typeface="Malgun Gothic"/>
                <a:cs typeface="Malgun Gothic"/>
              </a:rPr>
              <a:t>공제회는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아래의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사유로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보상하여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드리지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09550" algn="l"/>
              </a:tabLst>
            </a:pPr>
            <a:r>
              <a:rPr dirty="0" sz="1100" spc="-5">
                <a:latin typeface="Malgun Gothic"/>
                <a:cs typeface="Malgun Gothic"/>
              </a:rPr>
              <a:t>계약자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이들의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법정대리인의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고의로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15265" marR="6350" indent="-203200">
              <a:lnSpc>
                <a:spcPts val="1760"/>
              </a:lnSpc>
              <a:spcBef>
                <a:spcPts val="120"/>
              </a:spcBef>
              <a:buAutoNum type="arabicPeriod"/>
              <a:tabLst>
                <a:tab pos="215900" algn="l"/>
              </a:tabLst>
            </a:pPr>
            <a:r>
              <a:rPr dirty="0" sz="1100" spc="40">
                <a:latin typeface="Malgun Gothic"/>
                <a:cs typeface="Malgun Gothic"/>
              </a:rPr>
              <a:t>전쟁,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혁명,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내란,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사변,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테러,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폭동,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소요,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노동쟁의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이들과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유사한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사태로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320"/>
              </a:spcBef>
              <a:buAutoNum type="arabicPeriod"/>
              <a:tabLst>
                <a:tab pos="209550" algn="l"/>
              </a:tabLst>
            </a:pPr>
            <a:r>
              <a:rPr dirty="0" sz="1100" spc="40">
                <a:latin typeface="Malgun Gothic"/>
                <a:cs typeface="Malgun Gothic"/>
              </a:rPr>
              <a:t>지진,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분화,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홍수,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비슷한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천재지변으로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85204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225425" marR="5080" indent="-213360">
              <a:lnSpc>
                <a:spcPct val="133200"/>
              </a:lnSpc>
              <a:spcBef>
                <a:spcPts val="105"/>
              </a:spcBef>
              <a:buAutoNum type="arabicPeriod" startAt="4"/>
              <a:tabLst>
                <a:tab pos="220345" algn="l"/>
              </a:tabLst>
            </a:pPr>
            <a:r>
              <a:rPr dirty="0" sz="1100" spc="-5">
                <a:latin typeface="Malgun Gothic"/>
                <a:cs typeface="Malgun Gothic"/>
              </a:rPr>
              <a:t>피공제자가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소유, 점유, </a:t>
            </a:r>
            <a:r>
              <a:rPr dirty="0" sz="1100" spc="40">
                <a:latin typeface="Malgun Gothic"/>
                <a:cs typeface="Malgun Gothic"/>
              </a:rPr>
              <a:t>임차, </a:t>
            </a:r>
            <a:r>
              <a:rPr dirty="0" sz="1100">
                <a:latin typeface="Malgun Gothic"/>
                <a:cs typeface="Malgun Gothic"/>
              </a:rPr>
              <a:t>사용하거나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보호, 관리, </a:t>
            </a:r>
            <a:r>
              <a:rPr dirty="0" sz="1100" spc="10">
                <a:latin typeface="Malgun Gothic"/>
                <a:cs typeface="Malgun Gothic"/>
              </a:rPr>
              <a:t>통제(원인에 </a:t>
            </a:r>
            <a:r>
              <a:rPr dirty="0" sz="1100">
                <a:latin typeface="Malgun Gothic"/>
                <a:cs typeface="Malgun Gothic"/>
              </a:rPr>
              <a:t>관계없이</a:t>
            </a:r>
            <a:r>
              <a:rPr dirty="0" sz="1100" spc="3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모든 형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태의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실질적인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통제행위를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포함합니다)하는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재물이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손해를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입었을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경우에는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재물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대하여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정당한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권리를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가진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사람에게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부담하는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손해배상책임.</a:t>
            </a:r>
            <a:endParaRPr sz="1100">
              <a:latin typeface="Malgun Gothic"/>
              <a:cs typeface="Malgun Gothic"/>
            </a:endParaRPr>
          </a:p>
          <a:p>
            <a:pPr algn="just" marL="213360" marR="5080" indent="-201295">
              <a:lnSpc>
                <a:spcPct val="133200"/>
              </a:lnSpc>
              <a:spcBef>
                <a:spcPts val="5"/>
              </a:spcBef>
              <a:buAutoNum type="arabicPeriod" startAt="4"/>
              <a:tabLst>
                <a:tab pos="224790" algn="l"/>
              </a:tabLst>
            </a:pPr>
            <a:r>
              <a:rPr dirty="0" sz="1100">
                <a:latin typeface="Malgun Gothic"/>
                <a:cs typeface="Malgun Gothic"/>
              </a:rPr>
              <a:t>피공제자와 </a:t>
            </a:r>
            <a:r>
              <a:rPr dirty="0" sz="1100" spc="-5">
                <a:latin typeface="Malgun Gothic"/>
                <a:cs typeface="Malgun Gothic"/>
              </a:rPr>
              <a:t>타인 간에 </a:t>
            </a:r>
            <a:r>
              <a:rPr dirty="0" sz="1100">
                <a:latin typeface="Malgun Gothic"/>
                <a:cs typeface="Malgun Gothic"/>
              </a:rPr>
              <a:t>손해배상에 관한 </a:t>
            </a:r>
            <a:r>
              <a:rPr dirty="0" sz="1100" spc="-5">
                <a:latin typeface="Malgun Gothic"/>
                <a:cs typeface="Malgun Gothic"/>
              </a:rPr>
              <a:t>약정이 </a:t>
            </a:r>
            <a:r>
              <a:rPr dirty="0" sz="1100">
                <a:latin typeface="Malgun Gothic"/>
                <a:cs typeface="Malgun Gothic"/>
              </a:rPr>
              <a:t>있는 </a:t>
            </a:r>
            <a:r>
              <a:rPr dirty="0" sz="1100" spc="-5">
                <a:latin typeface="Malgun Gothic"/>
                <a:cs typeface="Malgun Gothic"/>
              </a:rPr>
              <a:t>경우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5">
                <a:latin typeface="Malgun Gothic"/>
                <a:cs typeface="Malgun Gothic"/>
              </a:rPr>
              <a:t>약정에 </a:t>
            </a:r>
            <a:r>
              <a:rPr dirty="0" sz="1100">
                <a:latin typeface="Malgun Gothic"/>
                <a:cs typeface="Malgun Gothic"/>
              </a:rPr>
              <a:t>의하여 가중된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손해배상책임. </a:t>
            </a:r>
            <a:r>
              <a:rPr dirty="0" sz="1100" spc="-5">
                <a:latin typeface="Malgun Gothic"/>
                <a:cs typeface="Malgun Gothic"/>
              </a:rPr>
              <a:t>그러나 약정이 </a:t>
            </a:r>
            <a:r>
              <a:rPr dirty="0" sz="1100">
                <a:latin typeface="Malgun Gothic"/>
                <a:cs typeface="Malgun Gothic"/>
              </a:rPr>
              <a:t>없었더라도 법률규정에 </a:t>
            </a:r>
            <a:r>
              <a:rPr dirty="0" sz="1100" spc="-5">
                <a:latin typeface="Malgun Gothic"/>
                <a:cs typeface="Malgun Gothic"/>
              </a:rPr>
              <a:t>의하여 피공제자가 </a:t>
            </a:r>
            <a:r>
              <a:rPr dirty="0" sz="1100">
                <a:latin typeface="Malgun Gothic"/>
                <a:cs typeface="Malgun Gothic"/>
              </a:rPr>
              <a:t>부담하게 될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215265" marR="6350" indent="-203200">
              <a:lnSpc>
                <a:spcPct val="133600"/>
              </a:lnSpc>
              <a:buAutoNum type="arabicPeriod" startAt="4"/>
              <a:tabLst>
                <a:tab pos="215900" algn="l"/>
              </a:tabLst>
            </a:pPr>
            <a:r>
              <a:rPr dirty="0" sz="1100">
                <a:latin typeface="Malgun Gothic"/>
                <a:cs typeface="Malgun Gothic"/>
              </a:rPr>
              <a:t>핵연료물질 또는 </a:t>
            </a:r>
            <a:r>
              <a:rPr dirty="0" sz="1100" spc="-5">
                <a:latin typeface="Malgun Gothic"/>
                <a:cs typeface="Malgun Gothic"/>
              </a:rPr>
              <a:t>핵연료물질에 </a:t>
            </a:r>
            <a:r>
              <a:rPr dirty="0" sz="1100">
                <a:latin typeface="Malgun Gothic"/>
                <a:cs typeface="Malgun Gothic"/>
              </a:rPr>
              <a:t>의하여 오염된 </a:t>
            </a:r>
            <a:r>
              <a:rPr dirty="0" sz="1100" spc="-5">
                <a:latin typeface="Malgun Gothic"/>
                <a:cs typeface="Malgun Gothic"/>
              </a:rPr>
              <a:t>물질의 </a:t>
            </a:r>
            <a:r>
              <a:rPr dirty="0" sz="1100" spc="30">
                <a:latin typeface="Malgun Gothic"/>
                <a:cs typeface="Malgun Gothic"/>
              </a:rPr>
              <a:t>방사성, </a:t>
            </a:r>
            <a:r>
              <a:rPr dirty="0" sz="1100">
                <a:latin typeface="Malgun Gothic"/>
                <a:cs typeface="Malgun Gothic"/>
              </a:rPr>
              <a:t>폭발성 그 </a:t>
            </a:r>
            <a:r>
              <a:rPr dirty="0" sz="1100" spc="-5">
                <a:latin typeface="Malgun Gothic"/>
                <a:cs typeface="Malgun Gothic"/>
              </a:rPr>
              <a:t>밖의 유해한 </a:t>
            </a:r>
            <a:r>
              <a:rPr dirty="0" sz="1100">
                <a:latin typeface="Malgun Gothic"/>
                <a:cs typeface="Malgun Gothic"/>
              </a:rPr>
              <a:t> 특성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이들의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특성에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사고로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30"/>
              </a:spcBef>
              <a:buAutoNum type="arabicPeriod" startAt="4"/>
              <a:tabLst>
                <a:tab pos="209550" algn="l"/>
              </a:tabLst>
            </a:pP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제6호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이외의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방사선을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방사능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오염으로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45"/>
              </a:spcBef>
              <a:buAutoNum type="arabicPeriod" startAt="4"/>
              <a:tabLst>
                <a:tab pos="209550" algn="l"/>
              </a:tabLst>
            </a:pPr>
            <a:r>
              <a:rPr dirty="0" sz="1100" spc="40">
                <a:latin typeface="Malgun Gothic"/>
                <a:cs typeface="Malgun Gothic"/>
              </a:rPr>
              <a:t>티끌,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먼지,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석면,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분진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소음으로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45"/>
              </a:spcBef>
              <a:buAutoNum type="arabicPeriod" startAt="4"/>
              <a:tabLst>
                <a:tab pos="209550" algn="l"/>
              </a:tabLst>
            </a:pPr>
            <a:r>
              <a:rPr dirty="0" sz="1100" spc="30">
                <a:latin typeface="Malgun Gothic"/>
                <a:cs typeface="Malgun Gothic"/>
              </a:rPr>
              <a:t>전자파,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전자장(EMF)으로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30"/>
              </a:spcBef>
              <a:buAutoNum type="arabicPeriod" startAt="4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벌과금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징벌적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ct val="133600"/>
              </a:lnSpc>
              <a:buAutoNum type="arabicPeriod" startAt="4"/>
              <a:tabLst>
                <a:tab pos="290195" algn="l"/>
              </a:tabLst>
            </a:pPr>
            <a:r>
              <a:rPr dirty="0" sz="1100">
                <a:latin typeface="Malgun Gothic"/>
                <a:cs typeface="Malgun Gothic"/>
              </a:rPr>
              <a:t>에너지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관리할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있는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자연력,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상표권,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특허권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무체물에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입힌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  <a:p>
            <a:pPr marL="303530" marR="6985" indent="-291465">
              <a:lnSpc>
                <a:spcPts val="1760"/>
              </a:lnSpc>
              <a:spcBef>
                <a:spcPts val="125"/>
              </a:spcBef>
              <a:buAutoNum type="arabicPeriod" startAt="4"/>
              <a:tabLst>
                <a:tab pos="292100" algn="l"/>
              </a:tabLst>
            </a:pPr>
            <a:r>
              <a:rPr dirty="0" sz="1100" spc="-5">
                <a:latin typeface="Malgun Gothic"/>
                <a:cs typeface="Malgun Gothic"/>
              </a:rPr>
              <a:t>통상적이거나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급격한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사고에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것인가의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여부에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관계없이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공해물질의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배출,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방출,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누출,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넘쳐흐름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유출로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오염제거비용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ts val="1750"/>
              </a:lnSpc>
              <a:spcBef>
                <a:spcPts val="15"/>
              </a:spcBef>
              <a:buAutoNum type="arabicPeriod" startAt="4"/>
              <a:tabLst>
                <a:tab pos="300990" algn="l"/>
              </a:tabLst>
            </a:pPr>
            <a:r>
              <a:rPr dirty="0" sz="1100" spc="-5">
                <a:latin typeface="Malgun Gothic"/>
                <a:cs typeface="Malgun Gothic"/>
              </a:rPr>
              <a:t>피공제자의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근로자가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업무에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종사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신체장해에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손해배상책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임</a:t>
            </a:r>
            <a:endParaRPr sz="1100">
              <a:latin typeface="Malgun Gothic"/>
              <a:cs typeface="Malgun Gothic"/>
            </a:endParaRPr>
          </a:p>
          <a:p>
            <a:pPr marL="292735" marR="5080" indent="-280670">
              <a:lnSpc>
                <a:spcPts val="1760"/>
              </a:lnSpc>
              <a:spcBef>
                <a:spcPts val="10"/>
              </a:spcBef>
              <a:buAutoNum type="arabicPeriod" startAt="4"/>
              <a:tabLst>
                <a:tab pos="293370" algn="l"/>
              </a:tabLst>
            </a:pPr>
            <a:r>
              <a:rPr dirty="0" sz="1100" spc="-5">
                <a:latin typeface="Malgun Gothic"/>
                <a:cs typeface="Malgun Gothic"/>
              </a:rPr>
              <a:t>제조사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제조사의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공식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서비스센터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외에서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수리,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개조,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조립된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드론(부품의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사용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포함합니다)으로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305"/>
              </a:spcBef>
              <a:buAutoNum type="arabicPeriod" startAt="4"/>
              <a:tabLst>
                <a:tab pos="290195" algn="l"/>
              </a:tabLst>
            </a:pP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양도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대여(당사자를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포함합니다)한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드론으로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</a:t>
            </a:r>
            <a:endParaRPr sz="1100">
              <a:latin typeface="Malgun Gothic"/>
              <a:cs typeface="Malgun Gothic"/>
            </a:endParaRPr>
          </a:p>
          <a:p>
            <a:pPr marL="289560">
              <a:lnSpc>
                <a:spcPct val="100000"/>
              </a:lnSpc>
              <a:spcBef>
                <a:spcPts val="445"/>
              </a:spcBef>
            </a:pPr>
            <a:r>
              <a:rPr dirty="0" sz="1100" spc="-5">
                <a:latin typeface="Malgun Gothic"/>
                <a:cs typeface="Malgun Gothic"/>
              </a:rPr>
              <a:t>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0"/>
              </a:spcBef>
              <a:buAutoNum type="arabicPeriod" startAt="16"/>
              <a:tabLst>
                <a:tab pos="290195" algn="l"/>
              </a:tabLst>
            </a:pPr>
            <a:r>
              <a:rPr dirty="0" sz="1100" spc="10">
                <a:latin typeface="Malgun Gothic"/>
                <a:cs typeface="Malgun Gothic"/>
              </a:rPr>
              <a:t>드론(드론에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부착된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부품을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자체의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34"/>
              </a:spcBef>
              <a:buAutoNum type="arabicPeriod" startAt="16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이용한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운송(상하역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작업을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발생한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5"/>
              </a:spcBef>
              <a:buAutoNum type="arabicPeriod" startAt="16"/>
              <a:tabLst>
                <a:tab pos="290195" algn="l"/>
              </a:tabLst>
            </a:pPr>
            <a:r>
              <a:rPr dirty="0" sz="1100" spc="5">
                <a:latin typeface="Malgun Gothic"/>
                <a:cs typeface="Malgun Gothic"/>
              </a:rPr>
              <a:t>항공살포(농약살포를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낙하물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투하로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95910" marR="5080" indent="-283845">
              <a:lnSpc>
                <a:spcPct val="133200"/>
              </a:lnSpc>
              <a:spcBef>
                <a:spcPts val="5"/>
              </a:spcBef>
              <a:buAutoNum type="arabicPeriod" startAt="16"/>
              <a:tabLst>
                <a:tab pos="29654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드론을 이용한 작업의 </a:t>
            </a:r>
            <a:r>
              <a:rPr dirty="0" sz="1100" spc="5">
                <a:latin typeface="Malgun Gothic"/>
                <a:cs typeface="Malgun Gothic"/>
              </a:rPr>
              <a:t>종료(작업물건의 </a:t>
            </a:r>
            <a:r>
              <a:rPr dirty="0" sz="1100" spc="-5">
                <a:latin typeface="Malgun Gothic"/>
                <a:cs typeface="Malgun Gothic"/>
              </a:rPr>
              <a:t>인도를 요하는 </a:t>
            </a:r>
            <a:r>
              <a:rPr dirty="0" sz="1100">
                <a:latin typeface="Malgun Gothic"/>
                <a:cs typeface="Malgun Gothic"/>
              </a:rPr>
              <a:t>경우에는 </a:t>
            </a:r>
            <a:r>
              <a:rPr dirty="0" sz="1100" spc="20">
                <a:latin typeface="Malgun Gothic"/>
                <a:cs typeface="Malgun Gothic"/>
              </a:rPr>
              <a:t>인도) </a:t>
            </a:r>
            <a:r>
              <a:rPr dirty="0" sz="1100">
                <a:latin typeface="Malgun Gothic"/>
                <a:cs typeface="Malgun Gothic"/>
              </a:rPr>
              <a:t>또는 </a:t>
            </a:r>
            <a:r>
              <a:rPr dirty="0" sz="1100" spc="-5">
                <a:latin typeface="Malgun Gothic"/>
                <a:cs typeface="Malgun Gothic"/>
              </a:rPr>
              <a:t>폐기 </a:t>
            </a:r>
            <a:r>
              <a:rPr dirty="0" sz="1100">
                <a:latin typeface="Malgun Gothic"/>
                <a:cs typeface="Malgun Gothic"/>
              </a:rPr>
              <a:t>후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작업의 </a:t>
            </a:r>
            <a:r>
              <a:rPr dirty="0" sz="1100" spc="-5">
                <a:latin typeface="Malgun Gothic"/>
                <a:cs typeface="Malgun Gothic"/>
              </a:rPr>
              <a:t>결과로 </a:t>
            </a:r>
            <a:r>
              <a:rPr dirty="0" sz="1100">
                <a:latin typeface="Malgun Gothic"/>
                <a:cs typeface="Malgun Gothic"/>
              </a:rPr>
              <a:t>부담하는 </a:t>
            </a:r>
            <a:r>
              <a:rPr dirty="0" sz="1100" spc="-5">
                <a:latin typeface="Malgun Gothic"/>
                <a:cs typeface="Malgun Gothic"/>
              </a:rPr>
              <a:t>손해에 대한 </a:t>
            </a:r>
            <a:r>
              <a:rPr dirty="0" sz="1100">
                <a:latin typeface="Malgun Gothic"/>
                <a:cs typeface="Malgun Gothic"/>
              </a:rPr>
              <a:t>배상책임 및 작업물건 </a:t>
            </a:r>
            <a:r>
              <a:rPr dirty="0" sz="1100" spc="-5">
                <a:latin typeface="Malgun Gothic"/>
                <a:cs typeface="Malgun Gothic"/>
              </a:rPr>
              <a:t>자체의 </a:t>
            </a:r>
            <a:r>
              <a:rPr dirty="0" sz="1100">
                <a:latin typeface="Malgun Gothic"/>
                <a:cs typeface="Malgun Gothic"/>
              </a:rPr>
              <a:t>손해에 대한 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  <a:p>
            <a:pPr algn="just" marL="295910" marR="5080" indent="-283845">
              <a:lnSpc>
                <a:spcPct val="133300"/>
              </a:lnSpc>
              <a:spcBef>
                <a:spcPts val="5"/>
              </a:spcBef>
              <a:buAutoNum type="arabicPeriod" startAt="16"/>
              <a:tabLst>
                <a:tab pos="296545" algn="l"/>
              </a:tabLst>
            </a:pPr>
            <a:r>
              <a:rPr dirty="0" sz="1100" spc="-5">
                <a:latin typeface="Malgun Gothic"/>
                <a:cs typeface="Malgun Gothic"/>
              </a:rPr>
              <a:t>항공안전법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제122조(초경량비행장치 </a:t>
            </a:r>
            <a:r>
              <a:rPr dirty="0" sz="1100" spc="20">
                <a:latin typeface="Malgun Gothic"/>
                <a:cs typeface="Malgun Gothic"/>
              </a:rPr>
              <a:t>신고)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38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제123조(초경량비행장치 </a:t>
            </a:r>
            <a:r>
              <a:rPr dirty="0" sz="1100">
                <a:latin typeface="Malgun Gothic"/>
                <a:cs typeface="Malgun Gothic"/>
              </a:rPr>
              <a:t>변경신고 </a:t>
            </a:r>
            <a:r>
              <a:rPr dirty="0" sz="1100" spc="40">
                <a:latin typeface="Malgun Gothic"/>
                <a:cs typeface="Malgun Gothic"/>
              </a:rPr>
              <a:t>등) 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를 위반하여 신고하지 </a:t>
            </a:r>
            <a:r>
              <a:rPr dirty="0" sz="1100" spc="-5">
                <a:latin typeface="Malgun Gothic"/>
                <a:cs typeface="Malgun Gothic"/>
              </a:rPr>
              <a:t>않은 초경량비행장치의 </a:t>
            </a:r>
            <a:r>
              <a:rPr dirty="0" sz="1100">
                <a:latin typeface="Malgun Gothic"/>
                <a:cs typeface="Malgun Gothic"/>
              </a:rPr>
              <a:t>비행으로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>
                <a:latin typeface="Malgun Gothic"/>
                <a:cs typeface="Malgun Gothic"/>
              </a:rPr>
              <a:t>손해에 대한 </a:t>
            </a:r>
            <a:r>
              <a:rPr dirty="0" sz="1100" spc="20">
                <a:latin typeface="Malgun Gothic"/>
                <a:cs typeface="Malgun Gothic"/>
              </a:rPr>
              <a:t>배상책임. 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그러나 항공안전법 </a:t>
            </a:r>
            <a:r>
              <a:rPr dirty="0" sz="1100" spc="10">
                <a:latin typeface="Malgun Gothic"/>
                <a:cs typeface="Malgun Gothic"/>
              </a:rPr>
              <a:t>제122조(초경량비행장치 </a:t>
            </a:r>
            <a:r>
              <a:rPr dirty="0" sz="1100" spc="20">
                <a:latin typeface="Malgun Gothic"/>
                <a:cs typeface="Malgun Gothic"/>
              </a:rPr>
              <a:t>신고)에 </a:t>
            </a:r>
            <a:r>
              <a:rPr dirty="0" sz="1100">
                <a:latin typeface="Malgun Gothic"/>
                <a:cs typeface="Malgun Gothic"/>
              </a:rPr>
              <a:t>따라 신고를 </a:t>
            </a:r>
            <a:r>
              <a:rPr dirty="0" sz="1100" spc="-5">
                <a:latin typeface="Malgun Gothic"/>
                <a:cs typeface="Malgun Gothic"/>
              </a:rPr>
              <a:t>필요로 하지 </a:t>
            </a:r>
            <a:r>
              <a:rPr dirty="0" sz="1100">
                <a:latin typeface="Malgun Gothic"/>
                <a:cs typeface="Malgun Gothic"/>
              </a:rPr>
              <a:t>않는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초경량비행장치는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292735" marR="5080" indent="-280670">
              <a:lnSpc>
                <a:spcPts val="1760"/>
              </a:lnSpc>
              <a:spcBef>
                <a:spcPts val="120"/>
              </a:spcBef>
              <a:buAutoNum type="arabicPeriod" startAt="16"/>
              <a:tabLst>
                <a:tab pos="290195" algn="l"/>
              </a:tabLst>
            </a:pPr>
            <a:r>
              <a:rPr dirty="0" sz="1100">
                <a:latin typeface="Malgun Gothic"/>
                <a:cs typeface="Malgun Gothic"/>
              </a:rPr>
              <a:t>항공안전법 </a:t>
            </a:r>
            <a:r>
              <a:rPr dirty="0" sz="1100" spc="10">
                <a:latin typeface="Malgun Gothic"/>
                <a:cs typeface="Malgun Gothic"/>
              </a:rPr>
              <a:t>제125조(초경량비행장치 </a:t>
            </a:r>
            <a:r>
              <a:rPr dirty="0" sz="1100" spc="-5">
                <a:latin typeface="Malgun Gothic"/>
                <a:cs typeface="Malgun Gothic"/>
              </a:rPr>
              <a:t>조종자 </a:t>
            </a:r>
            <a:r>
              <a:rPr dirty="0" sz="1100">
                <a:latin typeface="Malgun Gothic"/>
                <a:cs typeface="Malgun Gothic"/>
              </a:rPr>
              <a:t>증명 </a:t>
            </a:r>
            <a:r>
              <a:rPr dirty="0" sz="1100" spc="30">
                <a:latin typeface="Malgun Gothic"/>
                <a:cs typeface="Malgun Gothic"/>
              </a:rPr>
              <a:t>등) </a:t>
            </a:r>
            <a:r>
              <a:rPr dirty="0" sz="1100">
                <a:latin typeface="Malgun Gothic"/>
                <a:cs typeface="Malgun Gothic"/>
              </a:rPr>
              <a:t>및 항공안전법 시행규칙 </a:t>
            </a:r>
            <a:r>
              <a:rPr dirty="0" sz="1100" spc="15">
                <a:latin typeface="Malgun Gothic"/>
                <a:cs typeface="Malgun Gothic"/>
              </a:rPr>
              <a:t>제306 </a:t>
            </a:r>
            <a:r>
              <a:rPr dirty="0" sz="1100" spc="2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조(초경량비행장치의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조종자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증명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등)을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위반하여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조종자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증명이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없는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피공제자(근로</a:t>
            </a:r>
            <a:endParaRPr sz="1100">
              <a:latin typeface="Malgun Gothic"/>
              <a:cs typeface="Malgun Gothic"/>
            </a:endParaRPr>
          </a:p>
          <a:p>
            <a:pPr algn="just" marL="292735" marR="5080">
              <a:lnSpc>
                <a:spcPts val="1750"/>
              </a:lnSpc>
              <a:spcBef>
                <a:spcPts val="20"/>
              </a:spcBef>
            </a:pPr>
            <a:r>
              <a:rPr dirty="0" sz="1100">
                <a:latin typeface="Malgun Gothic"/>
                <a:cs typeface="Malgun Gothic"/>
              </a:rPr>
              <a:t>자 및 </a:t>
            </a:r>
            <a:r>
              <a:rPr dirty="0" sz="1100" spc="-5">
                <a:latin typeface="Malgun Gothic"/>
                <a:cs typeface="Malgun Gothic"/>
              </a:rPr>
              <a:t>하도급업체를 </a:t>
            </a:r>
            <a:r>
              <a:rPr dirty="0" sz="1100" spc="10">
                <a:latin typeface="Malgun Gothic"/>
                <a:cs typeface="Malgun Gothic"/>
              </a:rPr>
              <a:t>포함합니다)의 </a:t>
            </a:r>
            <a:r>
              <a:rPr dirty="0" sz="1100">
                <a:latin typeface="Malgun Gothic"/>
                <a:cs typeface="Malgun Gothic"/>
              </a:rPr>
              <a:t>비행으로 생긴 </a:t>
            </a:r>
            <a:r>
              <a:rPr dirty="0" sz="1100" spc="-5">
                <a:latin typeface="Malgun Gothic"/>
                <a:cs typeface="Malgun Gothic"/>
              </a:rPr>
              <a:t>손해에 대한 </a:t>
            </a:r>
            <a:r>
              <a:rPr dirty="0" sz="1100" spc="25">
                <a:latin typeface="Malgun Gothic"/>
                <a:cs typeface="Malgun Gothic"/>
              </a:rPr>
              <a:t>배상책임. </a:t>
            </a:r>
            <a:r>
              <a:rPr dirty="0" sz="1100">
                <a:latin typeface="Malgun Gothic"/>
                <a:cs typeface="Malgun Gothic"/>
              </a:rPr>
              <a:t>그러나 항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공안전법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시행규칙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제306조(초경량비행장치의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조종자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증명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등)에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초경량비행장</a:t>
            </a:r>
            <a:endParaRPr sz="1100">
              <a:latin typeface="Malgun Gothic"/>
              <a:cs typeface="Malgun Gothic"/>
            </a:endParaRPr>
          </a:p>
          <a:p>
            <a:pPr algn="just" marL="292735">
              <a:lnSpc>
                <a:spcPct val="100000"/>
              </a:lnSpc>
              <a:spcBef>
                <a:spcPts val="315"/>
              </a:spcBef>
            </a:pPr>
            <a:r>
              <a:rPr dirty="0" sz="1100">
                <a:latin typeface="Malgun Gothic"/>
                <a:cs typeface="Malgun Gothic"/>
              </a:rPr>
              <a:t>치의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조종자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증명을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초경량비행장치는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294640" indent="-281940">
              <a:lnSpc>
                <a:spcPct val="100000"/>
              </a:lnSpc>
              <a:spcBef>
                <a:spcPts val="445"/>
              </a:spcBef>
              <a:buAutoNum type="arabicPeriod" startAt="22"/>
              <a:tabLst>
                <a:tab pos="294640" algn="l"/>
              </a:tabLst>
            </a:pPr>
            <a:r>
              <a:rPr dirty="0" sz="1100" spc="15">
                <a:latin typeface="Malgun Gothic"/>
                <a:cs typeface="Malgun Gothic"/>
              </a:rPr>
              <a:t>항공안전법,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항공사업법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관련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법령에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의하여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금지된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행위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법령상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요구된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852043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algn="just" marL="300355">
              <a:lnSpc>
                <a:spcPct val="100000"/>
              </a:lnSpc>
              <a:spcBef>
                <a:spcPts val="540"/>
              </a:spcBef>
            </a:pPr>
            <a:r>
              <a:rPr dirty="0" sz="1100">
                <a:latin typeface="Malgun Gothic"/>
                <a:cs typeface="Malgun Gothic"/>
              </a:rPr>
              <a:t>항을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고의로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준수하지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94005" marR="5080" indent="-281940">
              <a:lnSpc>
                <a:spcPct val="132700"/>
              </a:lnSpc>
              <a:spcBef>
                <a:spcPts val="15"/>
              </a:spcBef>
              <a:buAutoNum type="arabicPeriod" startAt="23"/>
              <a:tabLst>
                <a:tab pos="309880" algn="l"/>
              </a:tabLst>
            </a:pPr>
            <a:r>
              <a:rPr dirty="0" sz="1100" spc="-5">
                <a:latin typeface="Malgun Gothic"/>
                <a:cs typeface="Malgun Gothic"/>
              </a:rPr>
              <a:t>비행승인을 </a:t>
            </a:r>
            <a:r>
              <a:rPr dirty="0" sz="1100">
                <a:latin typeface="Malgun Gothic"/>
                <a:cs typeface="Malgun Gothic"/>
              </a:rPr>
              <a:t>받지 않고 </a:t>
            </a:r>
            <a:r>
              <a:rPr dirty="0" sz="1100" spc="-5">
                <a:latin typeface="Malgun Gothic"/>
                <a:cs typeface="Malgun Gothic"/>
              </a:rPr>
              <a:t>초경량비행장치 비행제한공역을 </a:t>
            </a:r>
            <a:r>
              <a:rPr dirty="0" sz="1100">
                <a:latin typeface="Malgun Gothic"/>
                <a:cs typeface="Malgun Gothic"/>
              </a:rPr>
              <a:t>비행하다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>
                <a:latin typeface="Malgun Gothic"/>
                <a:cs typeface="Malgun Gothic"/>
              </a:rPr>
              <a:t>손해에 대한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배상책임.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그러나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관계법령에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비행승인을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필요로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하지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297180" marR="5080" indent="-285115">
              <a:lnSpc>
                <a:spcPct val="133200"/>
              </a:lnSpc>
              <a:spcBef>
                <a:spcPts val="5"/>
              </a:spcBef>
              <a:buAutoNum type="arabicPeriod" startAt="23"/>
              <a:tabLst>
                <a:tab pos="297815" algn="l"/>
              </a:tabLst>
            </a:pPr>
            <a:r>
              <a:rPr dirty="0" sz="1100" spc="-5">
                <a:latin typeface="Malgun Gothic"/>
                <a:cs typeface="Malgun Gothic"/>
              </a:rPr>
              <a:t>특별비행승인을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받지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않고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야간(일몰 </a:t>
            </a:r>
            <a:r>
              <a:rPr dirty="0" sz="1100" spc="-5">
                <a:latin typeface="Malgun Gothic"/>
                <a:cs typeface="Malgun Gothic"/>
              </a:rPr>
              <a:t>후부터</a:t>
            </a:r>
            <a:r>
              <a:rPr dirty="0" sz="1100" spc="3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일출 전까지를 </a:t>
            </a:r>
            <a:r>
              <a:rPr dirty="0" sz="1100" spc="5">
                <a:latin typeface="Malgun Gothic"/>
                <a:cs typeface="Malgun Gothic"/>
              </a:rPr>
              <a:t>의미합니다)에 </a:t>
            </a:r>
            <a:r>
              <a:rPr dirty="0" sz="1100">
                <a:latin typeface="Malgun Gothic"/>
                <a:cs typeface="Malgun Gothic"/>
              </a:rPr>
              <a:t>비행하거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나 육안으로 </a:t>
            </a:r>
            <a:r>
              <a:rPr dirty="0" sz="1100" spc="-5">
                <a:latin typeface="Malgun Gothic"/>
                <a:cs typeface="Malgun Gothic"/>
              </a:rPr>
              <a:t>확인할 </a:t>
            </a:r>
            <a:r>
              <a:rPr dirty="0" sz="1100">
                <a:latin typeface="Malgun Gothic"/>
                <a:cs typeface="Malgun Gothic"/>
              </a:rPr>
              <a:t>수 없는 범위에서 비행하다 생긴 </a:t>
            </a:r>
            <a:r>
              <a:rPr dirty="0" sz="1100" spc="-5">
                <a:latin typeface="Malgun Gothic"/>
                <a:cs typeface="Malgun Gothic"/>
              </a:rPr>
              <a:t>손해에 </a:t>
            </a:r>
            <a:r>
              <a:rPr dirty="0" sz="1100">
                <a:latin typeface="Malgun Gothic"/>
                <a:cs typeface="Malgun Gothic"/>
              </a:rPr>
              <a:t>대한 </a:t>
            </a:r>
            <a:r>
              <a:rPr dirty="0" sz="1100" spc="25">
                <a:latin typeface="Malgun Gothic"/>
                <a:cs typeface="Malgun Gothic"/>
              </a:rPr>
              <a:t>배상책임. </a:t>
            </a:r>
            <a:r>
              <a:rPr dirty="0" sz="1100" spc="-5">
                <a:latin typeface="Malgun Gothic"/>
                <a:cs typeface="Malgun Gothic"/>
              </a:rPr>
              <a:t>그러나 </a:t>
            </a:r>
            <a:r>
              <a:rPr dirty="0" sz="1100">
                <a:latin typeface="Malgun Gothic"/>
                <a:cs typeface="Malgun Gothic"/>
              </a:rPr>
              <a:t> 관계법령에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특별비행승인을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필요로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306705" marR="5080" indent="-294640">
              <a:lnSpc>
                <a:spcPct val="133600"/>
              </a:lnSpc>
              <a:buAutoNum type="arabicPeriod" startAt="23"/>
              <a:tabLst>
                <a:tab pos="297815" algn="l"/>
              </a:tabLst>
            </a:pPr>
            <a:r>
              <a:rPr dirty="0" sz="1100">
                <a:latin typeface="Malgun Gothic"/>
                <a:cs typeface="Malgun Gothic"/>
              </a:rPr>
              <a:t>군사용(국방전력발전업무훈령 </a:t>
            </a:r>
            <a:r>
              <a:rPr dirty="0" sz="1100" spc="5">
                <a:latin typeface="Malgun Gothic"/>
                <a:cs typeface="Malgun Gothic"/>
              </a:rPr>
              <a:t>제7조에 </a:t>
            </a:r>
            <a:r>
              <a:rPr dirty="0" sz="1100" spc="-5">
                <a:latin typeface="Malgun Gothic"/>
                <a:cs typeface="Malgun Gothic"/>
              </a:rPr>
              <a:t>의한 무기체계에 </a:t>
            </a:r>
            <a:r>
              <a:rPr dirty="0" sz="1100" spc="10">
                <a:latin typeface="Malgun Gothic"/>
                <a:cs typeface="Malgun Gothic"/>
              </a:rPr>
              <a:t>한합니다) </a:t>
            </a:r>
            <a:r>
              <a:rPr dirty="0" sz="1100">
                <a:latin typeface="Malgun Gothic"/>
                <a:cs typeface="Malgun Gothic"/>
              </a:rPr>
              <a:t>드론으로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>
                <a:latin typeface="Malgun Gothic"/>
                <a:cs typeface="Malgun Gothic"/>
              </a:rPr>
              <a:t>손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97815" marR="5080" indent="-297815">
              <a:lnSpc>
                <a:spcPts val="1760"/>
              </a:lnSpc>
              <a:spcBef>
                <a:spcPts val="125"/>
              </a:spcBef>
              <a:buAutoNum type="arabicPeriod" startAt="23"/>
              <a:tabLst>
                <a:tab pos="297815" algn="l"/>
              </a:tabLst>
            </a:pPr>
            <a:r>
              <a:rPr dirty="0" sz="1100" spc="30">
                <a:latin typeface="Malgun Gothic"/>
                <a:cs typeface="Malgun Gothic"/>
              </a:rPr>
              <a:t>운송업, </a:t>
            </a:r>
            <a:r>
              <a:rPr dirty="0" sz="1100" spc="15">
                <a:latin typeface="Malgun Gothic"/>
                <a:cs typeface="Malgun Gothic"/>
              </a:rPr>
              <a:t>항공기대여업, </a:t>
            </a:r>
            <a:r>
              <a:rPr dirty="0" sz="1100">
                <a:latin typeface="Malgun Gothic"/>
                <a:cs typeface="Malgun Gothic"/>
              </a:rPr>
              <a:t>항공레저스포츠사업(조종교육은 </a:t>
            </a:r>
            <a:r>
              <a:rPr dirty="0" sz="1100" spc="10">
                <a:latin typeface="Malgun Gothic"/>
                <a:cs typeface="Malgun Gothic"/>
              </a:rPr>
              <a:t>제외합니다)에 </a:t>
            </a:r>
            <a:r>
              <a:rPr dirty="0" sz="1100">
                <a:latin typeface="Malgun Gothic"/>
                <a:cs typeface="Malgun Gothic"/>
              </a:rPr>
              <a:t>사용하는 드론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으로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89560" indent="-277495">
              <a:lnSpc>
                <a:spcPct val="100000"/>
              </a:lnSpc>
              <a:spcBef>
                <a:spcPts val="315"/>
              </a:spcBef>
              <a:buAutoNum type="arabicPeriod" startAt="23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분실,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도난,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해킹으로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00355" marR="5080" indent="-288290">
              <a:lnSpc>
                <a:spcPts val="1760"/>
              </a:lnSpc>
              <a:spcBef>
                <a:spcPts val="125"/>
              </a:spcBef>
              <a:buAutoNum type="arabicPeriod" startAt="23"/>
              <a:tabLst>
                <a:tab pos="300990" algn="l"/>
              </a:tabLst>
            </a:pPr>
            <a:r>
              <a:rPr dirty="0" sz="1100" spc="-5">
                <a:latin typeface="Malgun Gothic"/>
                <a:cs typeface="Malgun Gothic"/>
              </a:rPr>
              <a:t>타인의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명예훼손,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사생활침해,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초상권침해,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다른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인격침해로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315"/>
              </a:spcBef>
              <a:buAutoNum type="arabicPeriod" startAt="23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차량의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대차료를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제외한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모든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간접손해에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30"/>
              </a:spcBef>
              <a:buAutoNum type="arabicPeriod" startAt="23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이용한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곡예비행,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에어쇼로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5"/>
              </a:spcBef>
              <a:buAutoNum type="arabicPeriod" startAt="23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이용한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경기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시합으로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300355" marR="5080" indent="-288290">
              <a:lnSpc>
                <a:spcPct val="133200"/>
              </a:lnSpc>
              <a:spcBef>
                <a:spcPts val="5"/>
              </a:spcBef>
              <a:buAutoNum type="arabicPeriod" startAt="23"/>
              <a:tabLst>
                <a:tab pos="293370" algn="l"/>
              </a:tabLst>
            </a:pPr>
            <a:r>
              <a:rPr dirty="0" sz="1100" spc="-5">
                <a:latin typeface="Malgun Gothic"/>
                <a:cs typeface="Malgun Gothic"/>
              </a:rPr>
              <a:t>초경량비행장치 </a:t>
            </a:r>
            <a:r>
              <a:rPr dirty="0" sz="1100">
                <a:latin typeface="Malgun Gothic"/>
                <a:cs typeface="Malgun Gothic"/>
              </a:rPr>
              <a:t>조종자 증명이 없는 미성년자의 드론 비행으로 생긴 손해에 대한 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상책임. </a:t>
            </a:r>
            <a:r>
              <a:rPr dirty="0" sz="1100">
                <a:latin typeface="Malgun Gothic"/>
                <a:cs typeface="Malgun Gothic"/>
              </a:rPr>
              <a:t>그러나 </a:t>
            </a:r>
            <a:r>
              <a:rPr dirty="0" sz="1100" spc="-5">
                <a:latin typeface="Malgun Gothic"/>
                <a:cs typeface="Malgun Gothic"/>
              </a:rPr>
              <a:t>항공안전법에</a:t>
            </a:r>
            <a:r>
              <a:rPr dirty="0" sz="1100">
                <a:latin typeface="Malgun Gothic"/>
                <a:cs typeface="Malgun Gothic"/>
              </a:rPr>
              <a:t> 따른 </a:t>
            </a:r>
            <a:r>
              <a:rPr dirty="0" sz="1100" spc="25">
                <a:latin typeface="Malgun Gothic"/>
                <a:cs typeface="Malgun Gothic"/>
              </a:rPr>
              <a:t>전문교관, </a:t>
            </a:r>
            <a:r>
              <a:rPr dirty="0" sz="1100">
                <a:latin typeface="Malgun Gothic"/>
                <a:cs typeface="Malgun Gothic"/>
              </a:rPr>
              <a:t>교사 등 </a:t>
            </a:r>
            <a:r>
              <a:rPr dirty="0" sz="1100" spc="-5">
                <a:latin typeface="Malgun Gothic"/>
                <a:cs typeface="Malgun Gothic"/>
              </a:rPr>
              <a:t>감독자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관리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하의 드론 비행으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배상책임은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보상하여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89560" indent="-277495">
              <a:lnSpc>
                <a:spcPct val="100000"/>
              </a:lnSpc>
              <a:spcBef>
                <a:spcPts val="445"/>
              </a:spcBef>
              <a:buAutoNum type="arabicPeriod" startAt="23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피공제자의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일상생활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12700">
              <a:lnSpc>
                <a:spcPct val="100000"/>
              </a:lnSpc>
              <a:spcBef>
                <a:spcPts val="434"/>
              </a:spcBef>
            </a:pPr>
            <a:r>
              <a:rPr dirty="0" sz="1100" spc="530">
                <a:latin typeface="Malgun Gothic"/>
                <a:cs typeface="Malgun Gothic"/>
              </a:rPr>
              <a:t>【</a:t>
            </a:r>
            <a:r>
              <a:rPr dirty="0" sz="1100" spc="-5">
                <a:latin typeface="Malgun Gothic"/>
                <a:cs typeface="Malgun Gothic"/>
              </a:rPr>
              <a:t>핵연료물질</a:t>
            </a:r>
            <a:r>
              <a:rPr dirty="0" sz="1100" spc="530">
                <a:latin typeface="Malgun Gothic"/>
                <a:cs typeface="Malgun Gothic"/>
              </a:rPr>
              <a:t>】</a:t>
            </a:r>
            <a:r>
              <a:rPr dirty="0" sz="1100" spc="-5">
                <a:latin typeface="Malgun Gothic"/>
                <a:cs typeface="Malgun Gothic"/>
              </a:rPr>
              <a:t>사용된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연료를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포함합니다.</a:t>
            </a:r>
            <a:endParaRPr sz="1100">
              <a:latin typeface="Malgun Gothic"/>
              <a:cs typeface="Malgun Gothic"/>
            </a:endParaRPr>
          </a:p>
          <a:p>
            <a:pPr algn="just" marL="12700">
              <a:lnSpc>
                <a:spcPct val="100000"/>
              </a:lnSpc>
              <a:spcBef>
                <a:spcPts val="440"/>
              </a:spcBef>
            </a:pPr>
            <a:r>
              <a:rPr dirty="0" sz="1100" spc="530">
                <a:latin typeface="Malgun Gothic"/>
                <a:cs typeface="Malgun Gothic"/>
              </a:rPr>
              <a:t>【</a:t>
            </a:r>
            <a:r>
              <a:rPr dirty="0" sz="1100" spc="-5">
                <a:latin typeface="Malgun Gothic"/>
                <a:cs typeface="Malgun Gothic"/>
              </a:rPr>
              <a:t>핵연료물질에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의하여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오염된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물질</a:t>
            </a:r>
            <a:r>
              <a:rPr dirty="0" sz="1100" spc="530">
                <a:latin typeface="Malgun Gothic"/>
                <a:cs typeface="Malgun Gothic"/>
              </a:rPr>
              <a:t>】</a:t>
            </a:r>
            <a:r>
              <a:rPr dirty="0" sz="1100" spc="-5">
                <a:latin typeface="Malgun Gothic"/>
                <a:cs typeface="Malgun Gothic"/>
              </a:rPr>
              <a:t>원자핵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분열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생성물을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포함합니다.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제3조(공제금</a:t>
            </a:r>
            <a:r>
              <a:rPr dirty="0" sz="1100" spc="12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등의</a:t>
            </a:r>
            <a:r>
              <a:rPr dirty="0" sz="1100" spc="13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지급한도)</a:t>
            </a:r>
            <a:endParaRPr sz="1100">
              <a:latin typeface="Malgun Gothic"/>
              <a:cs typeface="Malgun Gothic"/>
            </a:endParaRPr>
          </a:p>
          <a:p>
            <a:pPr algn="just" marL="12700" marR="5080">
              <a:lnSpc>
                <a:spcPct val="133200"/>
              </a:lnSpc>
              <a:spcBef>
                <a:spcPts val="10"/>
              </a:spcBef>
            </a:pPr>
            <a:r>
              <a:rPr dirty="0" sz="1100">
                <a:latin typeface="Malgun Gothic"/>
                <a:cs typeface="Malgun Gothic"/>
              </a:rPr>
              <a:t>① </a:t>
            </a:r>
            <a:r>
              <a:rPr dirty="0" sz="1100" spc="10">
                <a:latin typeface="Malgun Gothic"/>
                <a:cs typeface="Malgun Gothic"/>
              </a:rPr>
              <a:t>제1조(보상하는 </a:t>
            </a:r>
            <a:r>
              <a:rPr dirty="0" sz="1100" spc="25">
                <a:latin typeface="Malgun Gothic"/>
                <a:cs typeface="Malgun Gothic"/>
              </a:rPr>
              <a:t>손해) </a:t>
            </a:r>
            <a:r>
              <a:rPr dirty="0" sz="1100" spc="5">
                <a:latin typeface="Malgun Gothic"/>
                <a:cs typeface="Malgun Gothic"/>
              </a:rPr>
              <a:t>제1호의 </a:t>
            </a:r>
            <a:r>
              <a:rPr dirty="0" sz="1100">
                <a:latin typeface="Malgun Gothic"/>
                <a:cs typeface="Malgun Gothic"/>
              </a:rPr>
              <a:t>손해에 대하여 공제회는 </a:t>
            </a:r>
            <a:r>
              <a:rPr dirty="0" sz="1100" spc="-5">
                <a:latin typeface="Malgun Gothic"/>
                <a:cs typeface="Malgun Gothic"/>
              </a:rPr>
              <a:t>매회의 </a:t>
            </a:r>
            <a:r>
              <a:rPr dirty="0" sz="1100">
                <a:latin typeface="Malgun Gothic"/>
                <a:cs typeface="Malgun Gothic"/>
              </a:rPr>
              <a:t>사고마다 </a:t>
            </a:r>
            <a:r>
              <a:rPr dirty="0" sz="1100" spc="-5">
                <a:latin typeface="Malgun Gothic"/>
                <a:cs typeface="Malgun Gothic"/>
              </a:rPr>
              <a:t>아래의 금액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(공제증권상 </a:t>
            </a:r>
            <a:r>
              <a:rPr dirty="0" sz="1100">
                <a:latin typeface="Malgun Gothic"/>
                <a:cs typeface="Malgun Gothic"/>
              </a:rPr>
              <a:t>아래금액의 </a:t>
            </a:r>
            <a:r>
              <a:rPr dirty="0" sz="1100" spc="-5">
                <a:latin typeface="Malgun Gothic"/>
                <a:cs typeface="Malgun Gothic"/>
              </a:rPr>
              <a:t>초과금액이 </a:t>
            </a:r>
            <a:r>
              <a:rPr dirty="0" sz="1100">
                <a:latin typeface="Malgun Gothic"/>
                <a:cs typeface="Malgun Gothic"/>
              </a:rPr>
              <a:t>기재된 경우에는 </a:t>
            </a:r>
            <a:r>
              <a:rPr dirty="0" sz="1100" spc="-5">
                <a:latin typeface="Malgun Gothic"/>
                <a:cs typeface="Malgun Gothic"/>
              </a:rPr>
              <a:t>공제증권상의 </a:t>
            </a:r>
            <a:r>
              <a:rPr dirty="0" sz="1100" spc="20">
                <a:latin typeface="Malgun Gothic"/>
                <a:cs typeface="Malgun Gothic"/>
              </a:rPr>
              <a:t>금액)을 </a:t>
            </a:r>
            <a:r>
              <a:rPr dirty="0" sz="1100" spc="-5">
                <a:latin typeface="Malgun Gothic"/>
                <a:cs typeface="Malgun Gothic"/>
              </a:rPr>
              <a:t>한도로 </a:t>
            </a:r>
            <a:r>
              <a:rPr dirty="0" sz="1100">
                <a:latin typeface="Malgun Gothic"/>
                <a:cs typeface="Malgun Gothic"/>
              </a:rPr>
              <a:t>공제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지급합니다.</a:t>
            </a:r>
            <a:endParaRPr sz="1100">
              <a:latin typeface="Malgun Gothic"/>
              <a:cs typeface="Malgun Gothic"/>
            </a:endParaRPr>
          </a:p>
          <a:p>
            <a:pPr marL="208915" marR="5080" indent="-196850">
              <a:lnSpc>
                <a:spcPct val="133600"/>
              </a:lnSpc>
              <a:buAutoNum type="arabicPeriod"/>
              <a:tabLst>
                <a:tab pos="213995" algn="l"/>
              </a:tabLst>
            </a:pPr>
            <a:r>
              <a:rPr dirty="0" sz="1100">
                <a:latin typeface="Malgun Gothic"/>
                <a:cs typeface="Malgun Gothic"/>
              </a:rPr>
              <a:t>대인사고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사망의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경우: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피해자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1인당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1억5천만원의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범위에서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피해자에게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발생한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액.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다만,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손해액이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2,000만원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미만인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2,000만원</a:t>
            </a:r>
            <a:endParaRPr sz="1100">
              <a:latin typeface="Malgun Gothic"/>
              <a:cs typeface="Malgun Gothic"/>
            </a:endParaRPr>
          </a:p>
          <a:p>
            <a:pPr marL="213360" marR="5080" indent="-201295">
              <a:lnSpc>
                <a:spcPts val="1760"/>
              </a:lnSpc>
              <a:spcBef>
                <a:spcPts val="120"/>
              </a:spcBef>
              <a:buAutoNum type="arabicPeriod"/>
              <a:tabLst>
                <a:tab pos="213995" algn="l"/>
              </a:tabLst>
            </a:pPr>
            <a:r>
              <a:rPr dirty="0" sz="1100">
                <a:latin typeface="Malgun Gothic"/>
                <a:cs typeface="Malgun Gothic"/>
              </a:rPr>
              <a:t>대인사고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부상의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경우: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피해자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1인당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70">
                <a:latin typeface="Malgun Gothic"/>
                <a:cs typeface="Malgun Gothic"/>
              </a:rPr>
              <a:t>[별표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80">
                <a:latin typeface="Malgun Gothic"/>
                <a:cs typeface="Malgun Gothic"/>
              </a:rPr>
              <a:t>8]에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정하는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범위에서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피해자에게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발생한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손해액</a:t>
            </a:r>
            <a:endParaRPr sz="1100">
              <a:latin typeface="Malgun Gothic"/>
              <a:cs typeface="Malgun Gothic"/>
            </a:endParaRPr>
          </a:p>
          <a:p>
            <a:pPr marL="213360" marR="5080" indent="-201295">
              <a:lnSpc>
                <a:spcPts val="1750"/>
              </a:lnSpc>
              <a:spcBef>
                <a:spcPts val="20"/>
              </a:spcBef>
              <a:buAutoNum type="arabicPeriod"/>
              <a:tabLst>
                <a:tab pos="212725" algn="l"/>
              </a:tabLst>
            </a:pPr>
            <a:r>
              <a:rPr dirty="0" sz="1100">
                <a:latin typeface="Malgun Gothic"/>
                <a:cs typeface="Malgun Gothic"/>
              </a:rPr>
              <a:t>부상에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치료를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마친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이상의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치료효과를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기대할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없고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증상이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고정된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상태에서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부상이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원인이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되어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신체의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장애(이하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"후유장애"라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한다)가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경우:</a:t>
            </a:r>
            <a:endParaRPr sz="1100">
              <a:latin typeface="Malgun Gothic"/>
              <a:cs typeface="Malgun Gothic"/>
            </a:endParaRPr>
          </a:p>
          <a:p>
            <a:pPr marL="213360">
              <a:lnSpc>
                <a:spcPct val="100000"/>
              </a:lnSpc>
              <a:spcBef>
                <a:spcPts val="315"/>
              </a:spcBef>
            </a:pPr>
            <a:r>
              <a:rPr dirty="0" sz="1100" spc="-5">
                <a:latin typeface="Malgun Gothic"/>
                <a:cs typeface="Malgun Gothic"/>
              </a:rPr>
              <a:t>피해자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1인당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75">
                <a:latin typeface="Malgun Gothic"/>
                <a:cs typeface="Malgun Gothic"/>
              </a:rPr>
              <a:t>[별표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9]에서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금액의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범위에서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피해자에게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발생한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손해액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45"/>
              </a:spcBef>
              <a:buAutoNum type="arabicPeriod" startAt="4"/>
              <a:tabLst>
                <a:tab pos="209550" algn="l"/>
              </a:tabLst>
            </a:pPr>
            <a:r>
              <a:rPr dirty="0" sz="1100">
                <a:latin typeface="Malgun Gothic"/>
                <a:cs typeface="Malgun Gothic"/>
              </a:rPr>
              <a:t>재산상의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경우: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1사고당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25">
                <a:solidFill>
                  <a:srgbClr val="0000FF"/>
                </a:solidFill>
                <a:latin typeface="Malgun Gothic"/>
                <a:cs typeface="Malgun Gothic"/>
              </a:rPr>
              <a:t>2,000만원</a:t>
            </a:r>
            <a:r>
              <a:rPr dirty="0" sz="1100" spc="25">
                <a:latin typeface="Malgun Gothic"/>
                <a:cs typeface="Malgun Gothic"/>
              </a:rPr>
              <a:t>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범위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내에서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피해자에게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발생한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손해액</a:t>
            </a:r>
            <a:endParaRPr sz="1100">
              <a:latin typeface="Malgun Gothic"/>
              <a:cs typeface="Malgun Gothic"/>
            </a:endParaRPr>
          </a:p>
          <a:p>
            <a:pPr marL="12700" marR="6350">
              <a:lnSpc>
                <a:spcPts val="1760"/>
              </a:lnSpc>
              <a:spcBef>
                <a:spcPts val="120"/>
              </a:spcBef>
            </a:pPr>
            <a:r>
              <a:rPr dirty="0" sz="1100">
                <a:latin typeface="Malgun Gothic"/>
                <a:cs typeface="Malgun Gothic"/>
              </a:rPr>
              <a:t>②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제1항에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따른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공제는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하나의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사고로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제1항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제1호부터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제3호까지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이상에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당하게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다음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각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호의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기준에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지급합니다.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320"/>
              </a:spcBef>
            </a:pPr>
            <a:r>
              <a:rPr dirty="0" sz="1100" spc="75">
                <a:latin typeface="Malgun Gothic"/>
                <a:cs typeface="Malgun Gothic"/>
              </a:rPr>
              <a:t>1.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부상당한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사람이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치료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부상이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원인이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되어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사망한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경우: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제1호에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따른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770635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13360" marR="5080">
              <a:lnSpc>
                <a:spcPct val="133600"/>
              </a:lnSpc>
              <a:spcBef>
                <a:spcPts val="100"/>
              </a:spcBef>
            </a:pPr>
            <a:r>
              <a:rPr dirty="0" sz="1100" spc="-5">
                <a:latin typeface="Malgun Gothic"/>
                <a:cs typeface="Malgun Gothic"/>
              </a:rPr>
              <a:t>금액과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제2호에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금액을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더한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범위에서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피해자에게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발생한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액</a:t>
            </a:r>
            <a:endParaRPr sz="1100">
              <a:latin typeface="Malgun Gothic"/>
              <a:cs typeface="Malgun Gothic"/>
            </a:endParaRPr>
          </a:p>
          <a:p>
            <a:pPr marL="219710" marR="5080" indent="-207645">
              <a:lnSpc>
                <a:spcPts val="1760"/>
              </a:lnSpc>
              <a:spcBef>
                <a:spcPts val="120"/>
              </a:spcBef>
              <a:buAutoNum type="arabicPeriod" startAt="2"/>
              <a:tabLst>
                <a:tab pos="220345" algn="l"/>
              </a:tabLst>
            </a:pPr>
            <a:r>
              <a:rPr dirty="0" sz="1100">
                <a:latin typeface="Malgun Gothic"/>
                <a:cs typeface="Malgun Gothic"/>
              </a:rPr>
              <a:t>부상당한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사람에게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부상이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원인이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되어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후유장애가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경우: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제2호에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제3호에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더한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212090" marR="5080" indent="-200025">
              <a:lnSpc>
                <a:spcPts val="1750"/>
              </a:lnSpc>
              <a:spcBef>
                <a:spcPts val="20"/>
              </a:spcBef>
              <a:buAutoNum type="arabicPeriod" startAt="2"/>
              <a:tabLst>
                <a:tab pos="212725" algn="l"/>
              </a:tabLst>
            </a:pPr>
            <a:r>
              <a:rPr dirty="0" sz="1100" spc="5">
                <a:latin typeface="Malgun Gothic"/>
                <a:cs typeface="Malgun Gothic"/>
              </a:rPr>
              <a:t>제1항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제3호에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금액을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지급한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부상이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원인이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되어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사망한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경우: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1호에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따른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금액에서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제3호에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따른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금액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사망한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날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이후에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해당하는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손해액</a:t>
            </a:r>
            <a:endParaRPr sz="1100">
              <a:latin typeface="Malgun Gothic"/>
              <a:cs typeface="Malgun Gothic"/>
            </a:endParaRPr>
          </a:p>
          <a:p>
            <a:pPr marL="212090">
              <a:lnSpc>
                <a:spcPct val="100000"/>
              </a:lnSpc>
              <a:spcBef>
                <a:spcPts val="315"/>
              </a:spcBef>
            </a:pP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공제한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ct val="132700"/>
              </a:lnSpc>
              <a:spcBef>
                <a:spcPts val="10"/>
              </a:spcBef>
            </a:pPr>
            <a:r>
              <a:rPr dirty="0" sz="1100">
                <a:latin typeface="Malgun Gothic"/>
                <a:cs typeface="Malgun Gothic"/>
              </a:rPr>
              <a:t>③</a:t>
            </a:r>
            <a:r>
              <a:rPr dirty="0" sz="1100" spc="3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공제회는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1회의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공제사고에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대하여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다음과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같이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보상합니다.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보상한도액과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자기부담금은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각각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공제증권에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기재된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금액을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lvl="1" marL="283845" marR="5080" indent="-201295">
              <a:lnSpc>
                <a:spcPct val="133600"/>
              </a:lnSpc>
              <a:buAutoNum type="arabicPeriod"/>
              <a:tabLst>
                <a:tab pos="292100" algn="l"/>
              </a:tabLst>
            </a:pPr>
            <a:r>
              <a:rPr dirty="0" sz="1100" spc="10">
                <a:latin typeface="Malgun Gothic"/>
                <a:cs typeface="Malgun Gothic"/>
              </a:rPr>
              <a:t>제1조(보상하는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손해)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제1호의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손해배상금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보상한도액을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한도로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보상하되,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자기부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담금이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약정된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자기부담금을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초과한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부분만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lvl="1" marL="288290" marR="5080" indent="-20574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2575" algn="l"/>
              </a:tabLst>
            </a:pPr>
            <a:r>
              <a:rPr dirty="0" sz="1100" spc="10">
                <a:latin typeface="Malgun Gothic"/>
                <a:cs typeface="Malgun Gothic"/>
              </a:rPr>
              <a:t>제1조(보상하는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손해)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제2호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‘가’목,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‘나’목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‘마’목의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비용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전액을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lvl="1" marL="286385" marR="5080" indent="-204470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281305" algn="l"/>
              </a:tabLst>
            </a:pPr>
            <a:r>
              <a:rPr dirty="0" sz="1100" spc="10">
                <a:latin typeface="Malgun Gothic"/>
                <a:cs typeface="Malgun Gothic"/>
              </a:rPr>
              <a:t>제1조(보상하는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손해)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제2호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‘다’목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‘라’목의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비용과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제1호에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상액의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합계액을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보상한도액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내에서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ts val="1760"/>
              </a:lnSpc>
              <a:spcBef>
                <a:spcPts val="10"/>
              </a:spcBef>
            </a:pPr>
            <a:r>
              <a:rPr dirty="0" sz="1100">
                <a:latin typeface="Malgun Gothic"/>
                <a:cs typeface="Malgun Gothic"/>
              </a:rPr>
              <a:t>④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공제기간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발생하는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사고에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공제회의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보상총액은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공제증권에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기재된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총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한도액을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한도로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100">
              <a:latin typeface="Malgun Gothic"/>
              <a:cs typeface="Malgun Gothic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제4조(다른</a:t>
            </a:r>
            <a:r>
              <a:rPr dirty="0" sz="1100" spc="12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의무보험과의</a:t>
            </a:r>
            <a:r>
              <a:rPr dirty="0" sz="1100" spc="12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관계)</a:t>
            </a:r>
            <a:endParaRPr sz="1100">
              <a:latin typeface="Malgun Gothic"/>
              <a:cs typeface="Malgun Gothic"/>
            </a:endParaRPr>
          </a:p>
          <a:p>
            <a:pPr algn="just" marL="12700" marR="5080">
              <a:lnSpc>
                <a:spcPct val="133300"/>
              </a:lnSpc>
              <a:spcBef>
                <a:spcPts val="5"/>
              </a:spcBef>
            </a:pPr>
            <a:r>
              <a:rPr dirty="0" sz="1100">
                <a:latin typeface="Malgun Gothic"/>
                <a:cs typeface="Malgun Gothic"/>
              </a:rPr>
              <a:t>①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공제회는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특별약관에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의하여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보상하여야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금액이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의무보험에서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보상하는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금액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 </a:t>
            </a:r>
            <a:r>
              <a:rPr dirty="0" sz="1100" spc="-5">
                <a:latin typeface="Malgun Gothic"/>
                <a:cs typeface="Malgun Gothic"/>
              </a:rPr>
              <a:t>초과할 </a:t>
            </a:r>
            <a:r>
              <a:rPr dirty="0" sz="1100">
                <a:latin typeface="Malgun Gothic"/>
                <a:cs typeface="Malgun Gothic"/>
              </a:rPr>
              <a:t>때에 </a:t>
            </a:r>
            <a:r>
              <a:rPr dirty="0" sz="1100" spc="-5">
                <a:latin typeface="Malgun Gothic"/>
                <a:cs typeface="Malgun Gothic"/>
              </a:rPr>
              <a:t>한하여 </a:t>
            </a:r>
            <a:r>
              <a:rPr dirty="0" sz="1100">
                <a:latin typeface="Malgun Gothic"/>
                <a:cs typeface="Malgun Gothic"/>
              </a:rPr>
              <a:t>그 초과액만을 </a:t>
            </a:r>
            <a:r>
              <a:rPr dirty="0" sz="1100" spc="15">
                <a:latin typeface="Malgun Gothic"/>
                <a:cs typeface="Malgun Gothic"/>
              </a:rPr>
              <a:t>보상합니다. </a:t>
            </a:r>
            <a:r>
              <a:rPr dirty="0" sz="1100" spc="45">
                <a:latin typeface="Malgun Gothic"/>
                <a:cs typeface="Malgun Gothic"/>
              </a:rPr>
              <a:t>다만,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5">
                <a:latin typeface="Malgun Gothic"/>
                <a:cs typeface="Malgun Gothic"/>
              </a:rPr>
              <a:t>공제등록이 </a:t>
            </a:r>
            <a:r>
              <a:rPr dirty="0" sz="1100">
                <a:latin typeface="Malgun Gothic"/>
                <a:cs typeface="Malgun Gothic"/>
              </a:rPr>
              <a:t>의무보험인 경우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에는 그러하지 아니하며 </a:t>
            </a:r>
            <a:r>
              <a:rPr dirty="0" sz="1100" spc="-5">
                <a:latin typeface="Malgun Gothic"/>
                <a:cs typeface="Malgun Gothic"/>
              </a:rPr>
              <a:t>의무보험이 다수인 </a:t>
            </a:r>
            <a:r>
              <a:rPr dirty="0" sz="1100">
                <a:latin typeface="Malgun Gothic"/>
                <a:cs typeface="Malgun Gothic"/>
              </a:rPr>
              <a:t>경우에는 보통약관 </a:t>
            </a:r>
            <a:r>
              <a:rPr dirty="0" sz="1100" spc="10">
                <a:latin typeface="Malgun Gothic"/>
                <a:cs typeface="Malgun Gothic"/>
              </a:rPr>
              <a:t>제20조(공제금의 </a:t>
            </a:r>
            <a:r>
              <a:rPr dirty="0" sz="1100" spc="20">
                <a:latin typeface="Malgun Gothic"/>
                <a:cs typeface="Malgun Gothic"/>
              </a:rPr>
              <a:t>분담)를 </a:t>
            </a:r>
            <a:r>
              <a:rPr dirty="0" sz="1100" spc="25">
                <a:latin typeface="Malgun Gothic"/>
                <a:cs typeface="Malgun Gothic"/>
              </a:rPr>
              <a:t> 따릅니다.</a:t>
            </a:r>
            <a:endParaRPr sz="1100">
              <a:latin typeface="Malgun Gothic"/>
              <a:cs typeface="Malgun Gothic"/>
            </a:endParaRPr>
          </a:p>
          <a:p>
            <a:pPr algn="just" marL="12700" marR="5080">
              <a:lnSpc>
                <a:spcPts val="1760"/>
              </a:lnSpc>
              <a:spcBef>
                <a:spcPts val="120"/>
              </a:spcBef>
            </a:pPr>
            <a:r>
              <a:rPr dirty="0" sz="1100">
                <a:latin typeface="Malgun Gothic"/>
                <a:cs typeface="Malgun Gothic"/>
              </a:rPr>
              <a:t>②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의무보험은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법률에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의하여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의무적으로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가입하여야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보험으로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공제계약을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포함합니다.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1100">
              <a:latin typeface="Malgun Gothic"/>
              <a:cs typeface="Malgun Gothic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제5조(관계법령의</a:t>
            </a:r>
            <a:r>
              <a:rPr dirty="0" sz="1100" spc="100" b="1">
                <a:latin typeface="Malgun Gothic"/>
                <a:cs typeface="Malgun Gothic"/>
              </a:rPr>
              <a:t> </a:t>
            </a:r>
            <a:r>
              <a:rPr dirty="0" sz="1100" spc="5" b="1">
                <a:latin typeface="Malgun Gothic"/>
                <a:cs typeface="Malgun Gothic"/>
              </a:rPr>
              <a:t>개정)</a:t>
            </a:r>
            <a:endParaRPr sz="1100">
              <a:latin typeface="Malgun Gothic"/>
              <a:cs typeface="Malgun Gothic"/>
            </a:endParaRPr>
          </a:p>
          <a:p>
            <a:pPr algn="just" marL="12700" marR="6350">
              <a:lnSpc>
                <a:spcPct val="133600"/>
              </a:lnSpc>
            </a:pPr>
            <a:r>
              <a:rPr dirty="0" sz="1100">
                <a:latin typeface="Malgun Gothic"/>
                <a:cs typeface="Malgun Gothic"/>
              </a:rPr>
              <a:t>공제기간 중에 관계법령이 </a:t>
            </a:r>
            <a:r>
              <a:rPr dirty="0" sz="1100" spc="-5">
                <a:latin typeface="Malgun Gothic"/>
                <a:cs typeface="Malgun Gothic"/>
              </a:rPr>
              <a:t>개정된 </a:t>
            </a:r>
            <a:r>
              <a:rPr dirty="0" sz="1100">
                <a:latin typeface="Malgun Gothic"/>
                <a:cs typeface="Malgun Gothic"/>
              </a:rPr>
              <a:t>경우에는 개정법령에 </a:t>
            </a:r>
            <a:r>
              <a:rPr dirty="0" sz="1100" spc="25">
                <a:latin typeface="Malgun Gothic"/>
                <a:cs typeface="Malgun Gothic"/>
              </a:rPr>
              <a:t>따릅니다. </a:t>
            </a:r>
            <a:r>
              <a:rPr dirty="0" sz="1100" spc="55">
                <a:latin typeface="Malgun Gothic"/>
                <a:cs typeface="Malgun Gothic"/>
              </a:rPr>
              <a:t>단, </a:t>
            </a:r>
            <a:r>
              <a:rPr dirty="0" sz="1100">
                <a:latin typeface="Malgun Gothic"/>
                <a:cs typeface="Malgun Gothic"/>
              </a:rPr>
              <a:t>개정법령으로 </a:t>
            </a:r>
            <a:r>
              <a:rPr dirty="0" sz="1100" spc="-5">
                <a:latin typeface="Malgun Gothic"/>
                <a:cs typeface="Malgun Gothic"/>
              </a:rPr>
              <a:t>인해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위험이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현저히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증가한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추가공제회비를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부과할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제6조(준용규정)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특별약관에서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정하지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사항은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보통약관을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5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spc="220">
                <a:latin typeface="Malgun Gothic"/>
                <a:cs typeface="Malgun Gothic"/>
              </a:rPr>
              <a:t>※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용어의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정의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6190" y="8767889"/>
          <a:ext cx="6050915" cy="8058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40815"/>
                <a:gridCol w="4603115"/>
              </a:tblGrid>
              <a:tr h="162890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Bef>
                          <a:spcPts val="6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신체장해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125"/>
                        </a:lnSpc>
                        <a:spcBef>
                          <a:spcPts val="6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신체장해라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신체의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상해,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질병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사망을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말합니다.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78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재물손해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재물손해라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아래와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같습니다.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indent="-184785">
                        <a:lnSpc>
                          <a:spcPct val="100000"/>
                        </a:lnSpc>
                        <a:spcBef>
                          <a:spcPts val="110"/>
                        </a:spcBef>
                        <a:buAutoNum type="arabicParenR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물리적으로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망그러뜨려진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유체물의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직접손해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indent="-184785">
                        <a:lnSpc>
                          <a:spcPct val="100000"/>
                        </a:lnSpc>
                        <a:spcBef>
                          <a:spcPts val="95"/>
                        </a:spcBef>
                        <a:buAutoNum type="arabicParenR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물리적으로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망그러뜨려진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유체물의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사용불능으로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생긴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간접손해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06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605091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40815"/>
                <a:gridCol w="4603115"/>
              </a:tblGrid>
              <a:tr h="1628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185"/>
                        </a:lnSpc>
                      </a:pPr>
                      <a:r>
                        <a:rPr dirty="0" sz="1000" spc="45">
                          <a:latin typeface="Malgun Gothic"/>
                          <a:cs typeface="Malgun Gothic"/>
                        </a:rPr>
                        <a:t>3)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물리적으로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망그러뜨려지지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유체물의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사용불능으로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생긴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간접손해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465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보장지역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0825" indent="-184785">
                        <a:lnSpc>
                          <a:spcPct val="100000"/>
                        </a:lnSpc>
                        <a:spcBef>
                          <a:spcPts val="135"/>
                        </a:spcBef>
                        <a:buAutoNum type="arabicParenR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보험증권에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기재된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국가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60350" marR="52069" indent="-193675">
                        <a:lnSpc>
                          <a:spcPct val="108000"/>
                        </a:lnSpc>
                        <a:buAutoNum type="arabicParenR"/>
                        <a:tabLst>
                          <a:tab pos="2603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공해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공공(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公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空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).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그러나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1)에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해당되지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않는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국가에서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1)의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국가로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1)의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국가에서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1)에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해당되지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않는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국가로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여행하거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6035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수송하는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공해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공공에서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발생한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제외합니다.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7175" marR="52069" indent="-190500">
                        <a:lnSpc>
                          <a:spcPct val="108000"/>
                        </a:lnSpc>
                        <a:buAutoNum type="arabicParenR" startAt="3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다음의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세계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전지역.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그러나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그로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피보험자의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배상책임이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1)에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기재된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국가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내에서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소송이나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회사가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합의한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화해액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717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확정되는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한합니다.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231775">
                        <a:lnSpc>
                          <a:spcPct val="100000"/>
                        </a:lnSpc>
                        <a:spcBef>
                          <a:spcPts val="95"/>
                        </a:spcBef>
                        <a:buAutoNum type="arabicParenBoth"/>
                        <a:tabLst>
                          <a:tab pos="2984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1)의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국가에서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피보험자가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제조하여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판매한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제품으로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생긴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41300">
                        <a:lnSpc>
                          <a:spcPct val="100000"/>
                        </a:lnSpc>
                        <a:spcBef>
                          <a:spcPts val="95"/>
                        </a:spcBef>
                        <a:buAutoNum type="arabicParenBoth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1)의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국가에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거주지가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피보험자의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활동으로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생긴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사고다만,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marR="52069">
                        <a:lnSpc>
                          <a:spcPct val="108000"/>
                        </a:lnSpc>
                        <a:spcBef>
                          <a:spcPts val="1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험증권(보험가입증서)상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보장되는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사업의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목적으로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거주지를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단기간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한합니다.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17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보험사고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보험사고라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함은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급격하게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발생하는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것을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위험이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서서히,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계속적,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6675" marR="53975">
                        <a:lnSpc>
                          <a:spcPct val="108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반복적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누적적으로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노출되어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결과로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발생한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신체장해나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재물손해를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말합니다.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32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1회의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1회의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사고라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함은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하나의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원인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사실상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같은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종류의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위험에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계속적,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6675" marR="53975">
                        <a:lnSpc>
                          <a:spcPts val="131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반복적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누적적으로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노출되어</a:t>
                      </a:r>
                      <a:r>
                        <a:rPr dirty="0" sz="100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결과로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발생한</a:t>
                      </a:r>
                      <a:r>
                        <a:rPr dirty="0" sz="100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사고로써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피보험자나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피해자의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손해배상청구의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수에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관계없이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1회의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사고로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봅니다.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171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법률상의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배상책임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53975">
                        <a:lnSpc>
                          <a:spcPct val="108000"/>
                        </a:lnSpc>
                        <a:spcBef>
                          <a:spcPts val="28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법률상의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배상책임이라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함은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법률규정에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따른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배상책임을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말하며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계약에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법률규정보다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가중된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배상책임(계약상의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가중책임)은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제외합니다.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47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공해물질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66675" marR="53975">
                        <a:lnSpc>
                          <a:spcPct val="108500"/>
                        </a:lnSpc>
                        <a:spcBef>
                          <a:spcPts val="204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공해물질이라 함은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연기, 증기, 매연, 연무, </a:t>
                      </a:r>
                      <a:r>
                        <a:rPr dirty="0" sz="1000" spc="55">
                          <a:latin typeface="Malgun Gothic"/>
                          <a:cs typeface="Malgun Gothic"/>
                        </a:rPr>
                        <a:t>산,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알칼리,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화학물질 및 폐기물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(재생,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수리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재활용되는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물질을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포함합니다)을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포함한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고체, 액체,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체상태의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열성자극물이나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오염물질을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말합니다.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6034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576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테러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66675" marR="52069">
                        <a:lnSpc>
                          <a:spcPts val="13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테러라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함은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정부,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일반대중,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일부집단 등에 대하여 영향을 미치거나 공포를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조성할 의도를 포함하여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정치, 종교,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특정이념,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기타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유사한 목적을 가지고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단독으로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조직이나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정부를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대신하거나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연계하여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행하는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개인이나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집단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66675">
                        <a:lnSpc>
                          <a:spcPts val="1140"/>
                        </a:lnSpc>
                        <a:spcBef>
                          <a:spcPts val="4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무력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폭력의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사용,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위협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말합니다.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393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  <a:spcBef>
                          <a:spcPts val="73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자동차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66675" marR="52069">
                        <a:lnSpc>
                          <a:spcPct val="108300"/>
                        </a:lnSpc>
                        <a:spcBef>
                          <a:spcPts val="13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자동차라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함은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도로상을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주행하기 위하여 설계된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것으로써 육상에서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는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원동기를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붙인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차량,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트레일러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트레일러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여기에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장착된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장치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를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말합니다.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그러나 아래의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차량(여기에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부착된 기계나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장치를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포함합니다)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자동차로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않습니다.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indent="-184785">
                        <a:lnSpc>
                          <a:spcPct val="100000"/>
                        </a:lnSpc>
                        <a:spcBef>
                          <a:spcPts val="95"/>
                        </a:spcBef>
                        <a:buAutoNum type="arabicParenR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공공도로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이외의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장소에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사용하기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위하여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만든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차량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indent="-184785">
                        <a:lnSpc>
                          <a:spcPct val="100000"/>
                        </a:lnSpc>
                        <a:spcBef>
                          <a:spcPts val="100"/>
                        </a:spcBef>
                        <a:buAutoNum type="arabicParenR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피보험자가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소유,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임차한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구내에서만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차량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indent="-184785">
                        <a:lnSpc>
                          <a:spcPct val="100000"/>
                        </a:lnSpc>
                        <a:spcBef>
                          <a:spcPts val="105"/>
                        </a:spcBef>
                        <a:buAutoNum type="arabicParenR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무한궤도를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주행하는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차량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61620" marR="52069" indent="-195580">
                        <a:lnSpc>
                          <a:spcPct val="108000"/>
                        </a:lnSpc>
                        <a:buAutoNum type="arabicParenR"/>
                        <a:tabLst>
                          <a:tab pos="26225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자체추진력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여부에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관계없이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장소의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이동을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목적으로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아래의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기계를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항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구적으로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부착한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차량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231775">
                        <a:lnSpc>
                          <a:spcPct val="100000"/>
                        </a:lnSpc>
                        <a:spcBef>
                          <a:spcPts val="110"/>
                        </a:spcBef>
                        <a:buAutoNum type="arabicParenBoth"/>
                        <a:tabLst>
                          <a:tab pos="298450" algn="l"/>
                        </a:tabLst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파워크레인,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쇼벨,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로다,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굴삭기,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천공기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231775">
                        <a:lnSpc>
                          <a:spcPct val="100000"/>
                        </a:lnSpc>
                        <a:spcBef>
                          <a:spcPts val="95"/>
                        </a:spcBef>
                        <a:buAutoNum type="arabicParenBoth"/>
                        <a:tabLst>
                          <a:tab pos="298450" algn="l"/>
                        </a:tabLst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그레이다,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스크레퍼,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로울러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등의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도로건설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포장용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marR="52705" indent="-251460">
                        <a:lnSpc>
                          <a:spcPts val="1310"/>
                        </a:lnSpc>
                        <a:spcBef>
                          <a:spcPts val="50"/>
                        </a:spcBef>
                        <a:buAutoNum type="arabicParenBoth"/>
                        <a:tabLst>
                          <a:tab pos="318770" algn="l"/>
                        </a:tabLst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에어콤프레셔,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펌프,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발전기(분무용,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용접용,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빌딩청소용,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지질</a:t>
                      </a:r>
                      <a:r>
                        <a:rPr dirty="0" sz="1000" spc="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조사용,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조명용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우물탐사용을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포함합니다)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231775">
                        <a:lnSpc>
                          <a:spcPct val="100000"/>
                        </a:lnSpc>
                        <a:spcBef>
                          <a:spcPts val="30"/>
                        </a:spcBef>
                        <a:buAutoNum type="arabicParenBoth"/>
                        <a:tabLst>
                          <a:tab pos="29845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고소작업용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차량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작업원의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승강용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기계장치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7175" indent="-19050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1000" spc="45">
                          <a:latin typeface="Malgun Gothic"/>
                          <a:cs typeface="Malgun Gothic"/>
                        </a:rPr>
                        <a:t>5)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위1)내지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4)이외의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차량으로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사람이나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물건운송이외의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목적으로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7175" marR="53975">
                        <a:lnSpc>
                          <a:spcPct val="108000"/>
                        </a:lnSpc>
                        <a:spcBef>
                          <a:spcPts val="1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용하는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차량.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그러나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아래의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장치를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항구적으로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부착한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자력주행차량은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자동차로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봅니다.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marR="53975" indent="-238125">
                        <a:lnSpc>
                          <a:spcPts val="1310"/>
                        </a:lnSpc>
                        <a:spcBef>
                          <a:spcPts val="45"/>
                        </a:spcBef>
                        <a:buAutoNum type="arabicParenBoth"/>
                        <a:tabLst>
                          <a:tab pos="304800" algn="l"/>
                        </a:tabLst>
                      </a:pPr>
                      <a:r>
                        <a:rPr dirty="0" sz="1000" spc="35">
                          <a:latin typeface="Malgun Gothic"/>
                          <a:cs typeface="Malgun Gothic"/>
                        </a:rPr>
                        <a:t>제설,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도로의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보수관리(도로건설이나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포장공사는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제외합니다)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도로청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소용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38125">
                        <a:lnSpc>
                          <a:spcPct val="100000"/>
                        </a:lnSpc>
                        <a:spcBef>
                          <a:spcPts val="35"/>
                        </a:spcBef>
                        <a:buAutoNum type="arabicParenBoth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작업원의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승강용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기계장치로써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자동차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트럭의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차대에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장착된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고소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작업용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차량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유사한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9720" marR="53975" indent="-233679">
                        <a:lnSpc>
                          <a:spcPct val="108000"/>
                        </a:lnSpc>
                        <a:spcBef>
                          <a:spcPts val="10"/>
                        </a:spcBef>
                        <a:buAutoNum type="arabicParenBoth" startAt="3"/>
                        <a:tabLst>
                          <a:tab pos="300355" algn="l"/>
                        </a:tabLst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에어콤프레셔,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펌프,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발전기(분무용,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용접용,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빌딩청소용,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지질조사용,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명용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우물탐사용을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포함합니다)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71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2555748" y="5159755"/>
            <a:ext cx="224790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6410" sz="1950" spc="-630">
                <a:latin typeface="MS UI Gothic"/>
                <a:cs typeface="MS UI Gothic"/>
              </a:rPr>
              <a:t>◯</a:t>
            </a:r>
            <a:r>
              <a:rPr dirty="0" sz="900" spc="-420" b="1">
                <a:latin typeface="Malgun Gothic"/>
                <a:cs typeface="Malgun Gothic"/>
              </a:rPr>
              <a:t>24-1</a:t>
            </a:r>
            <a:endParaRPr sz="9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28035" y="5179567"/>
            <a:ext cx="2151380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latin typeface="Malgun Gothic"/>
                <a:cs typeface="Malgun Gothic"/>
              </a:rPr>
              <a:t>운송위험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확장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추가특별약관</a:t>
            </a:r>
            <a:endParaRPr sz="13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7983" y="5718149"/>
            <a:ext cx="5786120" cy="3823335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dirty="0" sz="1100" b="1">
                <a:latin typeface="Malgun Gothic"/>
                <a:cs typeface="Malgun Gothic"/>
              </a:rPr>
              <a:t>제1조(보상하는</a:t>
            </a:r>
            <a:r>
              <a:rPr dirty="0" sz="1100" spc="114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ts val="1760"/>
              </a:lnSpc>
              <a:spcBef>
                <a:spcPts val="125"/>
              </a:spcBef>
            </a:pPr>
            <a:r>
              <a:rPr dirty="0" sz="1100">
                <a:latin typeface="Malgun Gothic"/>
                <a:cs typeface="Malgun Gothic"/>
              </a:rPr>
              <a:t>공제회는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드론배상책임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특별약관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제2조(보상하지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손해)의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제17호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제26호의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규정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에도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불구하고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공제증권에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기재된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드론의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운항(운송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상하역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작업을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포함합니다)으로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ts val="1750"/>
              </a:lnSpc>
              <a:spcBef>
                <a:spcPts val="15"/>
              </a:spcBef>
            </a:pPr>
            <a:r>
              <a:rPr dirty="0" sz="1100" spc="-5">
                <a:latin typeface="Malgun Gothic"/>
                <a:cs typeface="Malgun Gothic"/>
              </a:rPr>
              <a:t>발생된</a:t>
            </a:r>
            <a:r>
              <a:rPr dirty="0" sz="1100" spc="3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공제사고로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인하여</a:t>
            </a:r>
            <a:r>
              <a:rPr dirty="0" sz="1100" spc="3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피해자에게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법률상의</a:t>
            </a:r>
            <a:r>
              <a:rPr dirty="0" sz="1100" spc="3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배상책임을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부담함으로써</a:t>
            </a:r>
            <a:r>
              <a:rPr dirty="0" sz="1100" spc="3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입은</a:t>
            </a:r>
            <a:r>
              <a:rPr dirty="0" sz="1100" spc="3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아래의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특별약관에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09550" algn="l"/>
              </a:tabLst>
            </a:pP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피해자에게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지급할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책임을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법률상의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손해배상금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09550" algn="l"/>
              </a:tabLst>
            </a:pPr>
            <a:r>
              <a:rPr dirty="0" sz="1100" spc="-5">
                <a:latin typeface="Malgun Gothic"/>
                <a:cs typeface="Malgun Gothic"/>
              </a:rPr>
              <a:t>계약자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피공제자가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아래의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274320" marR="6350" indent="-262255">
              <a:lnSpc>
                <a:spcPts val="1760"/>
              </a:lnSpc>
              <a:spcBef>
                <a:spcPts val="125"/>
              </a:spcBef>
            </a:pPr>
            <a:r>
              <a:rPr dirty="0" sz="1100" spc="65">
                <a:latin typeface="Malgun Gothic"/>
                <a:cs typeface="Malgun Gothic"/>
              </a:rPr>
              <a:t>가.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피공제자가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보통약관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제21조(손해방지의무)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제1호의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방지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경감을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위하여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유익하였던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274320" marR="5080" indent="-262255">
              <a:lnSpc>
                <a:spcPts val="1750"/>
              </a:lnSpc>
              <a:spcBef>
                <a:spcPts val="15"/>
              </a:spcBef>
            </a:pPr>
            <a:r>
              <a:rPr dirty="0" sz="1100" spc="65">
                <a:latin typeface="Malgun Gothic"/>
                <a:cs typeface="Malgun Gothic"/>
              </a:rPr>
              <a:t>나.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보통약관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제21조(손해방지의무)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제2호의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제3자로부터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받을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있는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권리를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지키거나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행사하기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위하여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유익하였던</a:t>
            </a:r>
            <a:endParaRPr sz="1100">
              <a:latin typeface="Malgun Gothic"/>
              <a:cs typeface="Malgun Gothic"/>
            </a:endParaRPr>
          </a:p>
          <a:p>
            <a:pPr marL="274320">
              <a:lnSpc>
                <a:spcPct val="100000"/>
              </a:lnSpc>
              <a:spcBef>
                <a:spcPts val="315"/>
              </a:spcBef>
            </a:pP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dirty="0" sz="1100" spc="65">
                <a:latin typeface="Malgun Gothic"/>
                <a:cs typeface="Malgun Gothic"/>
              </a:rPr>
              <a:t>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지급한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소송비용,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변호사비용,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중재,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화해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조정에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marL="279400" marR="5080" indent="-266700">
              <a:lnSpc>
                <a:spcPts val="1760"/>
              </a:lnSpc>
              <a:spcBef>
                <a:spcPts val="125"/>
              </a:spcBef>
            </a:pPr>
            <a:r>
              <a:rPr dirty="0" sz="1100" spc="65">
                <a:latin typeface="Malgun Gothic"/>
                <a:cs typeface="Malgun Gothic"/>
              </a:rPr>
              <a:t>라.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공제증권상의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보상한도액내의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금액에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공탁보증보험료.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그러나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공제회는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그러한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보증을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제공할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책임은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부담하지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280670" marR="6350" indent="-268605">
              <a:lnSpc>
                <a:spcPts val="1750"/>
              </a:lnSpc>
            </a:pPr>
            <a:r>
              <a:rPr dirty="0" sz="1100" spc="65">
                <a:latin typeface="Malgun Gothic"/>
                <a:cs typeface="Malgun Gothic"/>
              </a:rPr>
              <a:t>마.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피공제자가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보통약관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제22조(손해배상청구에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공제회의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해결)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제2항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제3항의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회사의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요구에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따르기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위하여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916190" y="1095311"/>
          <a:ext cx="6050915" cy="38366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40815"/>
                <a:gridCol w="4603115"/>
              </a:tblGrid>
              <a:tr h="13335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드론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66675" marR="53975">
                        <a:lnSpc>
                          <a:spcPts val="1300"/>
                        </a:lnSpc>
                        <a:spcBef>
                          <a:spcPts val="25"/>
                        </a:spcBef>
                      </a:pPr>
                      <a:r>
                        <a:rPr dirty="0" sz="1000" spc="30">
                          <a:latin typeface="Malgun Gothic"/>
                          <a:cs typeface="Malgun Gothic"/>
                        </a:rPr>
                        <a:t>[항공안전법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제2조(정의)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항공안전법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시행규칙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제5조(초경량비행장치의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기준)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제5호]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64795" marR="53975" indent="-198120">
                        <a:lnSpc>
                          <a:spcPts val="1300"/>
                        </a:lnSpc>
                        <a:spcBef>
                          <a:spcPts val="5"/>
                        </a:spcBef>
                        <a:buAutoNum type="arabicParenR"/>
                        <a:tabLst>
                          <a:tab pos="26543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무인동력비행장치: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연료의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중량을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제외한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자체중량이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150킬로그램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무인비행기,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무인헬리콥터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무인멀티콥터(카메라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드론에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부착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부속장비는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드론의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포함하며,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드론을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이용하여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운송되는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배송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6479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물은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드론의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않습니다)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54000" marR="52069" indent="-187960">
                        <a:lnSpc>
                          <a:spcPct val="108000"/>
                        </a:lnSpc>
                        <a:buAutoNum type="arabicParenR" startAt="2"/>
                        <a:tabLst>
                          <a:tab pos="254635" algn="l"/>
                        </a:tabLst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무인비행선: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연료의 중량을 제외한 자체중량이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180킬로그램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이하이고 길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이가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20미터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이하인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무인비행선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32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1270">
                        <a:lnSpc>
                          <a:spcPct val="100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운항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발동기가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이륙(이수를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포함합니다)을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목적으로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최초로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움직이기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시작한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6675" marR="53975">
                        <a:lnSpc>
                          <a:spcPct val="108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부터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비행이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종료되어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착륙(이수를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포함합니다)한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후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발동기가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최종적으로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정지된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때까지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304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비행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31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비행을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목적으로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이륙(이수를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포함합니다)하는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순간부터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착륙(착수를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6675">
                        <a:lnSpc>
                          <a:spcPts val="1170"/>
                        </a:lnSpc>
                        <a:spcBef>
                          <a:spcPts val="9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니다)하는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순간까지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304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운송업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38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타인의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수요에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맞추어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초경량비행장치를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사용하여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유상으로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여객이나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화물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6675">
                        <a:lnSpc>
                          <a:spcPts val="1155"/>
                        </a:lnSpc>
                        <a:spcBef>
                          <a:spcPts val="1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운송하는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291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항공기대여업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572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타인의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수요에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맞추어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유상으로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초경량비행장치를</a:t>
                      </a:r>
                      <a:r>
                        <a:rPr dirty="0" sz="1000" spc="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대여하는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사업(항공레저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66675">
                        <a:lnSpc>
                          <a:spcPts val="1155"/>
                        </a:lnSpc>
                        <a:spcBef>
                          <a:spcPts val="10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스포츠사업은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제외합니다)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230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372110" marR="362585" indent="93980">
                        <a:lnSpc>
                          <a:spcPct val="108000"/>
                        </a:lnSpc>
                        <a:spcBef>
                          <a:spcPts val="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항공레저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스포츠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53975">
                        <a:lnSpc>
                          <a:spcPct val="109000"/>
                        </a:lnSpc>
                        <a:spcBef>
                          <a:spcPts val="5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타인의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수요에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맞추어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유상으로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다음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목의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어느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하나에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해당하는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서비스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제공하는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66065" marR="52069" indent="-200025">
                        <a:lnSpc>
                          <a:spcPct val="108000"/>
                        </a:lnSpc>
                        <a:buAutoNum type="arabicParenR"/>
                        <a:tabLst>
                          <a:tab pos="2667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초경량비행장치를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사용하여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조종교육,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체험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경관조망을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목적으로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람을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태워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비행하는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서비스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indent="-184785">
                        <a:lnSpc>
                          <a:spcPct val="100000"/>
                        </a:lnSpc>
                        <a:spcBef>
                          <a:spcPts val="110"/>
                        </a:spcBef>
                        <a:buAutoNum type="arabicParenR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초경량비행장치를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항공레저스포츠를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위하여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대여해주는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서비스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0825" indent="-184785">
                        <a:lnSpc>
                          <a:spcPct val="100000"/>
                        </a:lnSpc>
                        <a:spcBef>
                          <a:spcPts val="95"/>
                        </a:spcBef>
                        <a:buAutoNum type="arabicParenR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초경량비행장치에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대한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정비,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수리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개조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서비스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216254"/>
            <a:ext cx="5786120" cy="8295005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dirty="0" sz="1100" b="1">
                <a:latin typeface="Malgun Gothic"/>
                <a:cs typeface="Malgun Gothic"/>
              </a:rPr>
              <a:t>제2조(보상하지</a:t>
            </a:r>
            <a:r>
              <a:rPr dirty="0" sz="1100" spc="135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않는</a:t>
            </a:r>
            <a:r>
              <a:rPr dirty="0" sz="1100" spc="13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ts val="1760"/>
              </a:lnSpc>
              <a:spcBef>
                <a:spcPts val="125"/>
              </a:spcBef>
            </a:pPr>
            <a:r>
              <a:rPr dirty="0" sz="1100">
                <a:latin typeface="Malgun Gothic"/>
                <a:cs typeface="Malgun Gothic"/>
              </a:rPr>
              <a:t>공제회는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아래에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기재된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부담함으로써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손해를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보상하지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습니다.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09550" algn="l"/>
              </a:tabLst>
            </a:pPr>
            <a:r>
              <a:rPr dirty="0" sz="1100" spc="-5">
                <a:latin typeface="Malgun Gothic"/>
                <a:cs typeface="Malgun Gothic"/>
              </a:rPr>
              <a:t>계약자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이들의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법정대리인의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고의로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15265" marR="6350" indent="-20320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15900" algn="l"/>
              </a:tabLst>
            </a:pPr>
            <a:r>
              <a:rPr dirty="0" sz="1100" spc="40">
                <a:latin typeface="Malgun Gothic"/>
                <a:cs typeface="Malgun Gothic"/>
              </a:rPr>
              <a:t>전쟁,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혁명,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내란,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사변,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테러,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폭동,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소요,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노동쟁의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이들과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유사한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사태로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09550" algn="l"/>
              </a:tabLst>
            </a:pPr>
            <a:r>
              <a:rPr dirty="0" sz="1100" spc="40">
                <a:latin typeface="Malgun Gothic"/>
                <a:cs typeface="Malgun Gothic"/>
              </a:rPr>
              <a:t>지진,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분화,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홍수,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비슷한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천재지변으로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25425" marR="5080" indent="-21336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20345" algn="l"/>
              </a:tabLst>
            </a:pPr>
            <a:r>
              <a:rPr dirty="0" sz="1100" spc="-5">
                <a:latin typeface="Malgun Gothic"/>
                <a:cs typeface="Malgun Gothic"/>
              </a:rPr>
              <a:t>피공제자가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소유, 점유, </a:t>
            </a:r>
            <a:r>
              <a:rPr dirty="0" sz="1100" spc="40">
                <a:latin typeface="Malgun Gothic"/>
                <a:cs typeface="Malgun Gothic"/>
              </a:rPr>
              <a:t>임차, </a:t>
            </a:r>
            <a:r>
              <a:rPr dirty="0" sz="1100">
                <a:latin typeface="Malgun Gothic"/>
                <a:cs typeface="Malgun Gothic"/>
              </a:rPr>
              <a:t>사용하거나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보호, 관리, </a:t>
            </a:r>
            <a:r>
              <a:rPr dirty="0" sz="1100" spc="10">
                <a:latin typeface="Malgun Gothic"/>
                <a:cs typeface="Malgun Gothic"/>
              </a:rPr>
              <a:t>통제(원인에 </a:t>
            </a:r>
            <a:r>
              <a:rPr dirty="0" sz="1100">
                <a:latin typeface="Malgun Gothic"/>
                <a:cs typeface="Malgun Gothic"/>
              </a:rPr>
              <a:t>관계없이</a:t>
            </a:r>
            <a:r>
              <a:rPr dirty="0" sz="1100" spc="3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모든 형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태의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실질적인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통제행위를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포함합니다)하는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재물이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손해를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입었을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경우에는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재물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대하여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정당한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권리를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가진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사람에게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부담하는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손해배상책임.</a:t>
            </a:r>
            <a:endParaRPr sz="1100">
              <a:latin typeface="Malgun Gothic"/>
              <a:cs typeface="Malgun Gothic"/>
            </a:endParaRPr>
          </a:p>
          <a:p>
            <a:pPr algn="just" marL="213360" marR="5080" indent="-201295">
              <a:lnSpc>
                <a:spcPts val="1760"/>
              </a:lnSpc>
              <a:buAutoNum type="arabicPeriod"/>
              <a:tabLst>
                <a:tab pos="224790" algn="l"/>
              </a:tabLst>
            </a:pPr>
            <a:r>
              <a:rPr dirty="0" sz="1100">
                <a:latin typeface="Malgun Gothic"/>
                <a:cs typeface="Malgun Gothic"/>
              </a:rPr>
              <a:t>피공제자와 </a:t>
            </a:r>
            <a:r>
              <a:rPr dirty="0" sz="1100" spc="-5">
                <a:latin typeface="Malgun Gothic"/>
                <a:cs typeface="Malgun Gothic"/>
              </a:rPr>
              <a:t>타인 간에 </a:t>
            </a:r>
            <a:r>
              <a:rPr dirty="0" sz="1100">
                <a:latin typeface="Malgun Gothic"/>
                <a:cs typeface="Malgun Gothic"/>
              </a:rPr>
              <a:t>손해배상에 관한 </a:t>
            </a:r>
            <a:r>
              <a:rPr dirty="0" sz="1100" spc="-5">
                <a:latin typeface="Malgun Gothic"/>
                <a:cs typeface="Malgun Gothic"/>
              </a:rPr>
              <a:t>약정이 </a:t>
            </a:r>
            <a:r>
              <a:rPr dirty="0" sz="1100">
                <a:latin typeface="Malgun Gothic"/>
                <a:cs typeface="Malgun Gothic"/>
              </a:rPr>
              <a:t>있는 </a:t>
            </a:r>
            <a:r>
              <a:rPr dirty="0" sz="1100" spc="-5">
                <a:latin typeface="Malgun Gothic"/>
                <a:cs typeface="Malgun Gothic"/>
              </a:rPr>
              <a:t>경우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5">
                <a:latin typeface="Malgun Gothic"/>
                <a:cs typeface="Malgun Gothic"/>
              </a:rPr>
              <a:t>약정에 </a:t>
            </a:r>
            <a:r>
              <a:rPr dirty="0" sz="1100">
                <a:latin typeface="Malgun Gothic"/>
                <a:cs typeface="Malgun Gothic"/>
              </a:rPr>
              <a:t>의하여 가중된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손해배상책임. </a:t>
            </a:r>
            <a:r>
              <a:rPr dirty="0" sz="1100" spc="-5">
                <a:latin typeface="Malgun Gothic"/>
                <a:cs typeface="Malgun Gothic"/>
              </a:rPr>
              <a:t>그러나 약정이 </a:t>
            </a:r>
            <a:r>
              <a:rPr dirty="0" sz="1100">
                <a:latin typeface="Malgun Gothic"/>
                <a:cs typeface="Malgun Gothic"/>
              </a:rPr>
              <a:t>없었더라도 법률규정에 </a:t>
            </a:r>
            <a:r>
              <a:rPr dirty="0" sz="1100" spc="-5">
                <a:latin typeface="Malgun Gothic"/>
                <a:cs typeface="Malgun Gothic"/>
              </a:rPr>
              <a:t>의하여 피공제자가 </a:t>
            </a:r>
            <a:r>
              <a:rPr dirty="0" sz="1100">
                <a:latin typeface="Malgun Gothic"/>
                <a:cs typeface="Malgun Gothic"/>
              </a:rPr>
              <a:t>부담하게 될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215265" marR="6350" indent="-203200">
              <a:lnSpc>
                <a:spcPts val="1760"/>
              </a:lnSpc>
              <a:buAutoNum type="arabicPeriod"/>
              <a:tabLst>
                <a:tab pos="215900" algn="l"/>
              </a:tabLst>
            </a:pPr>
            <a:r>
              <a:rPr dirty="0" sz="1100">
                <a:latin typeface="Malgun Gothic"/>
                <a:cs typeface="Malgun Gothic"/>
              </a:rPr>
              <a:t>핵연료물질 또는 </a:t>
            </a:r>
            <a:r>
              <a:rPr dirty="0" sz="1100" spc="-5">
                <a:latin typeface="Malgun Gothic"/>
                <a:cs typeface="Malgun Gothic"/>
              </a:rPr>
              <a:t>핵연료물질에 </a:t>
            </a:r>
            <a:r>
              <a:rPr dirty="0" sz="1100">
                <a:latin typeface="Malgun Gothic"/>
                <a:cs typeface="Malgun Gothic"/>
              </a:rPr>
              <a:t>의하여 오염된 </a:t>
            </a:r>
            <a:r>
              <a:rPr dirty="0" sz="1100" spc="-5">
                <a:latin typeface="Malgun Gothic"/>
                <a:cs typeface="Malgun Gothic"/>
              </a:rPr>
              <a:t>물질의 </a:t>
            </a:r>
            <a:r>
              <a:rPr dirty="0" sz="1100" spc="30">
                <a:latin typeface="Malgun Gothic"/>
                <a:cs typeface="Malgun Gothic"/>
              </a:rPr>
              <a:t>방사성, </a:t>
            </a:r>
            <a:r>
              <a:rPr dirty="0" sz="1100">
                <a:latin typeface="Malgun Gothic"/>
                <a:cs typeface="Malgun Gothic"/>
              </a:rPr>
              <a:t>폭발성 그 </a:t>
            </a:r>
            <a:r>
              <a:rPr dirty="0" sz="1100" spc="-5">
                <a:latin typeface="Malgun Gothic"/>
                <a:cs typeface="Malgun Gothic"/>
              </a:rPr>
              <a:t>밖의 유해한 </a:t>
            </a:r>
            <a:r>
              <a:rPr dirty="0" sz="1100">
                <a:latin typeface="Malgun Gothic"/>
                <a:cs typeface="Malgun Gothic"/>
              </a:rPr>
              <a:t> 특성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이들의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특성에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사고로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09550" algn="l"/>
              </a:tabLst>
            </a:pP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제6호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이외의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방사선을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방사능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오염으로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09550" algn="l"/>
              </a:tabLst>
            </a:pPr>
            <a:r>
              <a:rPr dirty="0" sz="1100" spc="40">
                <a:latin typeface="Malgun Gothic"/>
                <a:cs typeface="Malgun Gothic"/>
              </a:rPr>
              <a:t>티끌,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먼지,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석면,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분진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소음으로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09550" algn="l"/>
              </a:tabLst>
            </a:pPr>
            <a:r>
              <a:rPr dirty="0" sz="1100" spc="30">
                <a:latin typeface="Malgun Gothic"/>
                <a:cs typeface="Malgun Gothic"/>
              </a:rPr>
              <a:t>전자파,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전자장(EMF)으로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벌과금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징벌적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95910" marR="5080" indent="-28384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90195" algn="l"/>
              </a:tabLst>
            </a:pPr>
            <a:r>
              <a:rPr dirty="0" sz="1100">
                <a:latin typeface="Malgun Gothic"/>
                <a:cs typeface="Malgun Gothic"/>
              </a:rPr>
              <a:t>에너지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관리할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있는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자연력,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상표권,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특허권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무체물에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입힌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  <a:p>
            <a:pPr marL="303530" marR="6985" indent="-291465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292100" algn="l"/>
              </a:tabLst>
            </a:pPr>
            <a:r>
              <a:rPr dirty="0" sz="1100" spc="-5">
                <a:latin typeface="Malgun Gothic"/>
                <a:cs typeface="Malgun Gothic"/>
              </a:rPr>
              <a:t>통상적이거나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급격한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사고에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것인가의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여부에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관계없이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공해물질의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배출,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방출,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누출,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넘쳐흐름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유출로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오염제거비용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ts val="1760"/>
              </a:lnSpc>
              <a:spcBef>
                <a:spcPts val="10"/>
              </a:spcBef>
              <a:buAutoNum type="arabicPeriod"/>
              <a:tabLst>
                <a:tab pos="300990" algn="l"/>
              </a:tabLst>
            </a:pPr>
            <a:r>
              <a:rPr dirty="0" sz="1100" spc="-5">
                <a:latin typeface="Malgun Gothic"/>
                <a:cs typeface="Malgun Gothic"/>
              </a:rPr>
              <a:t>피공제자의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근로자가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업무에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종사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신체장해에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손해배상책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임</a:t>
            </a:r>
            <a:endParaRPr sz="1100">
              <a:latin typeface="Malgun Gothic"/>
              <a:cs typeface="Malgun Gothic"/>
            </a:endParaRPr>
          </a:p>
          <a:p>
            <a:pPr marL="292735" indent="-280670">
              <a:lnSpc>
                <a:spcPct val="100000"/>
              </a:lnSpc>
              <a:spcBef>
                <a:spcPts val="300"/>
              </a:spcBef>
              <a:buAutoNum type="arabicPeriod"/>
              <a:tabLst>
                <a:tab pos="293370" algn="l"/>
              </a:tabLst>
            </a:pPr>
            <a:r>
              <a:rPr dirty="0" sz="1100" spc="-5">
                <a:latin typeface="Malgun Gothic"/>
                <a:cs typeface="Malgun Gothic"/>
              </a:rPr>
              <a:t>제조사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제조사의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공식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서비스센터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외에서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수리,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개조,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조립된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드론(부품의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사용</a:t>
            </a:r>
            <a:endParaRPr sz="1100">
              <a:latin typeface="Malgun Gothic"/>
              <a:cs typeface="Malgun Gothic"/>
            </a:endParaRPr>
          </a:p>
          <a:p>
            <a:pPr marL="292735">
              <a:lnSpc>
                <a:spcPct val="100000"/>
              </a:lnSpc>
              <a:spcBef>
                <a:spcPts val="445"/>
              </a:spcBef>
            </a:pP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ct val="132700"/>
              </a:lnSpc>
              <a:spcBef>
                <a:spcPts val="15"/>
              </a:spcBef>
              <a:buAutoNum type="arabicPeriod" startAt="15"/>
              <a:tabLst>
                <a:tab pos="290195" algn="l"/>
              </a:tabLst>
            </a:pP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양도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대여(당사자를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포함합니다)한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드론으로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0"/>
              </a:spcBef>
              <a:buAutoNum type="arabicPeriod" startAt="15"/>
              <a:tabLst>
                <a:tab pos="290195" algn="l"/>
              </a:tabLst>
            </a:pPr>
            <a:r>
              <a:rPr dirty="0" sz="1100" spc="10">
                <a:latin typeface="Malgun Gothic"/>
                <a:cs typeface="Malgun Gothic"/>
              </a:rPr>
              <a:t>드론(드론에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부착된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부품을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자체의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5"/>
              </a:spcBef>
              <a:buAutoNum type="arabicPeriod" startAt="15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이용한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운송물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자체의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34"/>
              </a:spcBef>
              <a:buAutoNum type="arabicPeriod" startAt="15"/>
              <a:tabLst>
                <a:tab pos="290195" algn="l"/>
              </a:tabLst>
            </a:pPr>
            <a:r>
              <a:rPr dirty="0" sz="1100" spc="5">
                <a:latin typeface="Malgun Gothic"/>
                <a:cs typeface="Malgun Gothic"/>
              </a:rPr>
              <a:t>항공살포(농약살포를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낙하물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투하로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95910" marR="5080" indent="-283845">
              <a:lnSpc>
                <a:spcPct val="133200"/>
              </a:lnSpc>
              <a:spcBef>
                <a:spcPts val="5"/>
              </a:spcBef>
              <a:buAutoNum type="arabicPeriod" startAt="15"/>
              <a:tabLst>
                <a:tab pos="29654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드론을 이용한 작업의 </a:t>
            </a:r>
            <a:r>
              <a:rPr dirty="0" sz="1100" spc="5">
                <a:latin typeface="Malgun Gothic"/>
                <a:cs typeface="Malgun Gothic"/>
              </a:rPr>
              <a:t>종료(작업물건의 </a:t>
            </a:r>
            <a:r>
              <a:rPr dirty="0" sz="1100" spc="-5">
                <a:latin typeface="Malgun Gothic"/>
                <a:cs typeface="Malgun Gothic"/>
              </a:rPr>
              <a:t>인도를 요하는 </a:t>
            </a:r>
            <a:r>
              <a:rPr dirty="0" sz="1100">
                <a:latin typeface="Malgun Gothic"/>
                <a:cs typeface="Malgun Gothic"/>
              </a:rPr>
              <a:t>경우에는 </a:t>
            </a:r>
            <a:r>
              <a:rPr dirty="0" sz="1100" spc="20">
                <a:latin typeface="Malgun Gothic"/>
                <a:cs typeface="Malgun Gothic"/>
              </a:rPr>
              <a:t>인도) </a:t>
            </a:r>
            <a:r>
              <a:rPr dirty="0" sz="1100">
                <a:latin typeface="Malgun Gothic"/>
                <a:cs typeface="Malgun Gothic"/>
              </a:rPr>
              <a:t>또는 </a:t>
            </a:r>
            <a:r>
              <a:rPr dirty="0" sz="1100" spc="-5">
                <a:latin typeface="Malgun Gothic"/>
                <a:cs typeface="Malgun Gothic"/>
              </a:rPr>
              <a:t>폐기 </a:t>
            </a:r>
            <a:r>
              <a:rPr dirty="0" sz="1100">
                <a:latin typeface="Malgun Gothic"/>
                <a:cs typeface="Malgun Gothic"/>
              </a:rPr>
              <a:t>후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작업의 </a:t>
            </a:r>
            <a:r>
              <a:rPr dirty="0" sz="1100" spc="-5">
                <a:latin typeface="Malgun Gothic"/>
                <a:cs typeface="Malgun Gothic"/>
              </a:rPr>
              <a:t>결과로 </a:t>
            </a:r>
            <a:r>
              <a:rPr dirty="0" sz="1100">
                <a:latin typeface="Malgun Gothic"/>
                <a:cs typeface="Malgun Gothic"/>
              </a:rPr>
              <a:t>부담하는 </a:t>
            </a:r>
            <a:r>
              <a:rPr dirty="0" sz="1100" spc="-5">
                <a:latin typeface="Malgun Gothic"/>
                <a:cs typeface="Malgun Gothic"/>
              </a:rPr>
              <a:t>손해에 대한 </a:t>
            </a:r>
            <a:r>
              <a:rPr dirty="0" sz="1100">
                <a:latin typeface="Malgun Gothic"/>
                <a:cs typeface="Malgun Gothic"/>
              </a:rPr>
              <a:t>배상책임 및 작업물건 </a:t>
            </a:r>
            <a:r>
              <a:rPr dirty="0" sz="1100" spc="-5">
                <a:latin typeface="Malgun Gothic"/>
                <a:cs typeface="Malgun Gothic"/>
              </a:rPr>
              <a:t>자체의 </a:t>
            </a:r>
            <a:r>
              <a:rPr dirty="0" sz="1100">
                <a:latin typeface="Malgun Gothic"/>
                <a:cs typeface="Malgun Gothic"/>
              </a:rPr>
              <a:t>손해에 대한 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  <a:p>
            <a:pPr algn="just" marL="295910" marR="5715" indent="-283845">
              <a:lnSpc>
                <a:spcPct val="133600"/>
              </a:lnSpc>
              <a:buAutoNum type="arabicPeriod" startAt="15"/>
              <a:tabLst>
                <a:tab pos="296545" algn="l"/>
              </a:tabLst>
            </a:pPr>
            <a:r>
              <a:rPr dirty="0" sz="1100" spc="-5">
                <a:latin typeface="Malgun Gothic"/>
                <a:cs typeface="Malgun Gothic"/>
              </a:rPr>
              <a:t>항공안전법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제122조(초경량비행장치 </a:t>
            </a:r>
            <a:r>
              <a:rPr dirty="0" sz="1100" spc="20">
                <a:latin typeface="Malgun Gothic"/>
                <a:cs typeface="Malgun Gothic"/>
              </a:rPr>
              <a:t>신고)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38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제123조(초경량비행장치 </a:t>
            </a:r>
            <a:r>
              <a:rPr dirty="0" sz="1100">
                <a:latin typeface="Malgun Gothic"/>
                <a:cs typeface="Malgun Gothic"/>
              </a:rPr>
              <a:t>변경신고 </a:t>
            </a:r>
            <a:r>
              <a:rPr dirty="0" sz="1100" spc="40">
                <a:latin typeface="Malgun Gothic"/>
                <a:cs typeface="Malgun Gothic"/>
              </a:rPr>
              <a:t>등) 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를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위반하여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신고하지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초경량비행장치의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비행으로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배상책임.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78498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295910" marR="5080">
              <a:lnSpc>
                <a:spcPct val="133600"/>
              </a:lnSpc>
              <a:spcBef>
                <a:spcPts val="100"/>
              </a:spcBef>
            </a:pPr>
            <a:r>
              <a:rPr dirty="0" sz="1100">
                <a:latin typeface="Malgun Gothic"/>
                <a:cs typeface="Malgun Gothic"/>
              </a:rPr>
              <a:t>그러나 항공안전법 </a:t>
            </a:r>
            <a:r>
              <a:rPr dirty="0" sz="1100" spc="10">
                <a:latin typeface="Malgun Gothic"/>
                <a:cs typeface="Malgun Gothic"/>
              </a:rPr>
              <a:t>제122조(초경량비행장치 </a:t>
            </a:r>
            <a:r>
              <a:rPr dirty="0" sz="1100" spc="20">
                <a:latin typeface="Malgun Gothic"/>
                <a:cs typeface="Malgun Gothic"/>
              </a:rPr>
              <a:t>신고)에 </a:t>
            </a:r>
            <a:r>
              <a:rPr dirty="0" sz="1100">
                <a:latin typeface="Malgun Gothic"/>
                <a:cs typeface="Malgun Gothic"/>
              </a:rPr>
              <a:t>따라 신고를 </a:t>
            </a:r>
            <a:r>
              <a:rPr dirty="0" sz="1100" spc="-5">
                <a:latin typeface="Malgun Gothic"/>
                <a:cs typeface="Malgun Gothic"/>
              </a:rPr>
              <a:t>필요로 하지 </a:t>
            </a:r>
            <a:r>
              <a:rPr dirty="0" sz="1100">
                <a:latin typeface="Malgun Gothic"/>
                <a:cs typeface="Malgun Gothic"/>
              </a:rPr>
              <a:t>않는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초경량비행장치는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292735" marR="5080" indent="-280670">
              <a:lnSpc>
                <a:spcPts val="1760"/>
              </a:lnSpc>
              <a:spcBef>
                <a:spcPts val="120"/>
              </a:spcBef>
              <a:buAutoNum type="arabicPeriod" startAt="21"/>
              <a:tabLst>
                <a:tab pos="290195" algn="l"/>
              </a:tabLst>
            </a:pPr>
            <a:r>
              <a:rPr dirty="0" sz="1100">
                <a:latin typeface="Malgun Gothic"/>
                <a:cs typeface="Malgun Gothic"/>
              </a:rPr>
              <a:t>항공안전법 </a:t>
            </a:r>
            <a:r>
              <a:rPr dirty="0" sz="1100" spc="10">
                <a:latin typeface="Malgun Gothic"/>
                <a:cs typeface="Malgun Gothic"/>
              </a:rPr>
              <a:t>제125조(초경량비행장치 </a:t>
            </a:r>
            <a:r>
              <a:rPr dirty="0" sz="1100" spc="-5">
                <a:latin typeface="Malgun Gothic"/>
                <a:cs typeface="Malgun Gothic"/>
              </a:rPr>
              <a:t>조종자 </a:t>
            </a:r>
            <a:r>
              <a:rPr dirty="0" sz="1100">
                <a:latin typeface="Malgun Gothic"/>
                <a:cs typeface="Malgun Gothic"/>
              </a:rPr>
              <a:t>증명 </a:t>
            </a:r>
            <a:r>
              <a:rPr dirty="0" sz="1100" spc="30">
                <a:latin typeface="Malgun Gothic"/>
                <a:cs typeface="Malgun Gothic"/>
              </a:rPr>
              <a:t>등) </a:t>
            </a:r>
            <a:r>
              <a:rPr dirty="0" sz="1100">
                <a:latin typeface="Malgun Gothic"/>
                <a:cs typeface="Malgun Gothic"/>
              </a:rPr>
              <a:t>및 항공안전법 시행규칙 </a:t>
            </a:r>
            <a:r>
              <a:rPr dirty="0" sz="1100" spc="15">
                <a:latin typeface="Malgun Gothic"/>
                <a:cs typeface="Malgun Gothic"/>
              </a:rPr>
              <a:t>제306 </a:t>
            </a:r>
            <a:r>
              <a:rPr dirty="0" sz="1100" spc="2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조(초경량비행장치의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조종자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증명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등)을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위반하여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조종자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증명이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없는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피공제자(근로</a:t>
            </a:r>
            <a:endParaRPr sz="1100">
              <a:latin typeface="Malgun Gothic"/>
              <a:cs typeface="Malgun Gothic"/>
            </a:endParaRPr>
          </a:p>
          <a:p>
            <a:pPr algn="just" marL="292735" marR="5080">
              <a:lnSpc>
                <a:spcPts val="1750"/>
              </a:lnSpc>
              <a:spcBef>
                <a:spcPts val="20"/>
              </a:spcBef>
            </a:pPr>
            <a:r>
              <a:rPr dirty="0" sz="1100">
                <a:latin typeface="Malgun Gothic"/>
                <a:cs typeface="Malgun Gothic"/>
              </a:rPr>
              <a:t>자 및 </a:t>
            </a:r>
            <a:r>
              <a:rPr dirty="0" sz="1100" spc="-5">
                <a:latin typeface="Malgun Gothic"/>
                <a:cs typeface="Malgun Gothic"/>
              </a:rPr>
              <a:t>하도급업체를 </a:t>
            </a:r>
            <a:r>
              <a:rPr dirty="0" sz="1100" spc="10">
                <a:latin typeface="Malgun Gothic"/>
                <a:cs typeface="Malgun Gothic"/>
              </a:rPr>
              <a:t>포함합니다)의 </a:t>
            </a:r>
            <a:r>
              <a:rPr dirty="0" sz="1100">
                <a:latin typeface="Malgun Gothic"/>
                <a:cs typeface="Malgun Gothic"/>
              </a:rPr>
              <a:t>비행으로 생긴 </a:t>
            </a:r>
            <a:r>
              <a:rPr dirty="0" sz="1100" spc="-5">
                <a:latin typeface="Malgun Gothic"/>
                <a:cs typeface="Malgun Gothic"/>
              </a:rPr>
              <a:t>손해에 대한 </a:t>
            </a:r>
            <a:r>
              <a:rPr dirty="0" sz="1100" spc="25">
                <a:latin typeface="Malgun Gothic"/>
                <a:cs typeface="Malgun Gothic"/>
              </a:rPr>
              <a:t>배상책임. </a:t>
            </a:r>
            <a:r>
              <a:rPr dirty="0" sz="1100">
                <a:latin typeface="Malgun Gothic"/>
                <a:cs typeface="Malgun Gothic"/>
              </a:rPr>
              <a:t>그러나 항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공안전법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시행규칙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제306조(초경량비행장치의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조종자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증명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등)에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초경량비행장</a:t>
            </a:r>
            <a:endParaRPr sz="1100">
              <a:latin typeface="Malgun Gothic"/>
              <a:cs typeface="Malgun Gothic"/>
            </a:endParaRPr>
          </a:p>
          <a:p>
            <a:pPr algn="just" marL="292735">
              <a:lnSpc>
                <a:spcPct val="100000"/>
              </a:lnSpc>
              <a:spcBef>
                <a:spcPts val="315"/>
              </a:spcBef>
            </a:pPr>
            <a:r>
              <a:rPr dirty="0" sz="1100">
                <a:latin typeface="Malgun Gothic"/>
                <a:cs typeface="Malgun Gothic"/>
              </a:rPr>
              <a:t>치의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조종자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증명을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초경량비행장치는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300355" marR="5080" indent="-288290">
              <a:lnSpc>
                <a:spcPct val="132700"/>
              </a:lnSpc>
              <a:spcBef>
                <a:spcPts val="10"/>
              </a:spcBef>
              <a:buAutoNum type="arabicPeriod" startAt="22"/>
              <a:tabLst>
                <a:tab pos="294640" algn="l"/>
              </a:tabLst>
            </a:pPr>
            <a:r>
              <a:rPr dirty="0" sz="1100" spc="15">
                <a:latin typeface="Malgun Gothic"/>
                <a:cs typeface="Malgun Gothic"/>
              </a:rPr>
              <a:t>항공안전법, </a:t>
            </a:r>
            <a:r>
              <a:rPr dirty="0" sz="1100">
                <a:latin typeface="Malgun Gothic"/>
                <a:cs typeface="Malgun Gothic"/>
              </a:rPr>
              <a:t>항공사업법 등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관련 법령에 의하여 금지된 행위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법령상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요구된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항을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고의로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준수하지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94005" marR="5080" indent="-281940">
              <a:lnSpc>
                <a:spcPct val="133600"/>
              </a:lnSpc>
              <a:buAutoNum type="arabicPeriod" startAt="22"/>
              <a:tabLst>
                <a:tab pos="309880" algn="l"/>
              </a:tabLst>
            </a:pPr>
            <a:r>
              <a:rPr dirty="0" sz="1100" spc="-5">
                <a:latin typeface="Malgun Gothic"/>
                <a:cs typeface="Malgun Gothic"/>
              </a:rPr>
              <a:t>비행승인을 </a:t>
            </a:r>
            <a:r>
              <a:rPr dirty="0" sz="1100">
                <a:latin typeface="Malgun Gothic"/>
                <a:cs typeface="Malgun Gothic"/>
              </a:rPr>
              <a:t>받지 않고 </a:t>
            </a:r>
            <a:r>
              <a:rPr dirty="0" sz="1100" spc="-5">
                <a:latin typeface="Malgun Gothic"/>
                <a:cs typeface="Malgun Gothic"/>
              </a:rPr>
              <a:t>초경량비행장치 비행제한공역을 </a:t>
            </a:r>
            <a:r>
              <a:rPr dirty="0" sz="1100">
                <a:latin typeface="Malgun Gothic"/>
                <a:cs typeface="Malgun Gothic"/>
              </a:rPr>
              <a:t>비행하다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>
                <a:latin typeface="Malgun Gothic"/>
                <a:cs typeface="Malgun Gothic"/>
              </a:rPr>
              <a:t>손해에 대한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배상책임.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그러나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관계법령에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비행승인을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필요로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하지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297180" marR="5080" indent="-285115">
              <a:lnSpc>
                <a:spcPts val="1760"/>
              </a:lnSpc>
              <a:spcBef>
                <a:spcPts val="125"/>
              </a:spcBef>
              <a:buAutoNum type="arabicPeriod" startAt="22"/>
              <a:tabLst>
                <a:tab pos="297815" algn="l"/>
              </a:tabLst>
            </a:pPr>
            <a:r>
              <a:rPr dirty="0" sz="1100" spc="-5">
                <a:latin typeface="Malgun Gothic"/>
                <a:cs typeface="Malgun Gothic"/>
              </a:rPr>
              <a:t>특별비행승인을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받지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않고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야간(일몰 </a:t>
            </a:r>
            <a:r>
              <a:rPr dirty="0" sz="1100" spc="-5">
                <a:latin typeface="Malgun Gothic"/>
                <a:cs typeface="Malgun Gothic"/>
              </a:rPr>
              <a:t>후부터</a:t>
            </a:r>
            <a:r>
              <a:rPr dirty="0" sz="1100" spc="3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일출 전까지를 </a:t>
            </a:r>
            <a:r>
              <a:rPr dirty="0" sz="1100" spc="5">
                <a:latin typeface="Malgun Gothic"/>
                <a:cs typeface="Malgun Gothic"/>
              </a:rPr>
              <a:t>의미합니다)에 </a:t>
            </a:r>
            <a:r>
              <a:rPr dirty="0" sz="1100">
                <a:latin typeface="Malgun Gothic"/>
                <a:cs typeface="Malgun Gothic"/>
              </a:rPr>
              <a:t>비행하거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나 육안으로 </a:t>
            </a:r>
            <a:r>
              <a:rPr dirty="0" sz="1100" spc="-5">
                <a:latin typeface="Malgun Gothic"/>
                <a:cs typeface="Malgun Gothic"/>
              </a:rPr>
              <a:t>확인할 </a:t>
            </a:r>
            <a:r>
              <a:rPr dirty="0" sz="1100">
                <a:latin typeface="Malgun Gothic"/>
                <a:cs typeface="Malgun Gothic"/>
              </a:rPr>
              <a:t>수 없는 범위에서 비행하다 생긴 </a:t>
            </a:r>
            <a:r>
              <a:rPr dirty="0" sz="1100" spc="-5">
                <a:latin typeface="Malgun Gothic"/>
                <a:cs typeface="Malgun Gothic"/>
              </a:rPr>
              <a:t>손해에 </a:t>
            </a:r>
            <a:r>
              <a:rPr dirty="0" sz="1100">
                <a:latin typeface="Malgun Gothic"/>
                <a:cs typeface="Malgun Gothic"/>
              </a:rPr>
              <a:t>대한 </a:t>
            </a:r>
            <a:r>
              <a:rPr dirty="0" sz="1100" spc="25">
                <a:latin typeface="Malgun Gothic"/>
                <a:cs typeface="Malgun Gothic"/>
              </a:rPr>
              <a:t>배상책임. </a:t>
            </a:r>
            <a:r>
              <a:rPr dirty="0" sz="1100" spc="-5">
                <a:latin typeface="Malgun Gothic"/>
                <a:cs typeface="Malgun Gothic"/>
              </a:rPr>
              <a:t>그러나 </a:t>
            </a:r>
            <a:r>
              <a:rPr dirty="0" sz="1100">
                <a:latin typeface="Malgun Gothic"/>
                <a:cs typeface="Malgun Gothic"/>
              </a:rPr>
              <a:t> 관계법령에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특별비행승인을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필요로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306705" marR="5080" indent="-294640">
              <a:lnSpc>
                <a:spcPts val="1760"/>
              </a:lnSpc>
              <a:buAutoNum type="arabicPeriod" startAt="22"/>
              <a:tabLst>
                <a:tab pos="297815" algn="l"/>
              </a:tabLst>
            </a:pPr>
            <a:r>
              <a:rPr dirty="0" sz="1100">
                <a:latin typeface="Malgun Gothic"/>
                <a:cs typeface="Malgun Gothic"/>
              </a:rPr>
              <a:t>군사용(국방전력발전업무훈령 </a:t>
            </a:r>
            <a:r>
              <a:rPr dirty="0" sz="1100" spc="5">
                <a:latin typeface="Malgun Gothic"/>
                <a:cs typeface="Malgun Gothic"/>
              </a:rPr>
              <a:t>제7조에 </a:t>
            </a:r>
            <a:r>
              <a:rPr dirty="0" sz="1100" spc="-5">
                <a:latin typeface="Malgun Gothic"/>
                <a:cs typeface="Malgun Gothic"/>
              </a:rPr>
              <a:t>의한 무기체계에 </a:t>
            </a:r>
            <a:r>
              <a:rPr dirty="0" sz="1100" spc="10">
                <a:latin typeface="Malgun Gothic"/>
                <a:cs typeface="Malgun Gothic"/>
              </a:rPr>
              <a:t>한합니다) </a:t>
            </a:r>
            <a:r>
              <a:rPr dirty="0" sz="1100">
                <a:latin typeface="Malgun Gothic"/>
                <a:cs typeface="Malgun Gothic"/>
              </a:rPr>
              <a:t>드론으로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>
                <a:latin typeface="Malgun Gothic"/>
                <a:cs typeface="Malgun Gothic"/>
              </a:rPr>
              <a:t>손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304800" marR="5080" indent="-292735">
              <a:lnSpc>
                <a:spcPts val="1750"/>
              </a:lnSpc>
              <a:spcBef>
                <a:spcPts val="15"/>
              </a:spcBef>
              <a:buAutoNum type="arabicPeriod" startAt="22"/>
              <a:tabLst>
                <a:tab pos="305435" algn="l"/>
              </a:tabLst>
            </a:pPr>
            <a:r>
              <a:rPr dirty="0" sz="1100" spc="15">
                <a:latin typeface="Malgun Gothic"/>
                <a:cs typeface="Malgun Gothic"/>
              </a:rPr>
              <a:t>항공기대여업,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항공레저스포츠사업(조종교육은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제외합니다)에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사용하는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드론으로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89560" indent="-277495">
              <a:lnSpc>
                <a:spcPct val="100000"/>
              </a:lnSpc>
              <a:spcBef>
                <a:spcPts val="320"/>
              </a:spcBef>
              <a:buAutoNum type="arabicPeriod" startAt="22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분실,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도난,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해킹으로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00355" marR="5080" indent="-288290">
              <a:lnSpc>
                <a:spcPct val="132700"/>
              </a:lnSpc>
              <a:spcBef>
                <a:spcPts val="10"/>
              </a:spcBef>
              <a:buAutoNum type="arabicPeriod" startAt="22"/>
              <a:tabLst>
                <a:tab pos="300990" algn="l"/>
              </a:tabLst>
            </a:pPr>
            <a:r>
              <a:rPr dirty="0" sz="1100" spc="-5">
                <a:latin typeface="Malgun Gothic"/>
                <a:cs typeface="Malgun Gothic"/>
              </a:rPr>
              <a:t>타인의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명예훼손,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사생활침해,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초상권침해,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다른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인격침해로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5"/>
              </a:spcBef>
              <a:buAutoNum type="arabicPeriod" startAt="22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차량의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대차료를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제외한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모든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간접손해에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5"/>
              </a:spcBef>
              <a:buAutoNum type="arabicPeriod" startAt="22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이용한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곡예비행,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에어쇼로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30"/>
              </a:spcBef>
              <a:buAutoNum type="arabicPeriod" startAt="22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이용한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경기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시합으로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300355" marR="5080" indent="-288290">
              <a:lnSpc>
                <a:spcPct val="133200"/>
              </a:lnSpc>
              <a:spcBef>
                <a:spcPts val="5"/>
              </a:spcBef>
              <a:buAutoNum type="arabicPeriod" startAt="22"/>
              <a:tabLst>
                <a:tab pos="293370" algn="l"/>
              </a:tabLst>
            </a:pPr>
            <a:r>
              <a:rPr dirty="0" sz="1100" spc="-5">
                <a:latin typeface="Malgun Gothic"/>
                <a:cs typeface="Malgun Gothic"/>
              </a:rPr>
              <a:t>초경량비행장치 </a:t>
            </a:r>
            <a:r>
              <a:rPr dirty="0" sz="1100">
                <a:latin typeface="Malgun Gothic"/>
                <a:cs typeface="Malgun Gothic"/>
              </a:rPr>
              <a:t>조종자 증명이 없는 미성년자의 드론 비행으로 생긴 손해에 대한 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상책임. </a:t>
            </a:r>
            <a:r>
              <a:rPr dirty="0" sz="1100">
                <a:latin typeface="Malgun Gothic"/>
                <a:cs typeface="Malgun Gothic"/>
              </a:rPr>
              <a:t>그러나 </a:t>
            </a:r>
            <a:r>
              <a:rPr dirty="0" sz="1100" spc="-5">
                <a:latin typeface="Malgun Gothic"/>
                <a:cs typeface="Malgun Gothic"/>
              </a:rPr>
              <a:t>항공안전법에</a:t>
            </a:r>
            <a:r>
              <a:rPr dirty="0" sz="1100">
                <a:latin typeface="Malgun Gothic"/>
                <a:cs typeface="Malgun Gothic"/>
              </a:rPr>
              <a:t> 따른 </a:t>
            </a:r>
            <a:r>
              <a:rPr dirty="0" sz="1100" spc="25">
                <a:latin typeface="Malgun Gothic"/>
                <a:cs typeface="Malgun Gothic"/>
              </a:rPr>
              <a:t>전문교관, </a:t>
            </a:r>
            <a:r>
              <a:rPr dirty="0" sz="1100">
                <a:latin typeface="Malgun Gothic"/>
                <a:cs typeface="Malgun Gothic"/>
              </a:rPr>
              <a:t>교사 등 </a:t>
            </a:r>
            <a:r>
              <a:rPr dirty="0" sz="1100" spc="-5">
                <a:latin typeface="Malgun Gothic"/>
                <a:cs typeface="Malgun Gothic"/>
              </a:rPr>
              <a:t>감독자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관리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하의 드론 비행으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배상책임은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보상하여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89560" indent="-277495">
              <a:lnSpc>
                <a:spcPct val="100000"/>
              </a:lnSpc>
              <a:spcBef>
                <a:spcPts val="445"/>
              </a:spcBef>
              <a:buAutoNum type="arabicPeriod" startAt="22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피공제자의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일상생활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92735" marR="6350" indent="-280670">
              <a:lnSpc>
                <a:spcPct val="132700"/>
              </a:lnSpc>
              <a:spcBef>
                <a:spcPts val="15"/>
              </a:spcBef>
              <a:buAutoNum type="arabicPeriod" startAt="22"/>
              <a:tabLst>
                <a:tab pos="293370" algn="l"/>
              </a:tabLst>
            </a:pPr>
            <a:r>
              <a:rPr dirty="0" sz="1100" spc="-5">
                <a:latin typeface="Malgun Gothic"/>
                <a:cs typeface="Malgun Gothic"/>
              </a:rPr>
              <a:t>화물의 </a:t>
            </a:r>
            <a:r>
              <a:rPr dirty="0" sz="1100" spc="40">
                <a:latin typeface="Malgun Gothic"/>
                <a:cs typeface="Malgun Gothic"/>
              </a:rPr>
              <a:t>하자, </a:t>
            </a:r>
            <a:r>
              <a:rPr dirty="0" sz="1100">
                <a:latin typeface="Malgun Gothic"/>
                <a:cs typeface="Malgun Gothic"/>
              </a:rPr>
              <a:t>자연소모 </a:t>
            </a:r>
            <a:r>
              <a:rPr dirty="0" sz="1100" spc="-5">
                <a:latin typeface="Malgun Gothic"/>
                <a:cs typeface="Malgun Gothic"/>
              </a:rPr>
              <a:t>또는 성질로 </a:t>
            </a:r>
            <a:r>
              <a:rPr dirty="0" sz="1100">
                <a:latin typeface="Malgun Gothic"/>
                <a:cs typeface="Malgun Gothic"/>
              </a:rPr>
              <a:t>인한 </a:t>
            </a:r>
            <a:r>
              <a:rPr dirty="0" sz="1100" spc="40">
                <a:latin typeface="Malgun Gothic"/>
                <a:cs typeface="Malgun Gothic"/>
              </a:rPr>
              <a:t>발화, </a:t>
            </a:r>
            <a:r>
              <a:rPr dirty="0" sz="1100" spc="45">
                <a:latin typeface="Malgun Gothic"/>
                <a:cs typeface="Malgun Gothic"/>
              </a:rPr>
              <a:t>폭발, </a:t>
            </a:r>
            <a:r>
              <a:rPr dirty="0" sz="1100">
                <a:latin typeface="Malgun Gothic"/>
                <a:cs typeface="Malgun Gothic"/>
              </a:rPr>
              <a:t>뜸과 </a:t>
            </a:r>
            <a:r>
              <a:rPr dirty="0" sz="1100" spc="-5">
                <a:latin typeface="Malgun Gothic"/>
                <a:cs typeface="Malgun Gothic"/>
              </a:rPr>
              <a:t>기타 이와 </a:t>
            </a:r>
            <a:r>
              <a:rPr dirty="0" sz="1100">
                <a:latin typeface="Malgun Gothic"/>
                <a:cs typeface="Malgun Gothic"/>
              </a:rPr>
              <a:t>유사한 </a:t>
            </a:r>
            <a:r>
              <a:rPr dirty="0" sz="1100" spc="-5">
                <a:latin typeface="Malgun Gothic"/>
                <a:cs typeface="Malgun Gothic"/>
              </a:rPr>
              <a:t>사고로 </a:t>
            </a:r>
            <a:r>
              <a:rPr dirty="0" sz="1100">
                <a:latin typeface="Malgun Gothic"/>
                <a:cs typeface="Malgun Gothic"/>
              </a:rPr>
              <a:t> 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95910" marR="5080" indent="-283845">
              <a:lnSpc>
                <a:spcPct val="133600"/>
              </a:lnSpc>
              <a:buAutoNum type="arabicPeriod" startAt="22"/>
              <a:tabLst>
                <a:tab pos="294640" algn="l"/>
              </a:tabLst>
            </a:pPr>
            <a:r>
              <a:rPr dirty="0" sz="1100">
                <a:latin typeface="Malgun Gothic"/>
                <a:cs typeface="Malgun Gothic"/>
              </a:rPr>
              <a:t>화물의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포장불완전(해당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적재화물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자체의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포장불완전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적재화물의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결박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부적정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포함)으로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제3조(준용규정)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추가특별약관에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정하지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사항은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보통약관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드론배상책임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특별약관을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609847" y="9964981"/>
            <a:ext cx="380365" cy="201295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8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7496" y="989606"/>
            <a:ext cx="5783580" cy="85921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60020" marR="5080" indent="-147955">
              <a:lnSpc>
                <a:spcPct val="133500"/>
              </a:lnSpc>
              <a:spcBef>
                <a:spcPts val="100"/>
              </a:spcBef>
            </a:pPr>
            <a:r>
              <a:rPr dirty="0" sz="1100" spc="-5" b="1">
                <a:latin typeface="Malgun Gothic"/>
                <a:cs typeface="Malgun Gothic"/>
              </a:rPr>
              <a:t>제11조(공제회비 </a:t>
            </a:r>
            <a:r>
              <a:rPr dirty="0" sz="1100" b="1">
                <a:latin typeface="Malgun Gothic"/>
                <a:cs typeface="Malgun Gothic"/>
              </a:rPr>
              <a:t>요율) </a:t>
            </a:r>
            <a:r>
              <a:rPr dirty="0" sz="1100" spc="-15">
                <a:latin typeface="Malgun Gothic"/>
                <a:cs typeface="Malgun Gothic"/>
              </a:rPr>
              <a:t>①손해배상공제규칙 </a:t>
            </a:r>
            <a:r>
              <a:rPr dirty="0" sz="1100">
                <a:latin typeface="Malgun Gothic"/>
                <a:cs typeface="Malgun Gothic"/>
              </a:rPr>
              <a:t>제4조 </a:t>
            </a:r>
            <a:r>
              <a:rPr dirty="0" sz="1100" spc="-5">
                <a:latin typeface="Malgun Gothic"/>
                <a:cs typeface="Malgun Gothic"/>
              </a:rPr>
              <a:t>제1항에 </a:t>
            </a:r>
            <a:r>
              <a:rPr dirty="0" sz="1100" spc="-10">
                <a:latin typeface="Malgun Gothic"/>
                <a:cs typeface="Malgun Gothic"/>
              </a:rPr>
              <a:t>따른 </a:t>
            </a:r>
            <a:r>
              <a:rPr dirty="0" sz="1100" spc="-15">
                <a:latin typeface="Malgun Gothic"/>
                <a:cs typeface="Malgun Gothic"/>
              </a:rPr>
              <a:t>영조물배상공제 회비요율 </a:t>
            </a:r>
            <a:r>
              <a:rPr dirty="0" sz="1100" spc="-10">
                <a:latin typeface="Malgun Gothic"/>
                <a:cs typeface="Malgun Gothic"/>
              </a:rPr>
              <a:t> 서는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별첨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1-1과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같다.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Malgun Gothic"/>
              <a:cs typeface="Malgun Gothic"/>
            </a:endParaRPr>
          </a:p>
          <a:p>
            <a:pPr algn="ctr">
              <a:lnSpc>
                <a:spcPct val="100000"/>
              </a:lnSpc>
              <a:tabLst>
                <a:tab pos="663575" algn="l"/>
              </a:tabLst>
            </a:pPr>
            <a:r>
              <a:rPr dirty="0" sz="1300" spc="-15" b="1">
                <a:latin typeface="Malgun Gothic"/>
                <a:cs typeface="Malgun Gothic"/>
              </a:rPr>
              <a:t>제3관	공제금의</a:t>
            </a:r>
            <a:r>
              <a:rPr dirty="0" sz="1300" spc="12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지급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0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spc="-5" b="1">
                <a:latin typeface="Malgun Gothic"/>
                <a:cs typeface="Malgun Gothic"/>
              </a:rPr>
              <a:t>제12조(보상하는 </a:t>
            </a:r>
            <a:r>
              <a:rPr dirty="0" sz="1100" spc="5" b="1">
                <a:latin typeface="Malgun Gothic"/>
                <a:cs typeface="Malgun Gothic"/>
              </a:rPr>
              <a:t>손해) </a:t>
            </a:r>
            <a:r>
              <a:rPr dirty="0" sz="1100" spc="-15">
                <a:latin typeface="Malgun Gothic"/>
                <a:cs typeface="Malgun Gothic"/>
              </a:rPr>
              <a:t>공제회는 피공제자가 공제등록증권상의 보장지역내에서 공제기간 </a:t>
            </a:r>
            <a:r>
              <a:rPr dirty="0" sz="1100" spc="-10">
                <a:latin typeface="Malgun Gothic"/>
                <a:cs typeface="Malgun Gothic"/>
              </a:rPr>
              <a:t> 중에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소유, </a:t>
            </a:r>
            <a:r>
              <a:rPr dirty="0" sz="1100" spc="-5">
                <a:latin typeface="Malgun Gothic"/>
                <a:cs typeface="Malgun Gothic"/>
              </a:rPr>
              <a:t>사용 또는 </a:t>
            </a:r>
            <a:r>
              <a:rPr dirty="0" sz="1100" spc="-15">
                <a:latin typeface="Malgun Gothic"/>
                <a:cs typeface="Malgun Gothic"/>
              </a:rPr>
              <a:t>관리하는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시설(이하 </a:t>
            </a:r>
            <a:r>
              <a:rPr dirty="0" sz="1100" spc="30">
                <a:latin typeface="Malgun Gothic"/>
                <a:cs typeface="Malgun Gothic"/>
              </a:rPr>
              <a:t>“시설”이라 </a:t>
            </a:r>
            <a:r>
              <a:rPr dirty="0" sz="1100" spc="5">
                <a:latin typeface="Malgun Gothic"/>
                <a:cs typeface="Malgun Gothic"/>
              </a:rPr>
              <a:t>합니다)  </a:t>
            </a:r>
            <a:r>
              <a:rPr dirty="0" sz="1100">
                <a:latin typeface="Malgun Gothic"/>
                <a:cs typeface="Malgun Gothic"/>
              </a:rPr>
              <a:t>및 그 </a:t>
            </a:r>
            <a:r>
              <a:rPr dirty="0" sz="1100" spc="-10">
                <a:latin typeface="Malgun Gothic"/>
                <a:cs typeface="Malgun Gothic"/>
              </a:rPr>
              <a:t>시설의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용도에</a:t>
            </a:r>
            <a:r>
              <a:rPr dirty="0" sz="1100" spc="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업무(이하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“업무”라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합니다)의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수행(학교의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학교업무와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관련된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지역에서의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학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교 </a:t>
            </a:r>
            <a:r>
              <a:rPr dirty="0" sz="1100" spc="-5">
                <a:latin typeface="Malgun Gothic"/>
                <a:cs typeface="Malgun Gothic"/>
              </a:rPr>
              <a:t>업무 </a:t>
            </a:r>
            <a:r>
              <a:rPr dirty="0" sz="1100" spc="-10">
                <a:latin typeface="Malgun Gothic"/>
                <a:cs typeface="Malgun Gothic"/>
              </a:rPr>
              <a:t>수행을 </a:t>
            </a:r>
            <a:r>
              <a:rPr dirty="0" sz="1100" spc="-5">
                <a:latin typeface="Malgun Gothic"/>
                <a:cs typeface="Malgun Gothic"/>
              </a:rPr>
              <a:t>포함합니다)으로 생긴 </a:t>
            </a:r>
            <a:r>
              <a:rPr dirty="0" sz="1100" spc="-10">
                <a:latin typeface="Malgun Gothic"/>
                <a:cs typeface="Malgun Gothic"/>
              </a:rPr>
              <a:t>우연한 </a:t>
            </a:r>
            <a:r>
              <a:rPr dirty="0" sz="1100" spc="-5">
                <a:latin typeface="Malgun Gothic"/>
                <a:cs typeface="Malgun Gothic"/>
              </a:rPr>
              <a:t>공제사고(이하 </a:t>
            </a:r>
            <a:r>
              <a:rPr dirty="0" sz="1100" spc="45">
                <a:latin typeface="Malgun Gothic"/>
                <a:cs typeface="Malgun Gothic"/>
              </a:rPr>
              <a:t>“사고”라 </a:t>
            </a:r>
            <a:r>
              <a:rPr dirty="0" sz="1100" spc="5">
                <a:latin typeface="Malgun Gothic"/>
                <a:cs typeface="Malgun Gothic"/>
              </a:rPr>
              <a:t>합니다)로 </a:t>
            </a:r>
            <a:r>
              <a:rPr dirty="0" sz="1100" spc="-10">
                <a:latin typeface="Malgun Gothic"/>
                <a:cs typeface="Malgun Gothic"/>
              </a:rPr>
              <a:t>인하여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 피해자의 </a:t>
            </a:r>
            <a:r>
              <a:rPr dirty="0" sz="1100" spc="-10">
                <a:latin typeface="Malgun Gothic"/>
                <a:cs typeface="Malgun Gothic"/>
              </a:rPr>
              <a:t>신체에 </a:t>
            </a:r>
            <a:r>
              <a:rPr dirty="0" sz="1100" spc="5">
                <a:latin typeface="Malgun Gothic"/>
                <a:cs typeface="Malgun Gothic"/>
              </a:rPr>
              <a:t>장해(이하 </a:t>
            </a:r>
            <a:r>
              <a:rPr dirty="0" sz="1100" spc="25">
                <a:latin typeface="Malgun Gothic"/>
                <a:cs typeface="Malgun Gothic"/>
              </a:rPr>
              <a:t>“신체장해”라 </a:t>
            </a:r>
            <a:r>
              <a:rPr dirty="0" sz="1100" spc="5">
                <a:latin typeface="Malgun Gothic"/>
                <a:cs typeface="Malgun Gothic"/>
              </a:rPr>
              <a:t>합니다)를 </a:t>
            </a:r>
            <a:r>
              <a:rPr dirty="0" sz="1100" spc="-15">
                <a:latin typeface="Malgun Gothic"/>
                <a:cs typeface="Malgun Gothic"/>
              </a:rPr>
              <a:t>입히거나 </a:t>
            </a:r>
            <a:r>
              <a:rPr dirty="0" sz="1100" spc="-10">
                <a:latin typeface="Malgun Gothic"/>
                <a:cs typeface="Malgun Gothic"/>
              </a:rPr>
              <a:t>재물을 </a:t>
            </a:r>
            <a:r>
              <a:rPr dirty="0" sz="1100" spc="-5">
                <a:latin typeface="Malgun Gothic"/>
                <a:cs typeface="Malgun Gothic"/>
              </a:rPr>
              <a:t>망그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러뜨려 </a:t>
            </a:r>
            <a:r>
              <a:rPr dirty="0" sz="1100" spc="20">
                <a:latin typeface="Malgun Gothic"/>
                <a:cs typeface="Malgun Gothic"/>
              </a:rPr>
              <a:t>(이하 </a:t>
            </a:r>
            <a:r>
              <a:rPr dirty="0" sz="1100" spc="25">
                <a:latin typeface="Malgun Gothic"/>
                <a:cs typeface="Malgun Gothic"/>
              </a:rPr>
              <a:t>“재물손해”라 </a:t>
            </a:r>
            <a:r>
              <a:rPr dirty="0" sz="1100" spc="5">
                <a:latin typeface="Malgun Gothic"/>
                <a:cs typeface="Malgun Gothic"/>
              </a:rPr>
              <a:t>합니다) </a:t>
            </a:r>
            <a:r>
              <a:rPr dirty="0" sz="1100" spc="-15">
                <a:latin typeface="Malgun Gothic"/>
                <a:cs typeface="Malgun Gothic"/>
              </a:rPr>
              <a:t>피해자에게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법률상의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배상책임을</a:t>
            </a:r>
            <a:r>
              <a:rPr dirty="0" sz="1100" spc="3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부담함으로써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약관에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75590" indent="-19558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6225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피해자에게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책임을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법률상의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손해배상금</a:t>
            </a:r>
            <a:endParaRPr sz="1100">
              <a:latin typeface="Malgun Gothic"/>
              <a:cs typeface="Malgun Gothic"/>
            </a:endParaRPr>
          </a:p>
          <a:p>
            <a:pPr algn="just" marL="275590" indent="-195580">
              <a:lnSpc>
                <a:spcPct val="100000"/>
              </a:lnSpc>
              <a:spcBef>
                <a:spcPts val="440"/>
              </a:spcBef>
              <a:buAutoNum type="arabicPeriod"/>
              <a:tabLst>
                <a:tab pos="276225" algn="l"/>
              </a:tabLst>
            </a:pP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426720" marR="5080" indent="-276225">
              <a:lnSpc>
                <a:spcPct val="132600"/>
              </a:lnSpc>
              <a:spcBef>
                <a:spcPts val="15"/>
              </a:spcBef>
            </a:pPr>
            <a:r>
              <a:rPr dirty="0" sz="1100" spc="50">
                <a:latin typeface="Malgun Gothic"/>
                <a:cs typeface="Malgun Gothic"/>
              </a:rPr>
              <a:t>가. </a:t>
            </a:r>
            <a:r>
              <a:rPr dirty="0" sz="1100" spc="-15">
                <a:latin typeface="Malgun Gothic"/>
                <a:cs typeface="Malgun Gothic"/>
              </a:rPr>
              <a:t>피공제자가 </a:t>
            </a:r>
            <a:r>
              <a:rPr dirty="0" sz="1100" spc="5">
                <a:latin typeface="Malgun Gothic"/>
                <a:cs typeface="Malgun Gothic"/>
              </a:rPr>
              <a:t>제21조(손해방지의무) </a:t>
            </a:r>
            <a:r>
              <a:rPr dirty="0" sz="1100" spc="-5">
                <a:latin typeface="Malgun Gothic"/>
                <a:cs typeface="Malgun Gothic"/>
              </a:rPr>
              <a:t>제1항제1호의 </a:t>
            </a:r>
            <a:r>
              <a:rPr dirty="0" sz="1100" spc="-10">
                <a:latin typeface="Malgun Gothic"/>
                <a:cs typeface="Malgun Gothic"/>
              </a:rPr>
              <a:t>손해의 방지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경감을 위하여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유익하였던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비용.</a:t>
            </a:r>
            <a:endParaRPr sz="1100">
              <a:latin typeface="Malgun Gothic"/>
              <a:cs typeface="Malgun Gothic"/>
            </a:endParaRPr>
          </a:p>
          <a:p>
            <a:pPr algn="just" marL="427990" marR="5080" indent="-277495">
              <a:lnSpc>
                <a:spcPct val="133000"/>
              </a:lnSpc>
              <a:spcBef>
                <a:spcPts val="5"/>
              </a:spcBef>
            </a:pPr>
            <a:r>
              <a:rPr dirty="0" sz="1100" spc="50">
                <a:latin typeface="Malgun Gothic"/>
                <a:cs typeface="Malgun Gothic"/>
              </a:rPr>
              <a:t>나.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제21조(손해방지의무) </a:t>
            </a:r>
            <a:r>
              <a:rPr dirty="0" sz="1100" spc="-5">
                <a:latin typeface="Malgun Gothic"/>
                <a:cs typeface="Malgun Gothic"/>
              </a:rPr>
              <a:t>제1항제2호에 따라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제3자로부터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배상을 </a:t>
            </a:r>
            <a:r>
              <a:rPr dirty="0" sz="1100" spc="-5">
                <a:latin typeface="Malgun Gothic"/>
                <a:cs typeface="Malgun Gothic"/>
              </a:rPr>
              <a:t> 받을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있는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지키거나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행사하기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유익하였던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151130">
              <a:lnSpc>
                <a:spcPct val="100000"/>
              </a:lnSpc>
              <a:spcBef>
                <a:spcPts val="440"/>
              </a:spcBef>
            </a:pPr>
            <a:r>
              <a:rPr dirty="0" sz="1100" spc="50">
                <a:latin typeface="Malgun Gothic"/>
                <a:cs typeface="Malgun Gothic"/>
              </a:rPr>
              <a:t>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소송비용,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변호사비용,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중재,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화해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조정에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403860" marR="5080" indent="-253365">
              <a:lnSpc>
                <a:spcPct val="132600"/>
              </a:lnSpc>
              <a:spcBef>
                <a:spcPts val="15"/>
              </a:spcBef>
            </a:pPr>
            <a:r>
              <a:rPr dirty="0" sz="1100" spc="50">
                <a:latin typeface="Malgun Gothic"/>
                <a:cs typeface="Malgun Gothic"/>
              </a:rPr>
              <a:t>라.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보상한도액내의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공탁보증보험료.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그러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보증을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제공할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책임은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부담하지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아니합니다.</a:t>
            </a:r>
            <a:endParaRPr sz="1100">
              <a:latin typeface="Malgun Gothic"/>
              <a:cs typeface="Malgun Gothic"/>
            </a:endParaRPr>
          </a:p>
          <a:p>
            <a:pPr algn="just" marL="415925" marR="5080" indent="-265430">
              <a:lnSpc>
                <a:spcPct val="133500"/>
              </a:lnSpc>
            </a:pPr>
            <a:r>
              <a:rPr dirty="0" sz="1100" spc="50">
                <a:latin typeface="Malgun Gothic"/>
                <a:cs typeface="Malgun Gothic"/>
              </a:rPr>
              <a:t>마.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제22조(손해배상청구에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해결)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제2항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제3항의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요구에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따르기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지출한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5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3500"/>
              </a:lnSpc>
            </a:pPr>
            <a:r>
              <a:rPr dirty="0" sz="1100" spc="-5" b="1">
                <a:latin typeface="Malgun Gothic"/>
                <a:cs typeface="Malgun Gothic"/>
              </a:rPr>
              <a:t>제13조(보상하지</a:t>
            </a:r>
            <a:r>
              <a:rPr dirty="0" sz="1100" spc="22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않는</a:t>
            </a:r>
            <a:r>
              <a:rPr dirty="0" sz="1100" spc="22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r>
              <a:rPr dirty="0" sz="1100" spc="225" b="1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①공제회는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사유로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보상하여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드리지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습니다.</a:t>
            </a:r>
            <a:endParaRPr sz="1100">
              <a:latin typeface="Malgun Gothic"/>
              <a:cs typeface="Malgun Gothic"/>
            </a:endParaRPr>
          </a:p>
          <a:p>
            <a:pPr marL="275590" indent="-19558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6225" algn="l"/>
              </a:tabLst>
            </a:pPr>
            <a:r>
              <a:rPr dirty="0" sz="1100" spc="-5">
                <a:latin typeface="Malgun Gothic"/>
                <a:cs typeface="Malgun Gothic"/>
              </a:rPr>
              <a:t>회원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법정대리인의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고의로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0670" marR="6350" indent="-200025">
              <a:lnSpc>
                <a:spcPct val="133500"/>
              </a:lnSpc>
              <a:buAutoNum type="arabicPeriod"/>
              <a:tabLst>
                <a:tab pos="281305" algn="l"/>
              </a:tabLst>
            </a:pPr>
            <a:r>
              <a:rPr dirty="0" sz="1100" spc="30">
                <a:latin typeface="Malgun Gothic"/>
                <a:cs typeface="Malgun Gothic"/>
              </a:rPr>
              <a:t>전쟁,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혁명,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내란,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사변,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테러,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폭동,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소요,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노동쟁의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이들과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사태로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78765" marR="5080" indent="-19812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79400" algn="l"/>
              </a:tabLst>
            </a:pPr>
            <a:r>
              <a:rPr dirty="0" sz="1100" spc="30">
                <a:latin typeface="Malgun Gothic"/>
                <a:cs typeface="Malgun Gothic"/>
              </a:rPr>
              <a:t>정부,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공공기관,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지방자치단체의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몰수,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국유화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징발로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  <a:p>
            <a:pPr marL="275590" indent="-195580">
              <a:lnSpc>
                <a:spcPct val="100000"/>
              </a:lnSpc>
              <a:spcBef>
                <a:spcPts val="310"/>
              </a:spcBef>
              <a:buAutoNum type="arabicPeriod"/>
              <a:tabLst>
                <a:tab pos="276225" algn="l"/>
              </a:tabLst>
            </a:pPr>
            <a:r>
              <a:rPr dirty="0" sz="1100" spc="30">
                <a:latin typeface="Malgun Gothic"/>
                <a:cs typeface="Malgun Gothic"/>
              </a:rPr>
              <a:t>지진,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분화,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홍수,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해일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천재지변으로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0670" marR="5080" indent="-200025">
              <a:lnSpc>
                <a:spcPts val="1760"/>
              </a:lnSpc>
              <a:spcBef>
                <a:spcPts val="120"/>
              </a:spcBef>
              <a:buAutoNum type="arabicPeriod"/>
              <a:tabLst>
                <a:tab pos="281305" algn="l"/>
              </a:tabLst>
            </a:pPr>
            <a:r>
              <a:rPr dirty="0" sz="1100" spc="30">
                <a:latin typeface="Malgun Gothic"/>
                <a:cs typeface="Malgun Gothic"/>
              </a:rPr>
              <a:t>태풍,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회오리바람,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폭풍우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등에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하천,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호수,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운하의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범람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산사태로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  <a:p>
            <a:pPr marL="286385" marR="5080" indent="-205740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287020" algn="l"/>
              </a:tabLst>
            </a:pPr>
            <a:r>
              <a:rPr dirty="0" sz="1100" spc="-5">
                <a:latin typeface="Malgun Gothic"/>
                <a:cs typeface="Malgun Gothic"/>
              </a:rPr>
              <a:t>핵연료물질(사용된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연료를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포함합니다.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이하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같습니다)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핵연료물질에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오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염된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물질(원자핵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분열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생성물을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포함합니다)의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방사성,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폭발성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밖의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유해한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특성</a:t>
            </a:r>
            <a:endParaRPr sz="1100">
              <a:latin typeface="Malgun Gothic"/>
              <a:cs typeface="Malgun Gothic"/>
            </a:endParaRPr>
          </a:p>
          <a:p>
            <a:pPr marL="286385">
              <a:lnSpc>
                <a:spcPct val="100000"/>
              </a:lnSpc>
              <a:spcBef>
                <a:spcPts val="310"/>
              </a:spcBef>
            </a:pP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특성에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2638044" y="1023619"/>
            <a:ext cx="224790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6410" sz="1950" spc="-630">
                <a:latin typeface="MS UI Gothic"/>
                <a:cs typeface="MS UI Gothic"/>
              </a:rPr>
              <a:t>◯</a:t>
            </a:r>
            <a:r>
              <a:rPr dirty="0" sz="900" spc="-420" b="1">
                <a:latin typeface="Malgun Gothic"/>
                <a:cs typeface="Malgun Gothic"/>
              </a:rPr>
              <a:t>24-2</a:t>
            </a:r>
            <a:endParaRPr sz="9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10332" y="1043431"/>
            <a:ext cx="1988820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latin typeface="Malgun Gothic"/>
                <a:cs typeface="Malgun Gothic"/>
              </a:rPr>
              <a:t>대여업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확장</a:t>
            </a:r>
            <a:r>
              <a:rPr dirty="0" sz="1300" spc="14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추가특별약관</a:t>
            </a:r>
            <a:endParaRPr sz="13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7983" y="1582013"/>
            <a:ext cx="5786120" cy="7846695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dirty="0" sz="1100" b="1">
                <a:latin typeface="Malgun Gothic"/>
                <a:cs typeface="Malgun Gothic"/>
              </a:rPr>
              <a:t>제1조(보상하는</a:t>
            </a:r>
            <a:r>
              <a:rPr dirty="0" sz="1100" spc="114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ts val="1760"/>
              </a:lnSpc>
              <a:spcBef>
                <a:spcPts val="125"/>
              </a:spcBef>
            </a:pPr>
            <a:r>
              <a:rPr dirty="0" sz="1100">
                <a:latin typeface="Malgun Gothic"/>
                <a:cs typeface="Malgun Gothic"/>
              </a:rPr>
              <a:t>공제회는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드론배상책임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특별약관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제2조(보상하지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손해)의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제15호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제26호의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규정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에도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불구하고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유상으로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항공기대여업에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사용하는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드론(공제증권에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기재된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ts val="1750"/>
              </a:lnSpc>
              <a:spcBef>
                <a:spcPts val="15"/>
              </a:spcBef>
            </a:pPr>
            <a:r>
              <a:rPr dirty="0" sz="1100" spc="-5">
                <a:latin typeface="Malgun Gothic"/>
                <a:cs typeface="Malgun Gothic"/>
              </a:rPr>
              <a:t>드론을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의미합니다)의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운항으로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발생된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공제사고로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인하여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피해자(대여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계약의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당사자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당사자의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근로자는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제외합니다)에게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법률상의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배상책임을</a:t>
            </a:r>
            <a:r>
              <a:rPr dirty="0" sz="1100" spc="2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부담함으로써</a:t>
            </a:r>
            <a:r>
              <a:rPr dirty="0" sz="1100" spc="2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입은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아래의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dirty="0" sz="1100">
                <a:latin typeface="Malgun Gothic"/>
                <a:cs typeface="Malgun Gothic"/>
              </a:rPr>
              <a:t>해를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특별약관에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09550" algn="l"/>
              </a:tabLst>
            </a:pP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피해자에게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지급할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책임을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법률상의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손해배상금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09550" algn="l"/>
              </a:tabLst>
            </a:pPr>
            <a:r>
              <a:rPr dirty="0" sz="1100" spc="-5">
                <a:latin typeface="Malgun Gothic"/>
                <a:cs typeface="Malgun Gothic"/>
              </a:rPr>
              <a:t>계약자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피공제자가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아래의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274320" marR="6350" indent="-262255">
              <a:lnSpc>
                <a:spcPct val="133600"/>
              </a:lnSpc>
            </a:pPr>
            <a:r>
              <a:rPr dirty="0" sz="1100" spc="65">
                <a:latin typeface="Malgun Gothic"/>
                <a:cs typeface="Malgun Gothic"/>
              </a:rPr>
              <a:t>가. </a:t>
            </a:r>
            <a:r>
              <a:rPr dirty="0" sz="1100" spc="-5">
                <a:latin typeface="Malgun Gothic"/>
                <a:cs typeface="Malgun Gothic"/>
              </a:rPr>
              <a:t>피공제자가 </a:t>
            </a:r>
            <a:r>
              <a:rPr dirty="0" sz="1100">
                <a:latin typeface="Malgun Gothic"/>
                <a:cs typeface="Malgun Gothic"/>
              </a:rPr>
              <a:t>보통약관 </a:t>
            </a:r>
            <a:r>
              <a:rPr dirty="0" sz="1100" spc="15">
                <a:latin typeface="Malgun Gothic"/>
                <a:cs typeface="Malgun Gothic"/>
              </a:rPr>
              <a:t>제21조(손해방지의무) </a:t>
            </a:r>
            <a:r>
              <a:rPr dirty="0" sz="1100" spc="5">
                <a:latin typeface="Malgun Gothic"/>
                <a:cs typeface="Malgun Gothic"/>
              </a:rPr>
              <a:t>제1항 제1호의 </a:t>
            </a:r>
            <a:r>
              <a:rPr dirty="0" sz="1100">
                <a:latin typeface="Malgun Gothic"/>
                <a:cs typeface="Malgun Gothic"/>
              </a:rPr>
              <a:t>손해의 </a:t>
            </a:r>
            <a:r>
              <a:rPr dirty="0" sz="1100" spc="-5">
                <a:latin typeface="Malgun Gothic"/>
                <a:cs typeface="Malgun Gothic"/>
              </a:rPr>
              <a:t>방지 </a:t>
            </a:r>
            <a:r>
              <a:rPr dirty="0" sz="1100">
                <a:latin typeface="Malgun Gothic"/>
                <a:cs typeface="Malgun Gothic"/>
              </a:rPr>
              <a:t>또는 </a:t>
            </a:r>
            <a:r>
              <a:rPr dirty="0" sz="1100" spc="-5">
                <a:latin typeface="Malgun Gothic"/>
                <a:cs typeface="Malgun Gothic"/>
              </a:rPr>
              <a:t>경감을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위하여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유익하였던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비용.</a:t>
            </a:r>
            <a:endParaRPr sz="1100">
              <a:latin typeface="Malgun Gothic"/>
              <a:cs typeface="Malgun Gothic"/>
            </a:endParaRPr>
          </a:p>
          <a:p>
            <a:pPr algn="just" marL="274320" marR="5080" indent="-262255">
              <a:lnSpc>
                <a:spcPts val="1760"/>
              </a:lnSpc>
              <a:spcBef>
                <a:spcPts val="125"/>
              </a:spcBef>
            </a:pPr>
            <a:r>
              <a:rPr dirty="0" sz="1100" spc="65">
                <a:latin typeface="Malgun Gothic"/>
                <a:cs typeface="Malgun Gothic"/>
              </a:rPr>
              <a:t>나.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보통약관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제21조(손해방지의무)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제2호의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제3자로부터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 받을 수 있는 그 권리를 지키거나 행사하기 위하여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 </a:t>
            </a:r>
            <a:r>
              <a:rPr dirty="0" sz="1100">
                <a:latin typeface="Malgun Gothic"/>
                <a:cs typeface="Malgun Gothic"/>
              </a:rPr>
              <a:t>또는 유익하였던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12700">
              <a:lnSpc>
                <a:spcPct val="100000"/>
              </a:lnSpc>
              <a:spcBef>
                <a:spcPts val="310"/>
              </a:spcBef>
            </a:pPr>
            <a:r>
              <a:rPr dirty="0" sz="1100" spc="65">
                <a:latin typeface="Malgun Gothic"/>
                <a:cs typeface="Malgun Gothic"/>
              </a:rPr>
              <a:t>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지급한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소송비용,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변호사비용,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중재,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화해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조정에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279400" marR="5080" indent="-266700">
              <a:lnSpc>
                <a:spcPct val="133600"/>
              </a:lnSpc>
            </a:pPr>
            <a:r>
              <a:rPr dirty="0" sz="1100" spc="65">
                <a:latin typeface="Malgun Gothic"/>
                <a:cs typeface="Malgun Gothic"/>
              </a:rPr>
              <a:t>라. </a:t>
            </a:r>
            <a:r>
              <a:rPr dirty="0" sz="1100" spc="-5">
                <a:latin typeface="Malgun Gothic"/>
                <a:cs typeface="Malgun Gothic"/>
              </a:rPr>
              <a:t>공제증권상의 보상한도액내의 금액에 </a:t>
            </a:r>
            <a:r>
              <a:rPr dirty="0" sz="1100">
                <a:latin typeface="Malgun Gothic"/>
                <a:cs typeface="Malgun Gothic"/>
              </a:rPr>
              <a:t>대한 </a:t>
            </a:r>
            <a:r>
              <a:rPr dirty="0" sz="1100" spc="10">
                <a:latin typeface="Malgun Gothic"/>
                <a:cs typeface="Malgun Gothic"/>
              </a:rPr>
              <a:t>공탁보증보험료. </a:t>
            </a:r>
            <a:r>
              <a:rPr dirty="0" sz="1100">
                <a:latin typeface="Malgun Gothic"/>
                <a:cs typeface="Malgun Gothic"/>
              </a:rPr>
              <a:t>그러나 공제회는 그러한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보증을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제공할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책임은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부담하지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274320" marR="6350" indent="-262255">
              <a:lnSpc>
                <a:spcPts val="1760"/>
              </a:lnSpc>
              <a:spcBef>
                <a:spcPts val="125"/>
              </a:spcBef>
            </a:pPr>
            <a:r>
              <a:rPr dirty="0" sz="1100" spc="65">
                <a:latin typeface="Malgun Gothic"/>
                <a:cs typeface="Malgun Gothic"/>
              </a:rPr>
              <a:t>마. </a:t>
            </a:r>
            <a:r>
              <a:rPr dirty="0" sz="1100" spc="-5">
                <a:latin typeface="Malgun Gothic"/>
                <a:cs typeface="Malgun Gothic"/>
              </a:rPr>
              <a:t>피공제자가 </a:t>
            </a:r>
            <a:r>
              <a:rPr dirty="0" sz="1100">
                <a:latin typeface="Malgun Gothic"/>
                <a:cs typeface="Malgun Gothic"/>
              </a:rPr>
              <a:t>보통약관 </a:t>
            </a:r>
            <a:r>
              <a:rPr dirty="0" sz="1100" spc="10">
                <a:latin typeface="Malgun Gothic"/>
                <a:cs typeface="Malgun Gothic"/>
              </a:rPr>
              <a:t>제22조(손해배상청구에 </a:t>
            </a:r>
            <a:r>
              <a:rPr dirty="0" sz="1100">
                <a:latin typeface="Malgun Gothic"/>
                <a:cs typeface="Malgun Gothic"/>
              </a:rPr>
              <a:t>대한 공제회의 </a:t>
            </a:r>
            <a:r>
              <a:rPr dirty="0" sz="1100" spc="20">
                <a:latin typeface="Malgun Gothic"/>
                <a:cs typeface="Malgun Gothic"/>
              </a:rPr>
              <a:t>해결) </a:t>
            </a:r>
            <a:r>
              <a:rPr dirty="0" sz="1100" spc="5">
                <a:latin typeface="Malgun Gothic"/>
                <a:cs typeface="Malgun Gothic"/>
              </a:rPr>
              <a:t>제2항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5">
                <a:latin typeface="Malgun Gothic"/>
                <a:cs typeface="Malgun Gothic"/>
              </a:rPr>
              <a:t>제3항의 </a:t>
            </a:r>
            <a:r>
              <a:rPr dirty="0" sz="1100" spc="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회사의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요구에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따르기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위하여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제2조(추가피공제자)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ct val="133600"/>
              </a:lnSpc>
            </a:pPr>
            <a:r>
              <a:rPr dirty="0" sz="1100">
                <a:latin typeface="Malgun Gothic"/>
                <a:cs typeface="Malgun Gothic"/>
              </a:rPr>
              <a:t>공제회는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유상대여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계약을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맺은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임차인(임차인의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근로자를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봅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제3조(보상하지</a:t>
            </a:r>
            <a:r>
              <a:rPr dirty="0" sz="1100" spc="135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않는</a:t>
            </a:r>
            <a:r>
              <a:rPr dirty="0" sz="1100" spc="13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ct val="132700"/>
              </a:lnSpc>
              <a:spcBef>
                <a:spcPts val="15"/>
              </a:spcBef>
            </a:pPr>
            <a:r>
              <a:rPr dirty="0" sz="1100">
                <a:latin typeface="Malgun Gothic"/>
                <a:cs typeface="Malgun Gothic"/>
              </a:rPr>
              <a:t>공제회는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아래에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기재된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부담함으로써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손해를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보상하지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습니다.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09550" algn="l"/>
              </a:tabLst>
            </a:pPr>
            <a:r>
              <a:rPr dirty="0" sz="1100" spc="-5">
                <a:latin typeface="Malgun Gothic"/>
                <a:cs typeface="Malgun Gothic"/>
              </a:rPr>
              <a:t>계약자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이들의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법정대리인의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고의로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15265" marR="6350" indent="-203200">
              <a:lnSpc>
                <a:spcPct val="132700"/>
              </a:lnSpc>
              <a:spcBef>
                <a:spcPts val="10"/>
              </a:spcBef>
              <a:buAutoNum type="arabicPeriod"/>
              <a:tabLst>
                <a:tab pos="215900" algn="l"/>
              </a:tabLst>
            </a:pPr>
            <a:r>
              <a:rPr dirty="0" sz="1100" spc="40">
                <a:latin typeface="Malgun Gothic"/>
                <a:cs typeface="Malgun Gothic"/>
              </a:rPr>
              <a:t>전쟁,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혁명,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내란,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사변,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테러,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폭동,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소요,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노동쟁의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이들과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유사한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사태로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09550" algn="l"/>
              </a:tabLst>
            </a:pPr>
            <a:r>
              <a:rPr dirty="0" sz="1100" spc="40">
                <a:latin typeface="Malgun Gothic"/>
                <a:cs typeface="Malgun Gothic"/>
              </a:rPr>
              <a:t>지진,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분화,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홍수,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비슷한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천재지변으로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25425" marR="5080" indent="-213360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20345" algn="l"/>
              </a:tabLst>
            </a:pPr>
            <a:r>
              <a:rPr dirty="0" sz="1100" spc="-5">
                <a:latin typeface="Malgun Gothic"/>
                <a:cs typeface="Malgun Gothic"/>
              </a:rPr>
              <a:t>피공제자가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소유, 점유, </a:t>
            </a:r>
            <a:r>
              <a:rPr dirty="0" sz="1100" spc="40">
                <a:latin typeface="Malgun Gothic"/>
                <a:cs typeface="Malgun Gothic"/>
              </a:rPr>
              <a:t>임차, </a:t>
            </a:r>
            <a:r>
              <a:rPr dirty="0" sz="1100">
                <a:latin typeface="Malgun Gothic"/>
                <a:cs typeface="Malgun Gothic"/>
              </a:rPr>
              <a:t>사용하거나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보호, 관리, </a:t>
            </a:r>
            <a:r>
              <a:rPr dirty="0" sz="1100" spc="10">
                <a:latin typeface="Malgun Gothic"/>
                <a:cs typeface="Malgun Gothic"/>
              </a:rPr>
              <a:t>통제(원인에 </a:t>
            </a:r>
            <a:r>
              <a:rPr dirty="0" sz="1100">
                <a:latin typeface="Malgun Gothic"/>
                <a:cs typeface="Malgun Gothic"/>
              </a:rPr>
              <a:t>관계없이</a:t>
            </a:r>
            <a:r>
              <a:rPr dirty="0" sz="1100" spc="3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모든 형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태의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실질적인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통제행위를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포함합니다)하는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재물이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손해를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입었을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경우에는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재물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대하여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정당한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권리를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가진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사람에게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부담하는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손해배상책임</a:t>
            </a:r>
            <a:endParaRPr sz="1100">
              <a:latin typeface="Malgun Gothic"/>
              <a:cs typeface="Malgun Gothic"/>
            </a:endParaRPr>
          </a:p>
          <a:p>
            <a:pPr algn="just" marL="213360" marR="5080" indent="-201295">
              <a:lnSpc>
                <a:spcPct val="132700"/>
              </a:lnSpc>
              <a:spcBef>
                <a:spcPts val="15"/>
              </a:spcBef>
              <a:buAutoNum type="arabicPeriod"/>
              <a:tabLst>
                <a:tab pos="224790" algn="l"/>
              </a:tabLst>
            </a:pPr>
            <a:r>
              <a:rPr dirty="0" sz="1100">
                <a:latin typeface="Malgun Gothic"/>
                <a:cs typeface="Malgun Gothic"/>
              </a:rPr>
              <a:t>피공제자와 </a:t>
            </a:r>
            <a:r>
              <a:rPr dirty="0" sz="1100" spc="-5">
                <a:latin typeface="Malgun Gothic"/>
                <a:cs typeface="Malgun Gothic"/>
              </a:rPr>
              <a:t>타인 간에 </a:t>
            </a:r>
            <a:r>
              <a:rPr dirty="0" sz="1100">
                <a:latin typeface="Malgun Gothic"/>
                <a:cs typeface="Malgun Gothic"/>
              </a:rPr>
              <a:t>손해배상에 관한 </a:t>
            </a:r>
            <a:r>
              <a:rPr dirty="0" sz="1100" spc="-5">
                <a:latin typeface="Malgun Gothic"/>
                <a:cs typeface="Malgun Gothic"/>
              </a:rPr>
              <a:t>약정이 </a:t>
            </a:r>
            <a:r>
              <a:rPr dirty="0" sz="1100">
                <a:latin typeface="Malgun Gothic"/>
                <a:cs typeface="Malgun Gothic"/>
              </a:rPr>
              <a:t>있는 </a:t>
            </a:r>
            <a:r>
              <a:rPr dirty="0" sz="1100" spc="-5">
                <a:latin typeface="Malgun Gothic"/>
                <a:cs typeface="Malgun Gothic"/>
              </a:rPr>
              <a:t>경우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5">
                <a:latin typeface="Malgun Gothic"/>
                <a:cs typeface="Malgun Gothic"/>
              </a:rPr>
              <a:t>약정에 </a:t>
            </a:r>
            <a:r>
              <a:rPr dirty="0" sz="1100">
                <a:latin typeface="Malgun Gothic"/>
                <a:cs typeface="Malgun Gothic"/>
              </a:rPr>
              <a:t>의하여 가중된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손해배상책임.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그러나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약정이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없었더라도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법률규정에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의하여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피공제자가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부담하게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될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852043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213360">
              <a:lnSpc>
                <a:spcPct val="100000"/>
              </a:lnSpc>
              <a:spcBef>
                <a:spcPts val="540"/>
              </a:spcBef>
            </a:pPr>
            <a:r>
              <a:rPr dirty="0" sz="1100">
                <a:latin typeface="Malgun Gothic"/>
                <a:cs typeface="Malgun Gothic"/>
              </a:rPr>
              <a:t>배상책임은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215265" marR="6350" indent="-203200">
              <a:lnSpc>
                <a:spcPct val="132700"/>
              </a:lnSpc>
              <a:spcBef>
                <a:spcPts val="15"/>
              </a:spcBef>
              <a:buAutoNum type="arabicPeriod" startAt="6"/>
              <a:tabLst>
                <a:tab pos="215900" algn="l"/>
              </a:tabLst>
            </a:pPr>
            <a:r>
              <a:rPr dirty="0" sz="1100">
                <a:latin typeface="Malgun Gothic"/>
                <a:cs typeface="Malgun Gothic"/>
              </a:rPr>
              <a:t>핵연료물질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핵연료물질에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의하여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오염된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물질의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방사성,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폭발성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밖의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유해한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특성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이들의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특성에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사고로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45"/>
              </a:spcBef>
              <a:buAutoNum type="arabicPeriod" startAt="6"/>
              <a:tabLst>
                <a:tab pos="209550" algn="l"/>
              </a:tabLst>
            </a:pP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제6호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이외의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방사선을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방사능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오염으로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40"/>
              </a:spcBef>
              <a:buAutoNum type="arabicPeriod" startAt="6"/>
              <a:tabLst>
                <a:tab pos="209550" algn="l"/>
              </a:tabLst>
            </a:pPr>
            <a:r>
              <a:rPr dirty="0" sz="1100" spc="40">
                <a:latin typeface="Malgun Gothic"/>
                <a:cs typeface="Malgun Gothic"/>
              </a:rPr>
              <a:t>티끌,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먼지,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석면,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분진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소음으로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08915" indent="-196850">
              <a:lnSpc>
                <a:spcPct val="100000"/>
              </a:lnSpc>
              <a:spcBef>
                <a:spcPts val="434"/>
              </a:spcBef>
              <a:buAutoNum type="arabicPeriod" startAt="6"/>
              <a:tabLst>
                <a:tab pos="209550" algn="l"/>
              </a:tabLst>
            </a:pPr>
            <a:r>
              <a:rPr dirty="0" sz="1100" spc="30">
                <a:latin typeface="Malgun Gothic"/>
                <a:cs typeface="Malgun Gothic"/>
              </a:rPr>
              <a:t>전자파,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전자장(EMF)으로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5"/>
              </a:spcBef>
              <a:buAutoNum type="arabicPeriod" startAt="6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벌과금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징벌적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95910" marR="5080" indent="-283845">
              <a:lnSpc>
                <a:spcPct val="132700"/>
              </a:lnSpc>
              <a:spcBef>
                <a:spcPts val="10"/>
              </a:spcBef>
              <a:buAutoNum type="arabicPeriod" startAt="6"/>
              <a:tabLst>
                <a:tab pos="290195" algn="l"/>
              </a:tabLst>
            </a:pPr>
            <a:r>
              <a:rPr dirty="0" sz="1100">
                <a:latin typeface="Malgun Gothic"/>
                <a:cs typeface="Malgun Gothic"/>
              </a:rPr>
              <a:t>에너지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관리할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있는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자연력,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상표권,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특허권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무체물에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입힌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  <a:p>
            <a:pPr marL="303530" marR="6985" indent="-291465">
              <a:lnSpc>
                <a:spcPct val="133600"/>
              </a:lnSpc>
              <a:buAutoNum type="arabicPeriod" startAt="6"/>
              <a:tabLst>
                <a:tab pos="292100" algn="l"/>
              </a:tabLst>
            </a:pPr>
            <a:r>
              <a:rPr dirty="0" sz="1100" spc="-5">
                <a:latin typeface="Malgun Gothic"/>
                <a:cs typeface="Malgun Gothic"/>
              </a:rPr>
              <a:t>통상적이거나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급격한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사고에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것인가의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여부에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관계없이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공해물질의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배출,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방출,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누출,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넘쳐흐름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유출로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오염제거비용</a:t>
            </a:r>
            <a:endParaRPr sz="1100">
              <a:latin typeface="Malgun Gothic"/>
              <a:cs typeface="Malgun Gothic"/>
            </a:endParaRPr>
          </a:p>
          <a:p>
            <a:pPr marL="12700" marR="5080">
              <a:lnSpc>
                <a:spcPts val="1760"/>
              </a:lnSpc>
              <a:spcBef>
                <a:spcPts val="125"/>
              </a:spcBef>
              <a:buAutoNum type="arabicPeriod" startAt="6"/>
              <a:tabLst>
                <a:tab pos="300990" algn="l"/>
              </a:tabLst>
            </a:pPr>
            <a:r>
              <a:rPr dirty="0" sz="1100" spc="-5">
                <a:latin typeface="Malgun Gothic"/>
                <a:cs typeface="Malgun Gothic"/>
              </a:rPr>
              <a:t>피공제자의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근로자가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피공제자의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업무에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종사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입은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신체장해에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손해배상책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임</a:t>
            </a:r>
            <a:endParaRPr sz="1100">
              <a:latin typeface="Malgun Gothic"/>
              <a:cs typeface="Malgun Gothic"/>
            </a:endParaRPr>
          </a:p>
          <a:p>
            <a:pPr marL="292735" marR="5080" indent="-280670">
              <a:lnSpc>
                <a:spcPts val="1750"/>
              </a:lnSpc>
              <a:spcBef>
                <a:spcPts val="15"/>
              </a:spcBef>
              <a:buAutoNum type="arabicPeriod" startAt="6"/>
              <a:tabLst>
                <a:tab pos="293370" algn="l"/>
              </a:tabLst>
            </a:pPr>
            <a:r>
              <a:rPr dirty="0" sz="1100" spc="-5">
                <a:latin typeface="Malgun Gothic"/>
                <a:cs typeface="Malgun Gothic"/>
              </a:rPr>
              <a:t>제조사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제조사의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공식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서비스센터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외에서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수리,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개조,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조립된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드론(부품의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사용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포함합니다)으로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315"/>
              </a:spcBef>
              <a:buAutoNum type="arabicPeriod" startAt="6"/>
              <a:tabLst>
                <a:tab pos="290195" algn="l"/>
              </a:tabLst>
            </a:pPr>
            <a:r>
              <a:rPr dirty="0" sz="1100" spc="10">
                <a:latin typeface="Malgun Gothic"/>
                <a:cs typeface="Malgun Gothic"/>
              </a:rPr>
              <a:t>드론(드론에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부착된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부품을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자체의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5"/>
              </a:spcBef>
              <a:buAutoNum type="arabicPeriod" startAt="6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이용한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운송(상하역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작업을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발생한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34"/>
              </a:spcBef>
              <a:buAutoNum type="arabicPeriod" startAt="6"/>
              <a:tabLst>
                <a:tab pos="290195" algn="l"/>
              </a:tabLst>
            </a:pPr>
            <a:r>
              <a:rPr dirty="0" sz="1100" spc="5">
                <a:latin typeface="Malgun Gothic"/>
                <a:cs typeface="Malgun Gothic"/>
              </a:rPr>
              <a:t>항공살포(농약살포를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낙하물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투하로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95910" marR="5080" indent="-283845">
              <a:lnSpc>
                <a:spcPct val="133200"/>
              </a:lnSpc>
              <a:spcBef>
                <a:spcPts val="5"/>
              </a:spcBef>
              <a:buAutoNum type="arabicPeriod" startAt="6"/>
              <a:tabLst>
                <a:tab pos="29654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드론을 이용한 작업의 </a:t>
            </a:r>
            <a:r>
              <a:rPr dirty="0" sz="1100" spc="5">
                <a:latin typeface="Malgun Gothic"/>
                <a:cs typeface="Malgun Gothic"/>
              </a:rPr>
              <a:t>종료(작업물건의 </a:t>
            </a:r>
            <a:r>
              <a:rPr dirty="0" sz="1100" spc="-5">
                <a:latin typeface="Malgun Gothic"/>
                <a:cs typeface="Malgun Gothic"/>
              </a:rPr>
              <a:t>인도를 요하는 </a:t>
            </a:r>
            <a:r>
              <a:rPr dirty="0" sz="1100">
                <a:latin typeface="Malgun Gothic"/>
                <a:cs typeface="Malgun Gothic"/>
              </a:rPr>
              <a:t>경우에는 </a:t>
            </a:r>
            <a:r>
              <a:rPr dirty="0" sz="1100" spc="20">
                <a:latin typeface="Malgun Gothic"/>
                <a:cs typeface="Malgun Gothic"/>
              </a:rPr>
              <a:t>인도) </a:t>
            </a:r>
            <a:r>
              <a:rPr dirty="0" sz="1100">
                <a:latin typeface="Malgun Gothic"/>
                <a:cs typeface="Malgun Gothic"/>
              </a:rPr>
              <a:t>또는 </a:t>
            </a:r>
            <a:r>
              <a:rPr dirty="0" sz="1100" spc="-5">
                <a:latin typeface="Malgun Gothic"/>
                <a:cs typeface="Malgun Gothic"/>
              </a:rPr>
              <a:t>폐기 </a:t>
            </a:r>
            <a:r>
              <a:rPr dirty="0" sz="1100">
                <a:latin typeface="Malgun Gothic"/>
                <a:cs typeface="Malgun Gothic"/>
              </a:rPr>
              <a:t>후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작업의 </a:t>
            </a:r>
            <a:r>
              <a:rPr dirty="0" sz="1100" spc="-5">
                <a:latin typeface="Malgun Gothic"/>
                <a:cs typeface="Malgun Gothic"/>
              </a:rPr>
              <a:t>결과로 </a:t>
            </a:r>
            <a:r>
              <a:rPr dirty="0" sz="1100">
                <a:latin typeface="Malgun Gothic"/>
                <a:cs typeface="Malgun Gothic"/>
              </a:rPr>
              <a:t>부담하는 </a:t>
            </a:r>
            <a:r>
              <a:rPr dirty="0" sz="1100" spc="-5">
                <a:latin typeface="Malgun Gothic"/>
                <a:cs typeface="Malgun Gothic"/>
              </a:rPr>
              <a:t>손해에 대한 </a:t>
            </a:r>
            <a:r>
              <a:rPr dirty="0" sz="1100">
                <a:latin typeface="Malgun Gothic"/>
                <a:cs typeface="Malgun Gothic"/>
              </a:rPr>
              <a:t>배상책임 및 작업물건 </a:t>
            </a:r>
            <a:r>
              <a:rPr dirty="0" sz="1100" spc="-5">
                <a:latin typeface="Malgun Gothic"/>
                <a:cs typeface="Malgun Gothic"/>
              </a:rPr>
              <a:t>자체의 </a:t>
            </a:r>
            <a:r>
              <a:rPr dirty="0" sz="1100">
                <a:latin typeface="Malgun Gothic"/>
                <a:cs typeface="Malgun Gothic"/>
              </a:rPr>
              <a:t>손해에 대한 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  <a:p>
            <a:pPr algn="just" marL="295910" marR="5080" indent="-283845">
              <a:lnSpc>
                <a:spcPct val="133300"/>
              </a:lnSpc>
              <a:spcBef>
                <a:spcPts val="5"/>
              </a:spcBef>
              <a:buAutoNum type="arabicPeriod" startAt="6"/>
              <a:tabLst>
                <a:tab pos="296545" algn="l"/>
              </a:tabLst>
            </a:pPr>
            <a:r>
              <a:rPr dirty="0" sz="1100" spc="-5">
                <a:latin typeface="Malgun Gothic"/>
                <a:cs typeface="Malgun Gothic"/>
              </a:rPr>
              <a:t>항공안전법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제122조(초경량비행장치 </a:t>
            </a:r>
            <a:r>
              <a:rPr dirty="0" sz="1100" spc="20">
                <a:latin typeface="Malgun Gothic"/>
                <a:cs typeface="Malgun Gothic"/>
              </a:rPr>
              <a:t>신고)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38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제123조(초경량비행장치 </a:t>
            </a:r>
            <a:r>
              <a:rPr dirty="0" sz="1100">
                <a:latin typeface="Malgun Gothic"/>
                <a:cs typeface="Malgun Gothic"/>
              </a:rPr>
              <a:t>변경신고 </a:t>
            </a:r>
            <a:r>
              <a:rPr dirty="0" sz="1100" spc="40">
                <a:latin typeface="Malgun Gothic"/>
                <a:cs typeface="Malgun Gothic"/>
              </a:rPr>
              <a:t>등) </a:t>
            </a:r>
            <a:r>
              <a:rPr dirty="0" sz="1100" spc="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를 위반하여 신고하지 </a:t>
            </a:r>
            <a:r>
              <a:rPr dirty="0" sz="1100" spc="-5">
                <a:latin typeface="Malgun Gothic"/>
                <a:cs typeface="Malgun Gothic"/>
              </a:rPr>
              <a:t>않은 초경량비행장치의 </a:t>
            </a:r>
            <a:r>
              <a:rPr dirty="0" sz="1100">
                <a:latin typeface="Malgun Gothic"/>
                <a:cs typeface="Malgun Gothic"/>
              </a:rPr>
              <a:t>비행으로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>
                <a:latin typeface="Malgun Gothic"/>
                <a:cs typeface="Malgun Gothic"/>
              </a:rPr>
              <a:t>손해에 대한 </a:t>
            </a:r>
            <a:r>
              <a:rPr dirty="0" sz="1100" spc="20">
                <a:latin typeface="Malgun Gothic"/>
                <a:cs typeface="Malgun Gothic"/>
              </a:rPr>
              <a:t>배상책임. </a:t>
            </a:r>
            <a:r>
              <a:rPr dirty="0" sz="1100" spc="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그러나 항공안전법 </a:t>
            </a:r>
            <a:r>
              <a:rPr dirty="0" sz="1100" spc="10">
                <a:latin typeface="Malgun Gothic"/>
                <a:cs typeface="Malgun Gothic"/>
              </a:rPr>
              <a:t>제122조(초경량비행장치 </a:t>
            </a:r>
            <a:r>
              <a:rPr dirty="0" sz="1100" spc="20">
                <a:latin typeface="Malgun Gothic"/>
                <a:cs typeface="Malgun Gothic"/>
              </a:rPr>
              <a:t>신고)에 </a:t>
            </a:r>
            <a:r>
              <a:rPr dirty="0" sz="1100">
                <a:latin typeface="Malgun Gothic"/>
                <a:cs typeface="Malgun Gothic"/>
              </a:rPr>
              <a:t>따라 신고를 </a:t>
            </a:r>
            <a:r>
              <a:rPr dirty="0" sz="1100" spc="-5">
                <a:latin typeface="Malgun Gothic"/>
                <a:cs typeface="Malgun Gothic"/>
              </a:rPr>
              <a:t>필요로 하지 </a:t>
            </a:r>
            <a:r>
              <a:rPr dirty="0" sz="1100">
                <a:latin typeface="Malgun Gothic"/>
                <a:cs typeface="Malgun Gothic"/>
              </a:rPr>
              <a:t>않는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초경량비행장치는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292735" marR="5080" indent="-280670">
              <a:lnSpc>
                <a:spcPct val="133200"/>
              </a:lnSpc>
              <a:spcBef>
                <a:spcPts val="5"/>
              </a:spcBef>
              <a:buAutoNum type="arabicPeriod" startAt="6"/>
              <a:tabLst>
                <a:tab pos="290195" algn="l"/>
              </a:tabLst>
            </a:pPr>
            <a:r>
              <a:rPr dirty="0" sz="1100">
                <a:latin typeface="Malgun Gothic"/>
                <a:cs typeface="Malgun Gothic"/>
              </a:rPr>
              <a:t>항공안전법 </a:t>
            </a:r>
            <a:r>
              <a:rPr dirty="0" sz="1100" spc="10">
                <a:latin typeface="Malgun Gothic"/>
                <a:cs typeface="Malgun Gothic"/>
              </a:rPr>
              <a:t>제125조(초경량비행장치 </a:t>
            </a:r>
            <a:r>
              <a:rPr dirty="0" sz="1100" spc="-5">
                <a:latin typeface="Malgun Gothic"/>
                <a:cs typeface="Malgun Gothic"/>
              </a:rPr>
              <a:t>조종자 </a:t>
            </a:r>
            <a:r>
              <a:rPr dirty="0" sz="1100">
                <a:latin typeface="Malgun Gothic"/>
                <a:cs typeface="Malgun Gothic"/>
              </a:rPr>
              <a:t>증명 </a:t>
            </a:r>
            <a:r>
              <a:rPr dirty="0" sz="1100" spc="30">
                <a:latin typeface="Malgun Gothic"/>
                <a:cs typeface="Malgun Gothic"/>
              </a:rPr>
              <a:t>등) </a:t>
            </a:r>
            <a:r>
              <a:rPr dirty="0" sz="1100">
                <a:latin typeface="Malgun Gothic"/>
                <a:cs typeface="Malgun Gothic"/>
              </a:rPr>
              <a:t>및 항공안전법 시행규칙 </a:t>
            </a:r>
            <a:r>
              <a:rPr dirty="0" sz="1100" spc="15">
                <a:latin typeface="Malgun Gothic"/>
                <a:cs typeface="Malgun Gothic"/>
              </a:rPr>
              <a:t>제306 </a:t>
            </a:r>
            <a:r>
              <a:rPr dirty="0" sz="1100" spc="2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조(초경량비행장치의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조종자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증명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등)을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위반하여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조종자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증명이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없는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피공제자(근로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자 및 </a:t>
            </a:r>
            <a:r>
              <a:rPr dirty="0" sz="1100" spc="-5">
                <a:latin typeface="Malgun Gothic"/>
                <a:cs typeface="Malgun Gothic"/>
              </a:rPr>
              <a:t>하도급업체를 </a:t>
            </a:r>
            <a:r>
              <a:rPr dirty="0" sz="1100" spc="10">
                <a:latin typeface="Malgun Gothic"/>
                <a:cs typeface="Malgun Gothic"/>
              </a:rPr>
              <a:t>포함합니다)의 </a:t>
            </a:r>
            <a:r>
              <a:rPr dirty="0" sz="1100">
                <a:latin typeface="Malgun Gothic"/>
                <a:cs typeface="Malgun Gothic"/>
              </a:rPr>
              <a:t>비행으로 생긴 </a:t>
            </a:r>
            <a:r>
              <a:rPr dirty="0" sz="1100" spc="-5">
                <a:latin typeface="Malgun Gothic"/>
                <a:cs typeface="Malgun Gothic"/>
              </a:rPr>
              <a:t>손해에 대한 </a:t>
            </a:r>
            <a:r>
              <a:rPr dirty="0" sz="1100" spc="25">
                <a:latin typeface="Malgun Gothic"/>
                <a:cs typeface="Malgun Gothic"/>
              </a:rPr>
              <a:t>배상책임. </a:t>
            </a:r>
            <a:r>
              <a:rPr dirty="0" sz="1100">
                <a:latin typeface="Malgun Gothic"/>
                <a:cs typeface="Malgun Gothic"/>
              </a:rPr>
              <a:t>그러나 항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공안전법 시행규칙 </a:t>
            </a:r>
            <a:r>
              <a:rPr dirty="0" sz="1100" spc="5">
                <a:latin typeface="Malgun Gothic"/>
                <a:cs typeface="Malgun Gothic"/>
              </a:rPr>
              <a:t>제306조(초경량비행장치의 </a:t>
            </a:r>
            <a:r>
              <a:rPr dirty="0" sz="1100" spc="-5">
                <a:latin typeface="Malgun Gothic"/>
                <a:cs typeface="Malgun Gothic"/>
              </a:rPr>
              <a:t>조종자 </a:t>
            </a:r>
            <a:r>
              <a:rPr dirty="0" sz="1100">
                <a:latin typeface="Malgun Gothic"/>
                <a:cs typeface="Malgun Gothic"/>
              </a:rPr>
              <a:t>증명 </a:t>
            </a:r>
            <a:r>
              <a:rPr dirty="0" sz="1100" spc="25">
                <a:latin typeface="Malgun Gothic"/>
                <a:cs typeface="Malgun Gothic"/>
              </a:rPr>
              <a:t>등)에 </a:t>
            </a:r>
            <a:r>
              <a:rPr dirty="0" sz="1100">
                <a:latin typeface="Malgun Gothic"/>
                <a:cs typeface="Malgun Gothic"/>
              </a:rPr>
              <a:t>따라 </a:t>
            </a:r>
            <a:r>
              <a:rPr dirty="0" sz="1100" spc="-5">
                <a:latin typeface="Malgun Gothic"/>
                <a:cs typeface="Malgun Gothic"/>
              </a:rPr>
              <a:t>초경량비행장 </a:t>
            </a:r>
            <a:r>
              <a:rPr dirty="0" sz="1100">
                <a:latin typeface="Malgun Gothic"/>
                <a:cs typeface="Malgun Gothic"/>
              </a:rPr>
              <a:t> 치의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조종자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증명을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초경량비행장치는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300355" marR="5080" indent="-288290">
              <a:lnSpc>
                <a:spcPct val="133600"/>
              </a:lnSpc>
              <a:buAutoNum type="arabicPeriod" startAt="6"/>
              <a:tabLst>
                <a:tab pos="294640" algn="l"/>
              </a:tabLst>
            </a:pPr>
            <a:r>
              <a:rPr dirty="0" sz="1100" spc="15">
                <a:latin typeface="Malgun Gothic"/>
                <a:cs typeface="Malgun Gothic"/>
              </a:rPr>
              <a:t>항공안전법, </a:t>
            </a:r>
            <a:r>
              <a:rPr dirty="0" sz="1100">
                <a:latin typeface="Malgun Gothic"/>
                <a:cs typeface="Malgun Gothic"/>
              </a:rPr>
              <a:t>항공사업법 등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관련 법령에 의하여 금지된 행위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법령상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요구된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항을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고의로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준수하지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94005" marR="5080" indent="-281940">
              <a:lnSpc>
                <a:spcPts val="1760"/>
              </a:lnSpc>
              <a:spcBef>
                <a:spcPts val="125"/>
              </a:spcBef>
              <a:buAutoNum type="arabicPeriod" startAt="6"/>
              <a:tabLst>
                <a:tab pos="309880" algn="l"/>
              </a:tabLst>
            </a:pPr>
            <a:r>
              <a:rPr dirty="0" sz="1100" spc="-5">
                <a:latin typeface="Malgun Gothic"/>
                <a:cs typeface="Malgun Gothic"/>
              </a:rPr>
              <a:t>비행승인을 </a:t>
            </a:r>
            <a:r>
              <a:rPr dirty="0" sz="1100">
                <a:latin typeface="Malgun Gothic"/>
                <a:cs typeface="Malgun Gothic"/>
              </a:rPr>
              <a:t>받지 않고 </a:t>
            </a:r>
            <a:r>
              <a:rPr dirty="0" sz="1100" spc="-5">
                <a:latin typeface="Malgun Gothic"/>
                <a:cs typeface="Malgun Gothic"/>
              </a:rPr>
              <a:t>초경량비행장치 비행제한공역을 </a:t>
            </a:r>
            <a:r>
              <a:rPr dirty="0" sz="1100">
                <a:latin typeface="Malgun Gothic"/>
                <a:cs typeface="Malgun Gothic"/>
              </a:rPr>
              <a:t>비행하다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>
                <a:latin typeface="Malgun Gothic"/>
                <a:cs typeface="Malgun Gothic"/>
              </a:rPr>
              <a:t>손해에 대한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배상책임.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그러나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관계법령에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비행승인을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필요로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297180" marR="5080" indent="-285115">
              <a:lnSpc>
                <a:spcPts val="1750"/>
              </a:lnSpc>
              <a:spcBef>
                <a:spcPts val="15"/>
              </a:spcBef>
              <a:buAutoNum type="arabicPeriod" startAt="6"/>
              <a:tabLst>
                <a:tab pos="297815" algn="l"/>
              </a:tabLst>
            </a:pPr>
            <a:r>
              <a:rPr dirty="0" sz="1100" spc="-5">
                <a:latin typeface="Malgun Gothic"/>
                <a:cs typeface="Malgun Gothic"/>
              </a:rPr>
              <a:t>특별비행승인을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받지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않고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야간(일몰 </a:t>
            </a:r>
            <a:r>
              <a:rPr dirty="0" sz="1100" spc="-5">
                <a:latin typeface="Malgun Gothic"/>
                <a:cs typeface="Malgun Gothic"/>
              </a:rPr>
              <a:t>후부터</a:t>
            </a:r>
            <a:r>
              <a:rPr dirty="0" sz="1100" spc="3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일출 전까지를 </a:t>
            </a:r>
            <a:r>
              <a:rPr dirty="0" sz="1100" spc="5">
                <a:latin typeface="Malgun Gothic"/>
                <a:cs typeface="Malgun Gothic"/>
              </a:rPr>
              <a:t>의미합니다)에 </a:t>
            </a:r>
            <a:r>
              <a:rPr dirty="0" sz="1100">
                <a:latin typeface="Malgun Gothic"/>
                <a:cs typeface="Malgun Gothic"/>
              </a:rPr>
              <a:t>비행하거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육안으로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확인할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없는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범위에서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비행하다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배상책임.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그러나</a:t>
            </a:r>
            <a:endParaRPr sz="1100">
              <a:latin typeface="Malgun Gothic"/>
              <a:cs typeface="Malgun Gothic"/>
            </a:endParaRPr>
          </a:p>
          <a:p>
            <a:pPr algn="just" marL="297180">
              <a:lnSpc>
                <a:spcPct val="100000"/>
              </a:lnSpc>
              <a:spcBef>
                <a:spcPts val="315"/>
              </a:spcBef>
            </a:pPr>
            <a:r>
              <a:rPr dirty="0" sz="1100">
                <a:latin typeface="Malgun Gothic"/>
                <a:cs typeface="Malgun Gothic"/>
              </a:rPr>
              <a:t>관계법령에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특별비행승인을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필요로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않는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algn="just" marL="297180" indent="-285115">
              <a:lnSpc>
                <a:spcPct val="100000"/>
              </a:lnSpc>
              <a:spcBef>
                <a:spcPts val="445"/>
              </a:spcBef>
              <a:buAutoNum type="arabicPeriod" startAt="24"/>
              <a:tabLst>
                <a:tab pos="297815" algn="l"/>
              </a:tabLst>
            </a:pPr>
            <a:r>
              <a:rPr dirty="0" sz="1100">
                <a:latin typeface="Malgun Gothic"/>
                <a:cs typeface="Malgun Gothic"/>
              </a:rPr>
              <a:t>군사용(국방전력발전업무훈령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제7조에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무기체계에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한합니다)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드론으로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404876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306705">
              <a:lnSpc>
                <a:spcPct val="100000"/>
              </a:lnSpc>
              <a:spcBef>
                <a:spcPts val="540"/>
              </a:spcBef>
            </a:pPr>
            <a:r>
              <a:rPr dirty="0" sz="1100">
                <a:latin typeface="Malgun Gothic"/>
                <a:cs typeface="Malgun Gothic"/>
              </a:rPr>
              <a:t>해에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94005" marR="5080" indent="-281940">
              <a:lnSpc>
                <a:spcPct val="132700"/>
              </a:lnSpc>
              <a:spcBef>
                <a:spcPts val="15"/>
              </a:spcBef>
              <a:buAutoNum type="arabicPeriod" startAt="25"/>
              <a:tabLst>
                <a:tab pos="293370" algn="l"/>
              </a:tabLst>
            </a:pPr>
            <a:r>
              <a:rPr dirty="0" sz="1100" spc="30">
                <a:latin typeface="Malgun Gothic"/>
                <a:cs typeface="Malgun Gothic"/>
              </a:rPr>
              <a:t>운송업,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항공레저스포츠사업(조종교육은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제외합니다)에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사용하는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드론으로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5"/>
              </a:spcBef>
              <a:buAutoNum type="arabicPeriod" startAt="25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분실,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도난,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해킹으로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00355" marR="5080" indent="-288290">
              <a:lnSpc>
                <a:spcPct val="132700"/>
              </a:lnSpc>
              <a:spcBef>
                <a:spcPts val="10"/>
              </a:spcBef>
              <a:buAutoNum type="arabicPeriod" startAt="25"/>
              <a:tabLst>
                <a:tab pos="300990" algn="l"/>
              </a:tabLst>
            </a:pPr>
            <a:r>
              <a:rPr dirty="0" sz="1100" spc="-5">
                <a:latin typeface="Malgun Gothic"/>
                <a:cs typeface="Malgun Gothic"/>
              </a:rPr>
              <a:t>타인의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명예훼손,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사생활침해,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초상권침해,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다른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인격침해로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5"/>
              </a:spcBef>
              <a:buAutoNum type="arabicPeriod" startAt="25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차량의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대차료를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제외한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모든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간접손해에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45"/>
              </a:spcBef>
              <a:buAutoNum type="arabicPeriod" startAt="25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이용한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곡예비행,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에어쇼로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indent="-277495">
              <a:lnSpc>
                <a:spcPct val="100000"/>
              </a:lnSpc>
              <a:spcBef>
                <a:spcPts val="430"/>
              </a:spcBef>
              <a:buAutoNum type="arabicPeriod" startAt="25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드론을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이용한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경기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시합으로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300355" marR="5080" indent="-288290">
              <a:lnSpc>
                <a:spcPct val="133200"/>
              </a:lnSpc>
              <a:spcBef>
                <a:spcPts val="5"/>
              </a:spcBef>
              <a:buAutoNum type="arabicPeriod" startAt="25"/>
              <a:tabLst>
                <a:tab pos="293370" algn="l"/>
              </a:tabLst>
            </a:pPr>
            <a:r>
              <a:rPr dirty="0" sz="1100" spc="-5">
                <a:latin typeface="Malgun Gothic"/>
                <a:cs typeface="Malgun Gothic"/>
              </a:rPr>
              <a:t>초경량비행장치 </a:t>
            </a:r>
            <a:r>
              <a:rPr dirty="0" sz="1100">
                <a:latin typeface="Malgun Gothic"/>
                <a:cs typeface="Malgun Gothic"/>
              </a:rPr>
              <a:t>조종자 증명이 없는 미성년자의 드론 비행으로 생긴 손해에 대한 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상책임. </a:t>
            </a:r>
            <a:r>
              <a:rPr dirty="0" sz="1100">
                <a:latin typeface="Malgun Gothic"/>
                <a:cs typeface="Malgun Gothic"/>
              </a:rPr>
              <a:t>그러나 </a:t>
            </a:r>
            <a:r>
              <a:rPr dirty="0" sz="1100" spc="-5">
                <a:latin typeface="Malgun Gothic"/>
                <a:cs typeface="Malgun Gothic"/>
              </a:rPr>
              <a:t>항공안전법에</a:t>
            </a:r>
            <a:r>
              <a:rPr dirty="0" sz="1100">
                <a:latin typeface="Malgun Gothic"/>
                <a:cs typeface="Malgun Gothic"/>
              </a:rPr>
              <a:t> 따른 </a:t>
            </a:r>
            <a:r>
              <a:rPr dirty="0" sz="1100" spc="25">
                <a:latin typeface="Malgun Gothic"/>
                <a:cs typeface="Malgun Gothic"/>
              </a:rPr>
              <a:t>전문교관, </a:t>
            </a:r>
            <a:r>
              <a:rPr dirty="0" sz="1100">
                <a:latin typeface="Malgun Gothic"/>
                <a:cs typeface="Malgun Gothic"/>
              </a:rPr>
              <a:t>교사 등 </a:t>
            </a:r>
            <a:r>
              <a:rPr dirty="0" sz="1100" spc="-5">
                <a:latin typeface="Malgun Gothic"/>
                <a:cs typeface="Malgun Gothic"/>
              </a:rPr>
              <a:t>감독자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관리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하의 드론 비행으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배상책임은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보상하여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algn="just" marL="289560" indent="-277495">
              <a:lnSpc>
                <a:spcPct val="100000"/>
              </a:lnSpc>
              <a:spcBef>
                <a:spcPts val="445"/>
              </a:spcBef>
              <a:buAutoNum type="arabicPeriod" startAt="25"/>
              <a:tabLst>
                <a:tab pos="290195" algn="l"/>
              </a:tabLst>
            </a:pPr>
            <a:r>
              <a:rPr dirty="0" sz="1100" spc="-5">
                <a:latin typeface="Malgun Gothic"/>
                <a:cs typeface="Malgun Gothic"/>
              </a:rPr>
              <a:t>피공제자의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일상생활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89560" marR="5080" indent="-277495">
              <a:lnSpc>
                <a:spcPct val="132700"/>
              </a:lnSpc>
              <a:spcBef>
                <a:spcPts val="15"/>
              </a:spcBef>
              <a:buAutoNum type="arabicPeriod" startAt="25"/>
              <a:tabLst>
                <a:tab pos="304165" algn="l"/>
              </a:tabLst>
            </a:pPr>
            <a:r>
              <a:rPr dirty="0" sz="1100">
                <a:latin typeface="Malgun Gothic"/>
                <a:cs typeface="Malgun Gothic"/>
              </a:rPr>
              <a:t>유상대여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계약을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맺은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사용자(근로자를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포함합니다)를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제외한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제3자의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사용으로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제4조(준용규정)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추가특별약관에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정하지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사항은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보통약관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드론배상책임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특별약관을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55748" y="5271008"/>
            <a:ext cx="224790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6410" sz="1950" spc="-630">
                <a:latin typeface="MS UI Gothic"/>
                <a:cs typeface="MS UI Gothic"/>
              </a:rPr>
              <a:t>◯</a:t>
            </a:r>
            <a:r>
              <a:rPr dirty="0" sz="900" spc="-420" b="1">
                <a:latin typeface="Malgun Gothic"/>
                <a:cs typeface="Malgun Gothic"/>
              </a:rPr>
              <a:t>24-3</a:t>
            </a:r>
            <a:endParaRPr sz="9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28035" y="5290820"/>
            <a:ext cx="2151380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latin typeface="Malgun Gothic"/>
                <a:cs typeface="Malgun Gothic"/>
              </a:rPr>
              <a:t>군집드론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확장</a:t>
            </a:r>
            <a:r>
              <a:rPr dirty="0" sz="1300" spc="140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추가특별약관</a:t>
            </a:r>
            <a:endParaRPr sz="1300">
              <a:latin typeface="Malgun Gothic"/>
              <a:cs typeface="Malgun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7983" y="5826354"/>
            <a:ext cx="5786120" cy="3602354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540"/>
              </a:spcBef>
            </a:pPr>
            <a:r>
              <a:rPr dirty="0" sz="1100" b="1">
                <a:latin typeface="Malgun Gothic"/>
                <a:cs typeface="Malgun Gothic"/>
              </a:rPr>
              <a:t>제1조(보상하는</a:t>
            </a:r>
            <a:r>
              <a:rPr dirty="0" sz="1100" spc="114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endParaRPr sz="1100">
              <a:latin typeface="Malgun Gothic"/>
              <a:cs typeface="Malgun Gothic"/>
            </a:endParaRPr>
          </a:p>
          <a:p>
            <a:pPr algn="just" marL="12700" marR="5080">
              <a:lnSpc>
                <a:spcPct val="133300"/>
              </a:lnSpc>
              <a:spcBef>
                <a:spcPts val="5"/>
              </a:spcBef>
            </a:pPr>
            <a:r>
              <a:rPr dirty="0" sz="1100">
                <a:latin typeface="Malgun Gothic"/>
                <a:cs typeface="Malgun Gothic"/>
              </a:rPr>
              <a:t>공제회는 드론배상책임 특별약관 </a:t>
            </a:r>
            <a:r>
              <a:rPr dirty="0" sz="1100" spc="10">
                <a:latin typeface="Malgun Gothic"/>
                <a:cs typeface="Malgun Gothic"/>
              </a:rPr>
              <a:t>제2조(보상하지 </a:t>
            </a:r>
            <a:r>
              <a:rPr dirty="0" sz="1100">
                <a:latin typeface="Malgun Gothic"/>
                <a:cs typeface="Malgun Gothic"/>
              </a:rPr>
              <a:t>않는 </a:t>
            </a:r>
            <a:r>
              <a:rPr dirty="0" sz="1100" spc="20">
                <a:latin typeface="Malgun Gothic"/>
                <a:cs typeface="Malgun Gothic"/>
              </a:rPr>
              <a:t>손해)의 </a:t>
            </a:r>
            <a:r>
              <a:rPr dirty="0" sz="1100" spc="10">
                <a:latin typeface="Malgun Gothic"/>
                <a:cs typeface="Malgun Gothic"/>
              </a:rPr>
              <a:t>제30호의 </a:t>
            </a:r>
            <a:r>
              <a:rPr dirty="0" sz="1100">
                <a:latin typeface="Malgun Gothic"/>
                <a:cs typeface="Malgun Gothic"/>
              </a:rPr>
              <a:t>규정에도 불구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하고 공제증권에 </a:t>
            </a:r>
            <a:r>
              <a:rPr dirty="0" sz="1100" spc="-5">
                <a:latin typeface="Malgun Gothic"/>
                <a:cs typeface="Malgun Gothic"/>
              </a:rPr>
              <a:t>기재된 </a:t>
            </a:r>
            <a:r>
              <a:rPr dirty="0" sz="1100">
                <a:latin typeface="Malgun Gothic"/>
                <a:cs typeface="Malgun Gothic"/>
              </a:rPr>
              <a:t>군집드론의 </a:t>
            </a:r>
            <a:r>
              <a:rPr dirty="0" sz="1100" spc="20">
                <a:latin typeface="Malgun Gothic"/>
                <a:cs typeface="Malgun Gothic"/>
              </a:rPr>
              <a:t>운항(곡예비행, </a:t>
            </a:r>
            <a:r>
              <a:rPr dirty="0" sz="1100">
                <a:latin typeface="Malgun Gothic"/>
                <a:cs typeface="Malgun Gothic"/>
              </a:rPr>
              <a:t>에어쇼를 </a:t>
            </a:r>
            <a:r>
              <a:rPr dirty="0" sz="1100" spc="5">
                <a:latin typeface="Malgun Gothic"/>
                <a:cs typeface="Malgun Gothic"/>
              </a:rPr>
              <a:t>포함합니다)으로 </a:t>
            </a:r>
            <a:r>
              <a:rPr dirty="0" sz="1100">
                <a:latin typeface="Malgun Gothic"/>
                <a:cs typeface="Malgun Gothic"/>
              </a:rPr>
              <a:t>발생된 공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제사고로 </a:t>
            </a:r>
            <a:r>
              <a:rPr dirty="0" sz="1100" spc="-5">
                <a:latin typeface="Malgun Gothic"/>
                <a:cs typeface="Malgun Gothic"/>
              </a:rPr>
              <a:t>인하여 </a:t>
            </a:r>
            <a:r>
              <a:rPr dirty="0" sz="1100">
                <a:latin typeface="Malgun Gothic"/>
                <a:cs typeface="Malgun Gothic"/>
              </a:rPr>
              <a:t>피해자에게 법률상의 </a:t>
            </a:r>
            <a:r>
              <a:rPr dirty="0" sz="1100" spc="-5">
                <a:latin typeface="Malgun Gothic"/>
                <a:cs typeface="Malgun Gothic"/>
              </a:rPr>
              <a:t>배상책임을 </a:t>
            </a:r>
            <a:r>
              <a:rPr dirty="0" sz="1100">
                <a:latin typeface="Malgun Gothic"/>
                <a:cs typeface="Malgun Gothic"/>
              </a:rPr>
              <a:t>부담함으로써 </a:t>
            </a:r>
            <a:r>
              <a:rPr dirty="0" sz="1100" spc="-5">
                <a:latin typeface="Malgun Gothic"/>
                <a:cs typeface="Malgun Gothic"/>
              </a:rPr>
              <a:t>입은 아래의 </a:t>
            </a:r>
            <a:r>
              <a:rPr dirty="0" sz="1100">
                <a:latin typeface="Malgun Gothic"/>
                <a:cs typeface="Malgun Gothic"/>
              </a:rPr>
              <a:t>손해를 이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특별약관에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208915" indent="-19685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09550" algn="l"/>
              </a:tabLst>
            </a:pP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피해자에게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지급할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책임을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지는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법률상의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손해배상금</a:t>
            </a:r>
            <a:endParaRPr sz="1100">
              <a:latin typeface="Malgun Gothic"/>
              <a:cs typeface="Malgun Gothic"/>
            </a:endParaRPr>
          </a:p>
          <a:p>
            <a:pPr algn="just" marL="208915" indent="-19685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09550" algn="l"/>
              </a:tabLst>
            </a:pPr>
            <a:r>
              <a:rPr dirty="0" sz="1100" spc="-5">
                <a:latin typeface="Malgun Gothic"/>
                <a:cs typeface="Malgun Gothic"/>
              </a:rPr>
              <a:t>계약자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피공제자가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아래의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274320" marR="6350" indent="-262255">
              <a:lnSpc>
                <a:spcPct val="133600"/>
              </a:lnSpc>
              <a:spcBef>
                <a:spcPts val="5"/>
              </a:spcBef>
            </a:pPr>
            <a:r>
              <a:rPr dirty="0" sz="1100" spc="65">
                <a:latin typeface="Malgun Gothic"/>
                <a:cs typeface="Malgun Gothic"/>
              </a:rPr>
              <a:t>가. </a:t>
            </a:r>
            <a:r>
              <a:rPr dirty="0" sz="1100" spc="-5">
                <a:latin typeface="Malgun Gothic"/>
                <a:cs typeface="Malgun Gothic"/>
              </a:rPr>
              <a:t>피공제자가 </a:t>
            </a:r>
            <a:r>
              <a:rPr dirty="0" sz="1100">
                <a:latin typeface="Malgun Gothic"/>
                <a:cs typeface="Malgun Gothic"/>
              </a:rPr>
              <a:t>보통약관 </a:t>
            </a:r>
            <a:r>
              <a:rPr dirty="0" sz="1100" spc="15">
                <a:latin typeface="Malgun Gothic"/>
                <a:cs typeface="Malgun Gothic"/>
              </a:rPr>
              <a:t>제21조(손해방지의무) </a:t>
            </a:r>
            <a:r>
              <a:rPr dirty="0" sz="1100" spc="5">
                <a:latin typeface="Malgun Gothic"/>
                <a:cs typeface="Malgun Gothic"/>
              </a:rPr>
              <a:t>제1항 제1호의 </a:t>
            </a:r>
            <a:r>
              <a:rPr dirty="0" sz="1100">
                <a:latin typeface="Malgun Gothic"/>
                <a:cs typeface="Malgun Gothic"/>
              </a:rPr>
              <a:t>손해의 </a:t>
            </a:r>
            <a:r>
              <a:rPr dirty="0" sz="1100" spc="-5">
                <a:latin typeface="Malgun Gothic"/>
                <a:cs typeface="Malgun Gothic"/>
              </a:rPr>
              <a:t>방지 </a:t>
            </a:r>
            <a:r>
              <a:rPr dirty="0" sz="1100">
                <a:latin typeface="Malgun Gothic"/>
                <a:cs typeface="Malgun Gothic"/>
              </a:rPr>
              <a:t>또는 </a:t>
            </a:r>
            <a:r>
              <a:rPr dirty="0" sz="1100" spc="-5">
                <a:latin typeface="Malgun Gothic"/>
                <a:cs typeface="Malgun Gothic"/>
              </a:rPr>
              <a:t>경감을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위하여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필요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유익하였던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비용.</a:t>
            </a:r>
            <a:endParaRPr sz="1100">
              <a:latin typeface="Malgun Gothic"/>
              <a:cs typeface="Malgun Gothic"/>
            </a:endParaRPr>
          </a:p>
          <a:p>
            <a:pPr algn="just" marL="274320" marR="5080" indent="-262255">
              <a:lnSpc>
                <a:spcPts val="1760"/>
              </a:lnSpc>
              <a:spcBef>
                <a:spcPts val="120"/>
              </a:spcBef>
            </a:pPr>
            <a:r>
              <a:rPr dirty="0" sz="1100" spc="65">
                <a:latin typeface="Malgun Gothic"/>
                <a:cs typeface="Malgun Gothic"/>
              </a:rPr>
              <a:t>나.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보통약관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제21조(손해방지의무)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제1항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제2호의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제3자로부터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손해의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배상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 받을 수 있는 그 권리를 지키거나 행사하기 위하여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필요 </a:t>
            </a:r>
            <a:r>
              <a:rPr dirty="0" sz="1100">
                <a:latin typeface="Malgun Gothic"/>
                <a:cs typeface="Malgun Gothic"/>
              </a:rPr>
              <a:t>또는 유익하였던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12700">
              <a:lnSpc>
                <a:spcPct val="100000"/>
              </a:lnSpc>
              <a:spcBef>
                <a:spcPts val="310"/>
              </a:spcBef>
            </a:pPr>
            <a:r>
              <a:rPr dirty="0" sz="1100" spc="65">
                <a:latin typeface="Malgun Gothic"/>
                <a:cs typeface="Malgun Gothic"/>
              </a:rPr>
              <a:t>다.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피공제자가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지급한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소송비용,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변호사비용,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45">
                <a:latin typeface="Malgun Gothic"/>
                <a:cs typeface="Malgun Gothic"/>
              </a:rPr>
              <a:t>중재,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화해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조정에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279400" marR="6350" indent="-266700">
              <a:lnSpc>
                <a:spcPct val="133600"/>
              </a:lnSpc>
            </a:pPr>
            <a:r>
              <a:rPr dirty="0" sz="1100" spc="65">
                <a:latin typeface="Malgun Gothic"/>
                <a:cs typeface="Malgun Gothic"/>
              </a:rPr>
              <a:t>라. </a:t>
            </a:r>
            <a:r>
              <a:rPr dirty="0" sz="1100" spc="-5">
                <a:latin typeface="Malgun Gothic"/>
                <a:cs typeface="Malgun Gothic"/>
              </a:rPr>
              <a:t>공제증권상의 보상한도액내의 </a:t>
            </a:r>
            <a:r>
              <a:rPr dirty="0" sz="1100">
                <a:latin typeface="Malgun Gothic"/>
                <a:cs typeface="Malgun Gothic"/>
              </a:rPr>
              <a:t>금액에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15">
                <a:latin typeface="Malgun Gothic"/>
                <a:cs typeface="Malgun Gothic"/>
              </a:rPr>
              <a:t>공탁보증보험료. </a:t>
            </a:r>
            <a:r>
              <a:rPr dirty="0" sz="1100">
                <a:latin typeface="Malgun Gothic"/>
                <a:cs typeface="Malgun Gothic"/>
              </a:rPr>
              <a:t>그러나 </a:t>
            </a:r>
            <a:r>
              <a:rPr dirty="0" sz="1100" spc="-5">
                <a:latin typeface="Malgun Gothic"/>
                <a:cs typeface="Malgun Gothic"/>
              </a:rPr>
              <a:t>회사는 그러한 </a:t>
            </a:r>
            <a:r>
              <a:rPr dirty="0" sz="1100">
                <a:latin typeface="Malgun Gothic"/>
                <a:cs typeface="Malgun Gothic"/>
              </a:rPr>
              <a:t>보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증을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제공할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책임은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부담하지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algn="just" marL="12700">
              <a:lnSpc>
                <a:spcPct val="100000"/>
              </a:lnSpc>
              <a:spcBef>
                <a:spcPts val="430"/>
              </a:spcBef>
            </a:pPr>
            <a:r>
              <a:rPr dirty="0" sz="1100" spc="65">
                <a:latin typeface="Malgun Gothic"/>
                <a:cs typeface="Malgun Gothic"/>
              </a:rPr>
              <a:t>마.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피공제자가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보통약관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제22조(손해배상청구에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공제회의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해결)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제2항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제3항의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6480"/>
            <a:ext cx="5728335" cy="864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7432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Malgun Gothic"/>
                <a:cs typeface="Malgun Gothic"/>
              </a:rPr>
              <a:t>회사의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요구에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따르기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위하여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지출한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제2조(준용규정)</a:t>
            </a:r>
            <a:endParaRPr sz="11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추가특별약관에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정하지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않은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사항은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보통약관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드론배상책임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특별약관을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3431"/>
            <a:ext cx="5786120" cy="85483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latin typeface="Malgun Gothic"/>
                <a:cs typeface="Malgun Gothic"/>
              </a:rPr>
              <a:t>치료비</a:t>
            </a:r>
            <a:r>
              <a:rPr dirty="0" sz="1300" spc="125" b="1">
                <a:latin typeface="Malgun Gothic"/>
                <a:cs typeface="Malgun Gothic"/>
              </a:rPr>
              <a:t> </a:t>
            </a:r>
            <a:r>
              <a:rPr dirty="0" sz="1300" spc="-15" b="1">
                <a:latin typeface="Malgun Gothic"/>
                <a:cs typeface="Malgun Gothic"/>
              </a:rPr>
              <a:t>추가특별약관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marL="80645" marR="5080" indent="-68580">
              <a:lnSpc>
                <a:spcPct val="133300"/>
              </a:lnSpc>
            </a:pPr>
            <a:r>
              <a:rPr dirty="0" sz="1100" b="1">
                <a:latin typeface="Malgun Gothic"/>
                <a:cs typeface="Malgun Gothic"/>
              </a:rPr>
              <a:t>제1조(보상하는</a:t>
            </a:r>
            <a:r>
              <a:rPr dirty="0" sz="1100" spc="16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특별약관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제1조(보상하는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손해)의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규정에도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피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소유,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사용,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드론으로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우연한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타인이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치료비를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보상하여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동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추가특별약관에서의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특별약관에서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드론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의미합니다.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Malgun Gothic"/>
                <a:cs typeface="Malgun Gothic"/>
              </a:rPr>
              <a:t>제2조(보상하지</a:t>
            </a:r>
            <a:r>
              <a:rPr dirty="0" sz="1100" spc="155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않는</a:t>
            </a:r>
            <a:r>
              <a:rPr dirty="0" sz="1100" spc="16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손해)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 marL="273050" indent="-19304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273685" algn="l"/>
              </a:tabLst>
            </a:pPr>
            <a:r>
              <a:rPr dirty="0" sz="1100" spc="-20">
                <a:latin typeface="Malgun Gothic"/>
                <a:cs typeface="Malgun Gothic"/>
              </a:rPr>
              <a:t>계약자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또는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피공제자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이들의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법정대리인의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고의로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신체장해에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80670" marR="6350" indent="-20002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1305" algn="l"/>
              </a:tabLst>
            </a:pPr>
            <a:r>
              <a:rPr dirty="0" sz="1100" spc="30">
                <a:latin typeface="Malgun Gothic"/>
                <a:cs typeface="Malgun Gothic"/>
              </a:rPr>
              <a:t>전쟁,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혁명,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내란,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사변,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테러,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폭동,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소요,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노동쟁의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이들과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사태로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315"/>
              </a:spcBef>
              <a:buAutoNum type="arabicPeriod"/>
              <a:tabLst>
                <a:tab pos="276860" algn="l"/>
              </a:tabLst>
            </a:pPr>
            <a:r>
              <a:rPr dirty="0" sz="1100" spc="30">
                <a:latin typeface="Malgun Gothic"/>
                <a:cs typeface="Malgun Gothic"/>
              </a:rPr>
              <a:t>지진,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분화,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홍수,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해일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비슷한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천재지변으로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69875" indent="-191135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0510" algn="l"/>
              </a:tabLst>
            </a:pPr>
            <a:r>
              <a:rPr dirty="0" sz="1100" spc="-30">
                <a:latin typeface="Malgun Gothic"/>
                <a:cs typeface="Malgun Gothic"/>
              </a:rPr>
              <a:t>피공제자와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타인간에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치료비에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관한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약정이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있는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경우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약정에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의하여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발생한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81940" marR="6350" indent="-201295">
              <a:lnSpc>
                <a:spcPct val="133600"/>
              </a:lnSpc>
              <a:buAutoNum type="arabicPeriod"/>
              <a:tabLst>
                <a:tab pos="282575" algn="l"/>
              </a:tabLst>
            </a:pPr>
            <a:r>
              <a:rPr dirty="0" sz="1100" spc="-15">
                <a:latin typeface="Malgun Gothic"/>
                <a:cs typeface="Malgun Gothic"/>
              </a:rPr>
              <a:t>핵연료물질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핵연료물질에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오염된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물질의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방사성,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폭발성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밖의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유해한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특성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특성에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68605" indent="-189865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269240" algn="l"/>
              </a:tabLst>
            </a:pP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제5호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이외의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방사선을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쬐는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또는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방사능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오염으로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인한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신체장해에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대한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0"/>
              </a:spcBef>
              <a:buAutoNum type="arabicPeriod"/>
              <a:tabLst>
                <a:tab pos="276860" algn="l"/>
              </a:tabLst>
            </a:pPr>
            <a:r>
              <a:rPr dirty="0" sz="1100" spc="20">
                <a:latin typeface="Malgun Gothic"/>
                <a:cs typeface="Malgun Gothic"/>
              </a:rPr>
              <a:t>전자파,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전자장(EMF)으로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288290" marR="5080" indent="-207645">
              <a:lnSpc>
                <a:spcPct val="133200"/>
              </a:lnSpc>
              <a:spcBef>
                <a:spcPts val="10"/>
              </a:spcBef>
              <a:buAutoNum type="arabicPeriod"/>
              <a:tabLst>
                <a:tab pos="288925" algn="l"/>
              </a:tabLst>
            </a:pPr>
            <a:r>
              <a:rPr dirty="0" sz="1100" spc="-15">
                <a:latin typeface="Malgun Gothic"/>
                <a:cs typeface="Malgun Gothic"/>
              </a:rPr>
              <a:t>통상적이거나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급격한 사고에 </a:t>
            </a:r>
            <a:r>
              <a:rPr dirty="0" sz="1100" spc="-5">
                <a:latin typeface="Malgun Gothic"/>
                <a:cs typeface="Malgun Gothic"/>
              </a:rPr>
              <a:t>의한 </a:t>
            </a:r>
            <a:r>
              <a:rPr dirty="0" sz="1100" spc="-10">
                <a:latin typeface="Malgun Gothic"/>
                <a:cs typeface="Malgun Gothic"/>
              </a:rPr>
              <a:t>것인가의 여부에 관계없이 </a:t>
            </a:r>
            <a:r>
              <a:rPr dirty="0" sz="1100" spc="-5">
                <a:latin typeface="Malgun Gothic"/>
                <a:cs typeface="Malgun Gothic"/>
              </a:rPr>
              <a:t>공해물질(농약 </a:t>
            </a:r>
            <a:r>
              <a:rPr dirty="0" sz="1100">
                <a:latin typeface="Malgun Gothic"/>
                <a:cs typeface="Malgun Gothic"/>
              </a:rPr>
              <a:t>등 </a:t>
            </a:r>
            <a:r>
              <a:rPr dirty="0" sz="1100" spc="-5">
                <a:latin typeface="Malgun Gothic"/>
                <a:cs typeface="Malgun Gothic"/>
              </a:rPr>
              <a:t>기타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유해 </a:t>
            </a:r>
            <a:r>
              <a:rPr dirty="0" sz="1100" spc="-10">
                <a:latin typeface="Malgun Gothic"/>
                <a:cs typeface="Malgun Gothic"/>
              </a:rPr>
              <a:t>물질을 </a:t>
            </a:r>
            <a:r>
              <a:rPr dirty="0" sz="1100">
                <a:latin typeface="Malgun Gothic"/>
                <a:cs typeface="Malgun Gothic"/>
              </a:rPr>
              <a:t>포합합니다)의 </a:t>
            </a:r>
            <a:r>
              <a:rPr dirty="0" sz="1100" spc="35">
                <a:latin typeface="Malgun Gothic"/>
                <a:cs typeface="Malgun Gothic"/>
              </a:rPr>
              <a:t>배출, </a:t>
            </a:r>
            <a:r>
              <a:rPr dirty="0" sz="1100" spc="30">
                <a:latin typeface="Malgun Gothic"/>
                <a:cs typeface="Malgun Gothic"/>
              </a:rPr>
              <a:t>방출, 누출, </a:t>
            </a:r>
            <a:r>
              <a:rPr dirty="0" sz="1100" spc="-10">
                <a:latin typeface="Malgun Gothic"/>
                <a:cs typeface="Malgun Gothic"/>
              </a:rPr>
              <a:t>넘쳐흐름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유출로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5">
                <a:latin typeface="Malgun Gothic"/>
                <a:cs typeface="Malgun Gothic"/>
              </a:rPr>
              <a:t>신체장해에 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0"/>
              </a:spcBef>
              <a:buAutoNum type="arabicPeriod"/>
              <a:tabLst>
                <a:tab pos="276860" algn="l"/>
              </a:tabLst>
            </a:pPr>
            <a:r>
              <a:rPr dirty="0" sz="1100" spc="-15">
                <a:latin typeface="Malgun Gothic"/>
                <a:cs typeface="Malgun Gothic"/>
              </a:rPr>
              <a:t>사고일로부터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1년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후에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타인의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피공제자에게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수급인이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수행하는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55600" marR="6350" indent="-274320">
              <a:lnSpc>
                <a:spcPct val="132700"/>
              </a:lnSpc>
              <a:spcBef>
                <a:spcPts val="10"/>
              </a:spcBef>
              <a:buAutoNum type="arabicPeriod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동업자,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임차인,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기타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구내의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상주자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이들의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근로자가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58140" marR="6350" indent="-277495">
              <a:lnSpc>
                <a:spcPct val="133600"/>
              </a:lnSpc>
              <a:buAutoNum type="arabicPeriod"/>
              <a:tabLst>
                <a:tab pos="358775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구내에서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관리,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개축,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철거,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수리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신축하는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종사하는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사람이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드론의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수리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개조로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41630" indent="-264160">
              <a:lnSpc>
                <a:spcPct val="100000"/>
              </a:lnSpc>
              <a:spcBef>
                <a:spcPts val="440"/>
              </a:spcBef>
              <a:buAutoNum type="arabicPeriod"/>
              <a:tabLst>
                <a:tab pos="342265" algn="l"/>
              </a:tabLst>
            </a:pPr>
            <a:r>
              <a:rPr dirty="0" sz="1100" spc="-30">
                <a:latin typeface="Malgun Gothic"/>
                <a:cs typeface="Malgun Gothic"/>
              </a:rPr>
              <a:t>근로기준법,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50">
                <a:latin typeface="Malgun Gothic"/>
                <a:cs typeface="Malgun Gothic"/>
              </a:rPr>
              <a:t>국민건강보험법</a:t>
            </a:r>
            <a:r>
              <a:rPr dirty="0" sz="1100" spc="7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기타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유사</a:t>
            </a:r>
            <a:r>
              <a:rPr dirty="0" sz="1100" spc="7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법률에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의하여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보상되는</a:t>
            </a:r>
            <a:r>
              <a:rPr dirty="0" sz="1100" spc="65">
                <a:latin typeface="Malgun Gothic"/>
                <a:cs typeface="Malgun Gothic"/>
              </a:rPr>
              <a:t> </a:t>
            </a:r>
            <a:r>
              <a:rPr dirty="0" sz="1100" spc="-45">
                <a:latin typeface="Malgun Gothic"/>
                <a:cs typeface="Malgun Gothic"/>
              </a:rPr>
              <a:t>신체장해에</a:t>
            </a:r>
            <a:r>
              <a:rPr dirty="0" sz="1100" spc="7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대한</a:t>
            </a:r>
            <a:r>
              <a:rPr dirty="0" sz="1100" spc="8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각종의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신체적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훈련,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운동경기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시합에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참가도중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64490" marR="5080" indent="-283845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365125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근로자나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기타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제3자의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치료하여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58140" marR="5080" indent="-277495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358775" algn="l"/>
              </a:tabLst>
            </a:pP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사유로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음식물이나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재물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자체의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403860" marR="5080" indent="-253365">
              <a:lnSpc>
                <a:spcPts val="1760"/>
              </a:lnSpc>
              <a:spcBef>
                <a:spcPts val="10"/>
              </a:spcBef>
            </a:pP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피공제자의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시설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내에서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사용,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소비되는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피공제자의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점유를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벗어난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음식물이나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재물로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151130">
              <a:lnSpc>
                <a:spcPct val="100000"/>
              </a:lnSpc>
              <a:spcBef>
                <a:spcPts val="305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점유를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벗어나고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시설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밖에서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사용,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소비되는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음식물이나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재물로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endParaRPr sz="1100">
              <a:latin typeface="Malgun Gothic"/>
              <a:cs typeface="Malgun Gothic"/>
            </a:endParaRPr>
          </a:p>
          <a:p>
            <a:pPr marL="417830">
              <a:lnSpc>
                <a:spcPct val="100000"/>
              </a:lnSpc>
              <a:spcBef>
                <a:spcPts val="440"/>
              </a:spcBef>
            </a:pP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520700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algn="just" marL="355600" indent="-274955">
              <a:lnSpc>
                <a:spcPct val="100000"/>
              </a:lnSpc>
              <a:spcBef>
                <a:spcPts val="540"/>
              </a:spcBef>
              <a:buAutoNum type="arabicPeriod" startAt="19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양도한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드론으로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361315" marR="5080" indent="-280670">
              <a:lnSpc>
                <a:spcPct val="132700"/>
              </a:lnSpc>
              <a:spcBef>
                <a:spcPts val="15"/>
              </a:spcBef>
              <a:buAutoNum type="arabicPeriod" startAt="19"/>
              <a:tabLst>
                <a:tab pos="361950" algn="l"/>
              </a:tabLst>
            </a:pPr>
            <a:r>
              <a:rPr dirty="0" sz="1100" spc="-10">
                <a:latin typeface="Malgun Gothic"/>
                <a:cs typeface="Malgun Gothic"/>
              </a:rPr>
              <a:t>작업의 </a:t>
            </a:r>
            <a:r>
              <a:rPr dirty="0" sz="1100" spc="-5">
                <a:latin typeface="Malgun Gothic"/>
                <a:cs typeface="Malgun Gothic"/>
              </a:rPr>
              <a:t>종료(작업물건의 </a:t>
            </a:r>
            <a:r>
              <a:rPr dirty="0" sz="1100" spc="-10">
                <a:latin typeface="Malgun Gothic"/>
                <a:cs typeface="Malgun Gothic"/>
              </a:rPr>
              <a:t>인도를 요하는 경우에는 </a:t>
            </a:r>
            <a:r>
              <a:rPr dirty="0" sz="1100" spc="15">
                <a:latin typeface="Malgun Gothic"/>
                <a:cs typeface="Malgun Gothic"/>
              </a:rPr>
              <a:t>인도)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폐기 </a:t>
            </a:r>
            <a:r>
              <a:rPr dirty="0" sz="1100">
                <a:latin typeface="Malgun Gothic"/>
                <a:cs typeface="Malgun Gothic"/>
              </a:rPr>
              <a:t>후 </a:t>
            </a:r>
            <a:r>
              <a:rPr dirty="0" sz="1100" spc="-10">
                <a:latin typeface="Malgun Gothic"/>
                <a:cs typeface="Malgun Gothic"/>
              </a:rPr>
              <a:t>작업의 결과로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algn="just" marL="368935" marR="5080" indent="-288290">
              <a:lnSpc>
                <a:spcPct val="133300"/>
              </a:lnSpc>
              <a:spcBef>
                <a:spcPts val="5"/>
              </a:spcBef>
              <a:buAutoNum type="arabicPeriod" startAt="19"/>
              <a:tabLst>
                <a:tab pos="369570" algn="l"/>
              </a:tabLst>
            </a:pPr>
            <a:r>
              <a:rPr dirty="0" sz="1100" spc="-10">
                <a:latin typeface="Malgun Gothic"/>
                <a:cs typeface="Malgun Gothic"/>
              </a:rPr>
              <a:t>계약자 피공제자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0">
                <a:latin typeface="Malgun Gothic"/>
                <a:cs typeface="Malgun Gothic"/>
              </a:rPr>
              <a:t>이들의 </a:t>
            </a:r>
            <a:r>
              <a:rPr dirty="0" sz="1100" spc="-15">
                <a:latin typeface="Malgun Gothic"/>
                <a:cs typeface="Malgun Gothic"/>
              </a:rPr>
              <a:t>법정대리인이 </a:t>
            </a:r>
            <a:r>
              <a:rPr dirty="0" sz="1100" spc="-10">
                <a:latin typeface="Malgun Gothic"/>
                <a:cs typeface="Malgun Gothic"/>
              </a:rPr>
              <a:t>조종자 </a:t>
            </a:r>
            <a:r>
              <a:rPr dirty="0" sz="1100" spc="-5">
                <a:latin typeface="Malgun Gothic"/>
                <a:cs typeface="Malgun Gothic"/>
              </a:rPr>
              <a:t>준수사항(항공안전법 </a:t>
            </a:r>
            <a:r>
              <a:rPr dirty="0" sz="1100" spc="10">
                <a:latin typeface="Malgun Gothic"/>
                <a:cs typeface="Malgun Gothic"/>
              </a:rPr>
              <a:t>제10장(초 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경량비행장치)</a:t>
            </a:r>
            <a:r>
              <a:rPr dirty="0" sz="1100">
                <a:latin typeface="Malgun Gothic"/>
                <a:cs typeface="Malgun Gothic"/>
              </a:rPr>
              <a:t> 및 </a:t>
            </a:r>
            <a:r>
              <a:rPr dirty="0" sz="1100" spc="-15">
                <a:latin typeface="Malgun Gothic"/>
                <a:cs typeface="Malgun Gothic"/>
              </a:rPr>
              <a:t>항공안전법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시행규칙 </a:t>
            </a:r>
            <a:r>
              <a:rPr dirty="0" sz="1100" spc="15">
                <a:latin typeface="Malgun Gothic"/>
                <a:cs typeface="Malgun Gothic"/>
              </a:rPr>
              <a:t>제310조)을 </a:t>
            </a:r>
            <a:r>
              <a:rPr dirty="0" sz="1100" spc="-10">
                <a:latin typeface="Malgun Gothic"/>
                <a:cs typeface="Malgun Gothic"/>
              </a:rPr>
              <a:t>포함하여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항공안전법, </a:t>
            </a:r>
            <a:r>
              <a:rPr dirty="0" sz="1100" spc="-5">
                <a:latin typeface="Malgun Gothic"/>
                <a:cs typeface="Malgun Gothic"/>
              </a:rPr>
              <a:t>형법 </a:t>
            </a:r>
            <a:r>
              <a:rPr dirty="0" sz="1100">
                <a:latin typeface="Malgun Gothic"/>
                <a:cs typeface="Malgun Gothic"/>
              </a:rPr>
              <a:t>및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관련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법령에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금지된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행위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법령상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요구된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준수하지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아니하여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치료비.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단,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정부로부터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별도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허가를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받은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marL="346075" indent="-267335">
              <a:lnSpc>
                <a:spcPct val="100000"/>
              </a:lnSpc>
              <a:spcBef>
                <a:spcPts val="445"/>
              </a:spcBef>
              <a:buAutoNum type="arabicPeriod" startAt="19"/>
              <a:tabLst>
                <a:tab pos="346710" algn="l"/>
              </a:tabLst>
            </a:pPr>
            <a:r>
              <a:rPr dirty="0" sz="1100" spc="-30">
                <a:latin typeface="Malgun Gothic"/>
                <a:cs typeface="Malgun Gothic"/>
              </a:rPr>
              <a:t>드론의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도난,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분실,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해킹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타인의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무단사용으로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인해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발생한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신체장해에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대한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30"/>
              </a:spcBef>
              <a:buAutoNum type="arabicPeriod" startAt="19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군사용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불법적인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용도나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목적으로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비행하다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45"/>
              </a:spcBef>
              <a:buAutoNum type="arabicPeriod" startAt="19"/>
              <a:tabLst>
                <a:tab pos="355600" algn="l"/>
              </a:tabLst>
            </a:pPr>
            <a:r>
              <a:rPr dirty="0" sz="1100" spc="-15">
                <a:latin typeface="Malgun Gothic"/>
                <a:cs typeface="Malgun Gothic"/>
              </a:rPr>
              <a:t>심신상실자의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운행으로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55600" marR="5080" indent="-274320">
              <a:lnSpc>
                <a:spcPct val="132700"/>
              </a:lnSpc>
              <a:spcBef>
                <a:spcPts val="10"/>
              </a:spcBef>
              <a:buAutoNum type="arabicPeriod" startAt="19"/>
              <a:tabLst>
                <a:tab pos="355600" algn="l"/>
              </a:tabLst>
            </a:pPr>
            <a:r>
              <a:rPr dirty="0" sz="1100" spc="-15">
                <a:latin typeface="Malgun Gothic"/>
                <a:cs typeface="Malgun Gothic"/>
              </a:rPr>
              <a:t>항공안전법상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등록,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신고하지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상태에서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비행하다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치료비.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5">
                <a:latin typeface="Malgun Gothic"/>
                <a:cs typeface="Malgun Gothic"/>
              </a:rPr>
              <a:t>단,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항공안전법상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등록,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신고가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필요하지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아니한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제외합니다.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45"/>
              </a:spcBef>
              <a:buAutoNum type="arabicPeriod" startAt="19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드론을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유상으로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운송업에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사용하다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61315" marR="5080" indent="-280670">
              <a:lnSpc>
                <a:spcPct val="132700"/>
              </a:lnSpc>
              <a:spcBef>
                <a:spcPts val="10"/>
              </a:spcBef>
              <a:buAutoNum type="arabicPeriod" startAt="19"/>
              <a:tabLst>
                <a:tab pos="361950" algn="l"/>
              </a:tabLst>
            </a:pPr>
            <a:r>
              <a:rPr dirty="0" sz="1100" spc="-10">
                <a:latin typeface="Malgun Gothic"/>
                <a:cs typeface="Malgun Gothic"/>
              </a:rPr>
              <a:t>드론을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이용한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시합이나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경기,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에어쇼,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곡예비행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위험한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활동으로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 marL="368935" marR="5080" indent="-288290">
              <a:lnSpc>
                <a:spcPct val="133600"/>
              </a:lnSpc>
              <a:spcBef>
                <a:spcPts val="5"/>
              </a:spcBef>
              <a:buAutoNum type="arabicPeriod" startAt="19"/>
              <a:tabLst>
                <a:tab pos="369570" algn="l"/>
              </a:tabLst>
            </a:pPr>
            <a:r>
              <a:rPr dirty="0" sz="1100" spc="-10">
                <a:latin typeface="Malgun Gothic"/>
                <a:cs typeface="Malgun Gothic"/>
              </a:rPr>
              <a:t>미성년자가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드론을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비행하다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치료비.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단,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보호자의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감독하의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비행에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대해서는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적용하지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아니합니다.</a:t>
            </a:r>
            <a:endParaRPr sz="1100">
              <a:latin typeface="Malgun Gothic"/>
              <a:cs typeface="Malgun Gothic"/>
            </a:endParaRPr>
          </a:p>
          <a:p>
            <a:pPr marL="355600" indent="-274955">
              <a:lnSpc>
                <a:spcPct val="100000"/>
              </a:lnSpc>
              <a:spcBef>
                <a:spcPts val="430"/>
              </a:spcBef>
              <a:buAutoNum type="arabicPeriod" startAt="19"/>
              <a:tabLst>
                <a:tab pos="355600" algn="l"/>
              </a:tabLst>
            </a:pP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일상생활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신체장해에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치료비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950">
              <a:latin typeface="Malgun Gothic"/>
              <a:cs typeface="Malgun Gothic"/>
            </a:endParaRPr>
          </a:p>
          <a:p>
            <a:pPr marL="80645" marR="111760" indent="-68580">
              <a:lnSpc>
                <a:spcPct val="132700"/>
              </a:lnSpc>
              <a:spcBef>
                <a:spcPts val="5"/>
              </a:spcBef>
            </a:pPr>
            <a:r>
              <a:rPr dirty="0" sz="1100" b="1">
                <a:latin typeface="Malgun Gothic"/>
                <a:cs typeface="Malgun Gothic"/>
              </a:rPr>
              <a:t>제3조(준용규정)</a:t>
            </a:r>
            <a:r>
              <a:rPr dirty="0" sz="1100" spc="150" b="1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추가특별약관에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보통약관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해당특별약관을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35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spc="-65" b="1">
                <a:latin typeface="Malgun Gothic"/>
                <a:cs typeface="Malgun Gothic"/>
              </a:rPr>
              <a:t>&lt;용어풀이&gt;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0201" y="6255270"/>
            <a:ext cx="632460" cy="712470"/>
          </a:xfrm>
          <a:prstGeom prst="rect">
            <a:avLst/>
          </a:prstGeom>
          <a:ln w="4572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00">
              <a:latin typeface="Times New Roman"/>
              <a:cs typeface="Times New Roman"/>
            </a:endParaRPr>
          </a:p>
          <a:p>
            <a:pPr marL="125095">
              <a:lnSpc>
                <a:spcPct val="100000"/>
              </a:lnSpc>
            </a:pPr>
            <a:r>
              <a:rPr dirty="0" sz="1000" spc="-5" b="1">
                <a:latin typeface="Malgun Gothic"/>
                <a:cs typeface="Malgun Gothic"/>
              </a:rPr>
              <a:t>치료비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32318" y="6255270"/>
            <a:ext cx="5144135" cy="712470"/>
          </a:xfrm>
          <a:prstGeom prst="rect">
            <a:avLst/>
          </a:prstGeom>
          <a:ln w="4571">
            <a:solidFill>
              <a:srgbClr val="000000"/>
            </a:solidFill>
          </a:ln>
        </p:spPr>
        <p:txBody>
          <a:bodyPr wrap="square" lIns="0" tIns="35560" rIns="0" bIns="0" rtlCol="0" vert="horz">
            <a:spAutoFit/>
          </a:bodyPr>
          <a:lstStyle/>
          <a:p>
            <a:pPr algn="just" marL="64769" marR="52705">
              <a:lnSpc>
                <a:spcPct val="125200"/>
              </a:lnSpc>
              <a:spcBef>
                <a:spcPts val="280"/>
              </a:spcBef>
            </a:pPr>
            <a:r>
              <a:rPr dirty="0" sz="1050" spc="-5">
                <a:latin typeface="Malgun Gothic"/>
                <a:cs typeface="Malgun Gothic"/>
              </a:rPr>
              <a:t>치료비라 함은 </a:t>
            </a:r>
            <a:r>
              <a:rPr dirty="0" sz="1050" spc="20">
                <a:latin typeface="Malgun Gothic"/>
                <a:cs typeface="Malgun Gothic"/>
              </a:rPr>
              <a:t>응급처치, </a:t>
            </a:r>
            <a:r>
              <a:rPr dirty="0" sz="1050" spc="25">
                <a:latin typeface="Malgun Gothic"/>
                <a:cs typeface="Malgun Gothic"/>
              </a:rPr>
              <a:t>구급차, </a:t>
            </a:r>
            <a:r>
              <a:rPr dirty="0" sz="1050" spc="5">
                <a:latin typeface="Malgun Gothic"/>
                <a:cs typeface="Malgun Gothic"/>
              </a:rPr>
              <a:t>입원(건강보험 </a:t>
            </a:r>
            <a:r>
              <a:rPr dirty="0" sz="1050" spc="-5">
                <a:latin typeface="Malgun Gothic"/>
                <a:cs typeface="Malgun Gothic"/>
              </a:rPr>
              <a:t>기준병실 </a:t>
            </a:r>
            <a:r>
              <a:rPr dirty="0" sz="1050" spc="45">
                <a:latin typeface="Malgun Gothic"/>
                <a:cs typeface="Malgun Gothic"/>
              </a:rPr>
              <a:t>기준), </a:t>
            </a:r>
            <a:r>
              <a:rPr dirty="0" sz="1050" spc="35">
                <a:latin typeface="Malgun Gothic"/>
                <a:cs typeface="Malgun Gothic"/>
              </a:rPr>
              <a:t>치료, 수술, </a:t>
            </a:r>
            <a:r>
              <a:rPr dirty="0" sz="1050" spc="5">
                <a:latin typeface="Malgun Gothic"/>
                <a:cs typeface="Malgun Gothic"/>
              </a:rPr>
              <a:t>보 </a:t>
            </a:r>
            <a:r>
              <a:rPr dirty="0" sz="1050" spc="10">
                <a:latin typeface="Malgun Gothic"/>
                <a:cs typeface="Malgun Gothic"/>
              </a:rPr>
              <a:t> </a:t>
            </a:r>
            <a:r>
              <a:rPr dirty="0" sz="1050" spc="-5">
                <a:latin typeface="Malgun Gothic"/>
                <a:cs typeface="Malgun Gothic"/>
              </a:rPr>
              <a:t>철기구를 </a:t>
            </a:r>
            <a:r>
              <a:rPr dirty="0" sz="1050">
                <a:latin typeface="Malgun Gothic"/>
                <a:cs typeface="Malgun Gothic"/>
              </a:rPr>
              <a:t>포함한 </a:t>
            </a:r>
            <a:r>
              <a:rPr dirty="0" sz="1050" spc="15">
                <a:latin typeface="Malgun Gothic"/>
                <a:cs typeface="Malgun Gothic"/>
              </a:rPr>
              <a:t>치과치료비, </a:t>
            </a:r>
            <a:r>
              <a:rPr dirty="0" sz="1050" spc="-5">
                <a:latin typeface="Malgun Gothic"/>
                <a:cs typeface="Malgun Gothic"/>
              </a:rPr>
              <a:t>영상촬영 </a:t>
            </a:r>
            <a:r>
              <a:rPr dirty="0" sz="1050" spc="5">
                <a:latin typeface="Malgun Gothic"/>
                <a:cs typeface="Malgun Gothic"/>
              </a:rPr>
              <a:t>등 </a:t>
            </a:r>
            <a:r>
              <a:rPr dirty="0" sz="1050" spc="-5">
                <a:latin typeface="Malgun Gothic"/>
                <a:cs typeface="Malgun Gothic"/>
              </a:rPr>
              <a:t>제반 </a:t>
            </a:r>
            <a:r>
              <a:rPr dirty="0" sz="1050" spc="40">
                <a:latin typeface="Malgun Gothic"/>
                <a:cs typeface="Malgun Gothic"/>
              </a:rPr>
              <a:t>검사, </a:t>
            </a:r>
            <a:r>
              <a:rPr dirty="0" sz="1050" spc="-5">
                <a:latin typeface="Malgun Gothic"/>
                <a:cs typeface="Malgun Gothic"/>
              </a:rPr>
              <a:t>병원이 </a:t>
            </a:r>
            <a:r>
              <a:rPr dirty="0" sz="1050">
                <a:latin typeface="Malgun Gothic"/>
                <a:cs typeface="Malgun Gothic"/>
              </a:rPr>
              <a:t>실시한 </a:t>
            </a:r>
            <a:r>
              <a:rPr dirty="0" sz="1050" spc="25">
                <a:latin typeface="Malgun Gothic"/>
                <a:cs typeface="Malgun Gothic"/>
              </a:rPr>
              <a:t>간호비, </a:t>
            </a:r>
            <a:r>
              <a:rPr dirty="0" sz="1050" spc="5">
                <a:latin typeface="Malgun Gothic"/>
                <a:cs typeface="Malgun Gothic"/>
              </a:rPr>
              <a:t>장 </a:t>
            </a:r>
            <a:r>
              <a:rPr dirty="0" sz="1050" spc="10">
                <a:latin typeface="Malgun Gothic"/>
                <a:cs typeface="Malgun Gothic"/>
              </a:rPr>
              <a:t> </a:t>
            </a:r>
            <a:r>
              <a:rPr dirty="0" sz="1050">
                <a:latin typeface="Malgun Gothic"/>
                <a:cs typeface="Malgun Gothic"/>
              </a:rPr>
              <a:t>례비를</a:t>
            </a:r>
            <a:r>
              <a:rPr dirty="0" sz="1050" spc="140">
                <a:latin typeface="Malgun Gothic"/>
                <a:cs typeface="Malgun Gothic"/>
              </a:rPr>
              <a:t> </a:t>
            </a:r>
            <a:r>
              <a:rPr dirty="0" sz="1050" spc="25">
                <a:latin typeface="Malgun Gothic"/>
                <a:cs typeface="Malgun Gothic"/>
              </a:rPr>
              <a:t>말하며,</a:t>
            </a:r>
            <a:r>
              <a:rPr dirty="0" sz="1050" spc="150">
                <a:latin typeface="Malgun Gothic"/>
                <a:cs typeface="Malgun Gothic"/>
              </a:rPr>
              <a:t> </a:t>
            </a:r>
            <a:r>
              <a:rPr dirty="0" sz="1050" spc="-5">
                <a:latin typeface="Malgun Gothic"/>
                <a:cs typeface="Malgun Gothic"/>
              </a:rPr>
              <a:t>의료보험법</a:t>
            </a:r>
            <a:r>
              <a:rPr dirty="0" sz="1050" spc="140">
                <a:latin typeface="Malgun Gothic"/>
                <a:cs typeface="Malgun Gothic"/>
              </a:rPr>
              <a:t> </a:t>
            </a:r>
            <a:r>
              <a:rPr dirty="0" sz="1050">
                <a:latin typeface="Malgun Gothic"/>
                <a:cs typeface="Malgun Gothic"/>
              </a:rPr>
              <a:t>적용대상인</a:t>
            </a:r>
            <a:r>
              <a:rPr dirty="0" sz="1050" spc="145">
                <a:latin typeface="Malgun Gothic"/>
                <a:cs typeface="Malgun Gothic"/>
              </a:rPr>
              <a:t> </a:t>
            </a:r>
            <a:r>
              <a:rPr dirty="0" sz="1050" spc="-5">
                <a:latin typeface="Malgun Gothic"/>
                <a:cs typeface="Malgun Gothic"/>
              </a:rPr>
              <a:t>한방치료를</a:t>
            </a:r>
            <a:r>
              <a:rPr dirty="0" sz="1050" spc="140">
                <a:latin typeface="Malgun Gothic"/>
                <a:cs typeface="Malgun Gothic"/>
              </a:rPr>
              <a:t> </a:t>
            </a:r>
            <a:r>
              <a:rPr dirty="0" sz="1050" spc="15">
                <a:latin typeface="Malgun Gothic"/>
                <a:cs typeface="Malgun Gothic"/>
              </a:rPr>
              <a:t>포함합니다.</a:t>
            </a:r>
            <a:endParaRPr sz="1050">
              <a:latin typeface="Malgun Gothic"/>
              <a:cs typeface="Malgun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7983" y="7442707"/>
            <a:ext cx="5786120" cy="200596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300" spc="-5">
                <a:latin typeface="MS UI Gothic"/>
                <a:cs typeface="MS UI Gothic"/>
              </a:rPr>
              <a:t>㉕</a:t>
            </a:r>
            <a:r>
              <a:rPr dirty="0" sz="1300" spc="225">
                <a:latin typeface="MS UI Gothic"/>
                <a:cs typeface="MS UI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감염병</a:t>
            </a:r>
            <a:r>
              <a:rPr dirty="0" sz="1300" spc="185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면책</a:t>
            </a:r>
            <a:r>
              <a:rPr dirty="0" sz="1300" spc="190" b="1">
                <a:latin typeface="Malgun Gothic"/>
                <a:cs typeface="Malgun Gothic"/>
              </a:rPr>
              <a:t> </a:t>
            </a:r>
            <a:r>
              <a:rPr dirty="0" sz="1300" spc="-5" b="1">
                <a:latin typeface="Malgun Gothic"/>
                <a:cs typeface="Malgun Gothic"/>
              </a:rPr>
              <a:t>특별약관</a:t>
            </a:r>
            <a:r>
              <a:rPr dirty="0" sz="1300" spc="180" b="1">
                <a:latin typeface="Malgun Gothic"/>
                <a:cs typeface="Malgun Gothic"/>
              </a:rPr>
              <a:t> </a:t>
            </a:r>
            <a:r>
              <a:rPr dirty="0" sz="1300" spc="-30" b="1">
                <a:latin typeface="Malgun Gothic"/>
                <a:cs typeface="Malgun Gothic"/>
              </a:rPr>
              <a:t>(LMA5399)</a:t>
            </a:r>
            <a:endParaRPr sz="13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150">
              <a:latin typeface="Malgun Gothic"/>
              <a:cs typeface="Malgun Gothic"/>
            </a:endParaRPr>
          </a:p>
          <a:p>
            <a:pPr algn="just" marL="12700">
              <a:lnSpc>
                <a:spcPct val="100000"/>
              </a:lnSpc>
            </a:pPr>
            <a:r>
              <a:rPr dirty="0" sz="1100">
                <a:latin typeface="Malgun Gothic"/>
                <a:cs typeface="Malgun Gothic"/>
              </a:rPr>
              <a:t>본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특별조항은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보통약관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여타의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특별약관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내용을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아래와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같이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수정합니다.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2700" marR="5080">
              <a:lnSpc>
                <a:spcPct val="133400"/>
              </a:lnSpc>
            </a:pPr>
            <a:r>
              <a:rPr dirty="0" sz="1100" spc="-5" b="1">
                <a:latin typeface="Malgun Gothic"/>
                <a:cs typeface="Malgun Gothic"/>
              </a:rPr>
              <a:t>감염병 </a:t>
            </a:r>
            <a:r>
              <a:rPr dirty="0" sz="1100" b="1">
                <a:latin typeface="Malgun Gothic"/>
                <a:cs typeface="Malgun Gothic"/>
              </a:rPr>
              <a:t>면책 </a:t>
            </a:r>
            <a:r>
              <a:rPr dirty="0" sz="1100">
                <a:latin typeface="Malgun Gothic"/>
                <a:cs typeface="Malgun Gothic"/>
              </a:rPr>
              <a:t>공제회는 보통약관 및 </a:t>
            </a:r>
            <a:r>
              <a:rPr dirty="0" sz="1100" spc="-5">
                <a:latin typeface="Malgun Gothic"/>
                <a:cs typeface="Malgun Gothic"/>
              </a:rPr>
              <a:t>특별약관의 </a:t>
            </a:r>
            <a:r>
              <a:rPr dirty="0" sz="1100" spc="20">
                <a:latin typeface="Malgun Gothic"/>
                <a:cs typeface="Malgun Gothic"/>
              </a:rPr>
              <a:t>제조건·제규정에 </a:t>
            </a:r>
            <a:r>
              <a:rPr dirty="0" sz="1100" spc="25">
                <a:latin typeface="Malgun Gothic"/>
                <a:cs typeface="Malgun Gothic"/>
              </a:rPr>
              <a:t>불구하고, </a:t>
            </a:r>
            <a:r>
              <a:rPr dirty="0" sz="1100" spc="-5">
                <a:latin typeface="Malgun Gothic"/>
                <a:cs typeface="Malgun Gothic"/>
              </a:rPr>
              <a:t>감염병 </a:t>
            </a:r>
            <a:r>
              <a:rPr dirty="0" sz="1100">
                <a:latin typeface="Malgun Gothic"/>
                <a:cs typeface="Malgun Gothic"/>
              </a:rPr>
              <a:t>또는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감염병에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25">
                <a:latin typeface="Malgun Gothic"/>
                <a:cs typeface="Malgun Gothic"/>
              </a:rPr>
              <a:t>(실제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15">
                <a:latin typeface="Malgun Gothic"/>
                <a:cs typeface="Malgun Gothic"/>
              </a:rPr>
              <a:t>인식된) </a:t>
            </a:r>
            <a:r>
              <a:rPr dirty="0" sz="1100">
                <a:latin typeface="Malgun Gothic"/>
                <a:cs typeface="Malgun Gothic"/>
              </a:rPr>
              <a:t>공포 및 위협으로 인해 직간접적으로 </a:t>
            </a:r>
            <a:r>
              <a:rPr dirty="0" sz="1100" spc="45">
                <a:latin typeface="Malgun Gothic"/>
                <a:cs typeface="Malgun Gothic"/>
              </a:rPr>
              <a:t>야기, 기여, </a:t>
            </a:r>
            <a:r>
              <a:rPr dirty="0" sz="1100">
                <a:latin typeface="Malgun Gothic"/>
                <a:cs typeface="Malgun Gothic"/>
              </a:rPr>
              <a:t>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인되거나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원인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연관이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되어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발생하는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모든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실제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추정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손실,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배상책임,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피해보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65">
                <a:latin typeface="Malgun Gothic"/>
                <a:cs typeface="Malgun Gothic"/>
              </a:rPr>
              <a:t>상, </a:t>
            </a:r>
            <a:r>
              <a:rPr dirty="0" sz="1100" spc="40">
                <a:latin typeface="Malgun Gothic"/>
                <a:cs typeface="Malgun Gothic"/>
              </a:rPr>
              <a:t>상해, </a:t>
            </a:r>
            <a:r>
              <a:rPr dirty="0" sz="1100" spc="65">
                <a:latin typeface="Malgun Gothic"/>
                <a:cs typeface="Malgun Gothic"/>
              </a:rPr>
              <a:t>병, </a:t>
            </a:r>
            <a:r>
              <a:rPr dirty="0" sz="1100" spc="45">
                <a:latin typeface="Malgun Gothic"/>
                <a:cs typeface="Malgun Gothic"/>
              </a:rPr>
              <a:t>질병, </a:t>
            </a:r>
            <a:r>
              <a:rPr dirty="0" sz="1100" spc="40">
                <a:latin typeface="Malgun Gothic"/>
                <a:cs typeface="Malgun Gothic"/>
              </a:rPr>
              <a:t>사망, </a:t>
            </a:r>
            <a:r>
              <a:rPr dirty="0" sz="1100">
                <a:latin typeface="Malgun Gothic"/>
                <a:cs typeface="Malgun Gothic"/>
              </a:rPr>
              <a:t>의료 </a:t>
            </a:r>
            <a:r>
              <a:rPr dirty="0" sz="1100" spc="40">
                <a:latin typeface="Malgun Gothic"/>
                <a:cs typeface="Malgun Gothic"/>
              </a:rPr>
              <a:t>비용, </a:t>
            </a:r>
            <a:r>
              <a:rPr dirty="0" sz="1100" spc="-5">
                <a:latin typeface="Malgun Gothic"/>
                <a:cs typeface="Malgun Gothic"/>
              </a:rPr>
              <a:t>방어 </a:t>
            </a:r>
            <a:r>
              <a:rPr dirty="0" sz="1100" spc="45">
                <a:latin typeface="Malgun Gothic"/>
                <a:cs typeface="Malgun Gothic"/>
              </a:rPr>
              <a:t>비용, </a:t>
            </a:r>
            <a:r>
              <a:rPr dirty="0" sz="1100" spc="-5">
                <a:latin typeface="Malgun Gothic"/>
                <a:cs typeface="Malgun Gothic"/>
              </a:rPr>
              <a:t>일반 </a:t>
            </a:r>
            <a:r>
              <a:rPr dirty="0" sz="1100" spc="45">
                <a:latin typeface="Malgun Gothic"/>
                <a:cs typeface="Malgun Gothic"/>
              </a:rPr>
              <a:t>비용, </a:t>
            </a:r>
            <a:r>
              <a:rPr dirty="0" sz="1100">
                <a:latin typeface="Malgun Gothic"/>
                <a:cs typeface="Malgun Gothic"/>
              </a:rPr>
              <a:t>경비 또는 </a:t>
            </a:r>
            <a:r>
              <a:rPr dirty="0" sz="1100" spc="-5">
                <a:latin typeface="Malgun Gothic"/>
                <a:cs typeface="Malgun Gothic"/>
              </a:rPr>
              <a:t>기타 </a:t>
            </a:r>
            <a:r>
              <a:rPr dirty="0" sz="1100">
                <a:latin typeface="Malgun Gothic"/>
                <a:cs typeface="Malgun Gothic"/>
              </a:rPr>
              <a:t>비용은 본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계약의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보상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범위에서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제외되며,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그러한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손실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발생에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기여하는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다른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원인이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동시에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6480"/>
            <a:ext cx="5786120" cy="2875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Malgun Gothic"/>
                <a:cs typeface="Malgun Gothic"/>
              </a:rPr>
              <a:t>혹은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어떠한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순서에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따라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발생했는지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여부와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관계없이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제외됩니다.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marL="12700" marR="5080">
              <a:lnSpc>
                <a:spcPct val="133600"/>
              </a:lnSpc>
            </a:pPr>
            <a:r>
              <a:rPr dirty="0" sz="1100">
                <a:latin typeface="Malgun Gothic"/>
                <a:cs typeface="Malgun Gothic"/>
              </a:rPr>
              <a:t>감염병이란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어느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유기체에서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다른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유기체로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어떠한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물질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매개체를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통해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전파되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모든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질병을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의미하며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아래의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해당됩니다.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220979" marR="5080" indent="-208915">
              <a:lnSpc>
                <a:spcPct val="133600"/>
              </a:lnSpc>
              <a:buAutoNum type="arabicPeriod"/>
              <a:tabLst>
                <a:tab pos="217170" algn="l"/>
              </a:tabLst>
            </a:pPr>
            <a:r>
              <a:rPr dirty="0" sz="1100">
                <a:latin typeface="Malgun Gothic"/>
                <a:cs typeface="Malgun Gothic"/>
              </a:rPr>
              <a:t>해당 물질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매개체에는</a:t>
            </a:r>
            <a:r>
              <a:rPr dirty="0" sz="1100" spc="375">
                <a:latin typeface="Malgun Gothic"/>
                <a:cs typeface="Malgun Gothic"/>
              </a:rPr>
              <a:t> </a:t>
            </a:r>
            <a:r>
              <a:rPr dirty="0" sz="1100" spc="25">
                <a:latin typeface="Malgun Gothic"/>
                <a:cs typeface="Malgun Gothic"/>
              </a:rPr>
              <a:t>바이러스, 박테리아, </a:t>
            </a:r>
            <a:r>
              <a:rPr dirty="0" sz="1100">
                <a:latin typeface="Malgun Gothic"/>
                <a:cs typeface="Malgun Gothic"/>
              </a:rPr>
              <a:t>기생충 또는 기타 유기체나 그 변종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포함하되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한정되지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않으며,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살아있다고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인식되는지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여부는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불문합니다.</a:t>
            </a:r>
            <a:endParaRPr sz="1100">
              <a:latin typeface="Malgun Gothic"/>
              <a:cs typeface="Malgun Gothic"/>
            </a:endParaRPr>
          </a:p>
          <a:p>
            <a:pPr algn="just" marL="220979" marR="5080" indent="-208915">
              <a:lnSpc>
                <a:spcPct val="133200"/>
              </a:lnSpc>
              <a:spcBef>
                <a:spcPts val="10"/>
              </a:spcBef>
              <a:buAutoNum type="arabicPeriod"/>
              <a:tabLst>
                <a:tab pos="217170" algn="l"/>
              </a:tabLst>
            </a:pPr>
            <a:r>
              <a:rPr dirty="0" sz="1100">
                <a:latin typeface="Malgun Gothic"/>
                <a:cs typeface="Malgun Gothic"/>
              </a:rPr>
              <a:t>직간접적으로 전파되는 형태에는 공기 중 </a:t>
            </a:r>
            <a:r>
              <a:rPr dirty="0" sz="1100" spc="40">
                <a:latin typeface="Malgun Gothic"/>
                <a:cs typeface="Malgun Gothic"/>
              </a:rPr>
              <a:t>전염, </a:t>
            </a:r>
            <a:r>
              <a:rPr dirty="0" sz="1100" spc="-5">
                <a:latin typeface="Malgun Gothic"/>
                <a:cs typeface="Malgun Gothic"/>
              </a:rPr>
              <a:t>체액을 </a:t>
            </a:r>
            <a:r>
              <a:rPr dirty="0" sz="1100">
                <a:latin typeface="Malgun Gothic"/>
                <a:cs typeface="Malgun Gothic"/>
              </a:rPr>
              <a:t>통한 </a:t>
            </a:r>
            <a:r>
              <a:rPr dirty="0" sz="1100" spc="40">
                <a:latin typeface="Malgun Gothic"/>
                <a:cs typeface="Malgun Gothic"/>
              </a:rPr>
              <a:t>전염, </a:t>
            </a:r>
            <a:r>
              <a:rPr dirty="0" sz="1100">
                <a:latin typeface="Malgun Gothic"/>
                <a:cs typeface="Malgun Gothic"/>
              </a:rPr>
              <a:t>물체의 표면 또는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고체, 액체, </a:t>
            </a:r>
            <a:r>
              <a:rPr dirty="0" sz="1100">
                <a:latin typeface="Malgun Gothic"/>
                <a:cs typeface="Malgun Gothic"/>
              </a:rPr>
              <a:t>기체 등의 물체를 통한 </a:t>
            </a:r>
            <a:r>
              <a:rPr dirty="0" sz="1100" spc="40">
                <a:latin typeface="Malgun Gothic"/>
                <a:cs typeface="Malgun Gothic"/>
              </a:rPr>
              <a:t>전염, </a:t>
            </a:r>
            <a:r>
              <a:rPr dirty="0" sz="1100" spc="-5">
                <a:latin typeface="Malgun Gothic"/>
                <a:cs typeface="Malgun Gothic"/>
              </a:rPr>
              <a:t>또는 유기체 </a:t>
            </a:r>
            <a:r>
              <a:rPr dirty="0" sz="1100">
                <a:latin typeface="Malgun Gothic"/>
                <a:cs typeface="Malgun Gothic"/>
              </a:rPr>
              <a:t>간의 전염 등이 포함되며 </a:t>
            </a:r>
            <a:r>
              <a:rPr dirty="0" sz="1100" spc="-5">
                <a:latin typeface="Malgun Gothic"/>
                <a:cs typeface="Malgun Gothic"/>
              </a:rPr>
              <a:t>이에 </a:t>
            </a:r>
            <a:r>
              <a:rPr dirty="0" sz="1100">
                <a:latin typeface="Malgun Gothic"/>
                <a:cs typeface="Malgun Gothic"/>
              </a:rPr>
              <a:t> 한정되지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아니합니다.</a:t>
            </a:r>
            <a:endParaRPr sz="1100">
              <a:latin typeface="Malgun Gothic"/>
              <a:cs typeface="Malgun Gothic"/>
            </a:endParaRPr>
          </a:p>
          <a:p>
            <a:pPr marL="220979" marR="30480" indent="-208915">
              <a:lnSpc>
                <a:spcPct val="133200"/>
              </a:lnSpc>
              <a:spcBef>
                <a:spcPts val="5"/>
              </a:spcBef>
              <a:buAutoNum type="arabicPeriod"/>
              <a:tabLst>
                <a:tab pos="209550" algn="l"/>
              </a:tabLst>
            </a:pPr>
            <a:r>
              <a:rPr dirty="0" sz="1100">
                <a:latin typeface="Malgun Gothic"/>
                <a:cs typeface="Malgun Gothic"/>
              </a:rPr>
              <a:t>해당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질병,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전염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물질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매개체가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신체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40">
                <a:latin typeface="Malgun Gothic"/>
                <a:cs typeface="Malgun Gothic"/>
              </a:rPr>
              <a:t>상해,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질환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정신적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인간의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강과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안위에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피해를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야기하거나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그러한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피해가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발생할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위협이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우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재물의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피해를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야기하거나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피해가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발생할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있는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위협이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되는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9527"/>
            <a:ext cx="1857375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40" b="1">
                <a:latin typeface="Malgun Gothic"/>
                <a:cs typeface="Malgun Gothic"/>
              </a:rPr>
              <a:t>[별표</a:t>
            </a:r>
            <a:r>
              <a:rPr dirty="0" sz="1000" spc="105" b="1">
                <a:latin typeface="Malgun Gothic"/>
                <a:cs typeface="Malgun Gothic"/>
              </a:rPr>
              <a:t> </a:t>
            </a:r>
            <a:r>
              <a:rPr dirty="0" sz="1000" spc="65" b="1">
                <a:latin typeface="Malgun Gothic"/>
                <a:cs typeface="Malgun Gothic"/>
              </a:rPr>
              <a:t>1]</a:t>
            </a:r>
            <a:r>
              <a:rPr dirty="0" sz="1000" spc="130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상해구분</a:t>
            </a:r>
            <a:r>
              <a:rPr dirty="0" sz="1000" spc="110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및</a:t>
            </a:r>
            <a:r>
              <a:rPr dirty="0" sz="1000" spc="125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공제금액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3142" y="1294739"/>
          <a:ext cx="5774055" cy="82778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730"/>
                <a:gridCol w="702309"/>
                <a:gridCol w="4422140"/>
              </a:tblGrid>
              <a:tr h="162890"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상해급별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공제금액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715">
                        <a:lnSpc>
                          <a:spcPts val="1175"/>
                        </a:lnSpc>
                        <a:spcBef>
                          <a:spcPts val="5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부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075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1,500만원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고관절의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골절성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척추체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척추체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제신경증상으로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두개강안의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출혈로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개두술을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marR="45085" indent="-186055">
                        <a:lnSpc>
                          <a:spcPct val="133000"/>
                        </a:lnSpc>
                        <a:buAutoNum type="arabicPeriod"/>
                        <a:tabLst>
                          <a:tab pos="30035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두개골의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함몰골절로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경막하수종,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활액낭종,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지주막하출혈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개두술을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5085" indent="-18923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0162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고도의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뇌좌상(미만성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뇌축삭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손상을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포함한다)으로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생명이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위독한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해(48시간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혼수상태가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지속되는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한한다)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간부의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경골아래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3분의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2895" marR="45085" indent="-181610">
                        <a:lnSpc>
                          <a:spcPct val="133000"/>
                        </a:lnSpc>
                        <a:buAutoNum type="arabicPeriod"/>
                        <a:tabLst>
                          <a:tab pos="303530" algn="l"/>
                        </a:tabLst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화상·좌상·괴사창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연부조직에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상해(체표의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9%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상해)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사지와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몸통의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연부조직에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심하여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유경식피술을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2100" marR="46355" indent="-234950">
                        <a:lnSpc>
                          <a:spcPct val="133000"/>
                        </a:lnSpc>
                        <a:buFont typeface="Malgun Gothic"/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/>
                        <a:t>	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분쇄골절이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중복된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경우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상완골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삼각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ts val="115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1급에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010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2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5435" marR="46355" indent="-184785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척추체의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압박골절이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있으나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체신경증상이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경추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(아탈구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포함),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할로베스트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고정술을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marR="46355" indent="-18288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현저한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상해(48시간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미만의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혼수상태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반혼수상태가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지속되는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경우를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말한다)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8610" indent="-18796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30924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내부장기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파열과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골반골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골반골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623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슬관절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족관절부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골절성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천장골간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0990" marR="45085" indent="-180340">
                        <a:lnSpc>
                          <a:spcPct val="133000"/>
                        </a:lnSpc>
                        <a:buAutoNum type="arabicPeriod" startAt="5"/>
                        <a:tabLst>
                          <a:tab pos="31686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슬관절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전·후십자인대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내측부인대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파열과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내·외측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반월상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연골이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전부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ts val="1125"/>
                        </a:lnSpc>
                        <a:spcBef>
                          <a:spcPts val="405"/>
                        </a:spcBef>
                        <a:buAutoNum type="arabicPeriod" startAt="5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2급에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993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9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경부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주관절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요골과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척골의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수근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주상골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신경손상을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marR="46355" indent="-186055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골절(소아의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경우에는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한하며,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자의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경우에는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수술의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시행여부를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불문한다)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2895" indent="-18224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3035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무릎골(슬개골을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말한다.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같다)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인하여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무릎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적출술을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8"/>
                        <a:tabLst>
                          <a:tab pos="2984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관절면을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침범하는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상해(경골극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관혈적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223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3142" y="1092263"/>
          <a:ext cx="5774055" cy="8480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730"/>
                <a:gridCol w="702309"/>
                <a:gridCol w="4422140"/>
              </a:tblGrid>
              <a:tr h="162890"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상해급별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공제금액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715">
                        <a:lnSpc>
                          <a:spcPts val="1185"/>
                        </a:lnSpc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부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100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1785">
                        <a:lnSpc>
                          <a:spcPts val="1195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경우를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9090" marR="46355" indent="-21844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9"/>
                        <a:tabLst>
                          <a:tab pos="31877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족근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골척골간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탈구와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리스프랑씨시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(Lisfranc)관절의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4960" marR="46355" indent="-25781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9"/>
                        <a:tabLst>
                          <a:tab pos="32131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전·후십자인대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내외측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반월상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연골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파열과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경골극골절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등의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복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합된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슬내장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5755" indent="-26924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9"/>
                        <a:tabLst>
                          <a:tab pos="3263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복부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내장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수술이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불가피한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복강내출혈로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수술한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972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2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뇌신경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마비를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8295" marR="45085" indent="-271780">
                        <a:lnSpc>
                          <a:spcPct val="133000"/>
                        </a:lnSpc>
                        <a:buAutoNum type="arabicPeriod" startAt="12"/>
                        <a:tabLst>
                          <a:tab pos="31877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중증도의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뇌좌상(미만성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뇌축삭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포함한다)으로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상해(48시간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미만의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혼수상태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반혼수상태가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지속되는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8295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경우를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말한다)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4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개방성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공막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열창으로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양안구가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파열되어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양안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적출술을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4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경추궁의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선상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1785" marR="45085" indent="-254635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14"/>
                        <a:tabLst>
                          <a:tab pos="31242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항문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인공항문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조성술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요도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요도성형술을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14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관절면을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침범한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ts val="1150"/>
                        </a:lnSpc>
                        <a:spcBef>
                          <a:spcPts val="405"/>
                        </a:spcBef>
                        <a:buAutoNum type="arabicPeriod" startAt="14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3급에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100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2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과부(원위부,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과상부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대퇴과간을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포함다)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관절면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침범이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과부골절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거골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슬개인대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견갑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관절부위의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회선근개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외측상과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전위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주관절부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0990" marR="46355" indent="-18034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15595" algn="l"/>
                        </a:tabLst>
                      </a:pPr>
                      <a:r>
                        <a:rPr dirty="0" sz="1000" spc="30">
                          <a:latin typeface="Malgun Gothic"/>
                          <a:cs typeface="Malgun Gothic"/>
                        </a:rPr>
                        <a:t>화상,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좌창,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괴사창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연부조직의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체표의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약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4.5퍼센트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marR="46355" indent="-18288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안구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적출술이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불가피한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개방성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공막열창으로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안구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적출술,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각막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이식술을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사두근,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이두근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관혈적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4960" marR="45085" indent="-25781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30924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슬관절부의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내·외측부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인대,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전·후십자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인대,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내·외측반월상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완전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파열(부분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경우를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9405" indent="-26289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32004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관혈적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정복술을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경·비골아래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3분의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분쇄성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ts val="1120"/>
                        </a:lnSpc>
                        <a:spcBef>
                          <a:spcPts val="409"/>
                        </a:spcBef>
                        <a:buAutoNum type="arabicPeriod" startAt="13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4급에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903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골반골의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중복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골절(말가이그니씨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등을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족관절부의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내외과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족종골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055" marR="45085" indent="-192405">
                        <a:lnSpc>
                          <a:spcPct val="133000"/>
                        </a:lnSpc>
                        <a:buAutoNum type="arabicPeriod"/>
                        <a:tabLst>
                          <a:tab pos="30607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원위부(Colles,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Smith,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수근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관절면,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요골원위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골단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포함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한다)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근위부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286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3142" y="1092263"/>
          <a:ext cx="5774055" cy="8480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730"/>
                <a:gridCol w="702309"/>
                <a:gridCol w="4422140"/>
              </a:tblGrid>
              <a:tr h="162890"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상해급별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공제금액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715">
                        <a:lnSpc>
                          <a:spcPts val="1185"/>
                        </a:lnSpc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부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010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ts val="1195"/>
                        </a:lnSpc>
                        <a:buAutoNum type="arabicPeriod" startAt="7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혈흉,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기흉이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972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혈흉,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기흉이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동반되어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흉관삽관술을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8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족배부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근건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파열창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marR="45085" indent="-17526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8"/>
                        <a:tabLst>
                          <a:tab pos="30162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수장부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근건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파열창(상완심부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열창으로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삼각근,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이두근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근건파열을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8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아킬레스건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4960" indent="-25844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8"/>
                        <a:tabLst>
                          <a:tab pos="31559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골절(분쇄골절을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포함한다)로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수술한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8"/>
                        <a:tabLst>
                          <a:tab pos="307975" algn="l"/>
                        </a:tabLst>
                      </a:pPr>
                      <a:r>
                        <a:rPr dirty="0" sz="1000" spc="30">
                          <a:latin typeface="Malgun Gothic"/>
                          <a:cs typeface="Malgun Gothic"/>
                        </a:rPr>
                        <a:t>결막,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공막,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망막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등의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자체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봉합술을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8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거골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골절(경부를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87655" marR="45085" indent="-230504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8"/>
                        <a:tabLst>
                          <a:tab pos="31242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관혈적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정복술을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아니한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경·비골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아래의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3분의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8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관혈적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정복술을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8"/>
                        <a:tabLst>
                          <a:tab pos="307975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23치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ts val="1155"/>
                        </a:lnSpc>
                        <a:spcBef>
                          <a:spcPts val="405"/>
                        </a:spcBef>
                        <a:buAutoNum type="arabicPeriod" startAt="8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5급에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0189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장관골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골절(분쇄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성장판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손상을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대전자부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절편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소전자부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절편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발바닥뼈(중족골을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말한다.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같다)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2895" indent="-18224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3530" algn="l"/>
                        </a:tabLst>
                      </a:pPr>
                      <a:r>
                        <a:rPr dirty="0" sz="1000" spc="45">
                          <a:latin typeface="Malgun Gothic"/>
                          <a:cs typeface="Malgun Gothic"/>
                        </a:rPr>
                        <a:t>치골·좌골·장골·천골의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단일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미골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수술한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치골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상·하지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양측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손목뼈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골절(원위부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골절(근위부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주두부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손바닥뼈(중수골을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말한다.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같다)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경미한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6230" marR="45085" indent="-259079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111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경막하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수종,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수활액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낭종,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지주막하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출혈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수술하지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니한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상해(천공술을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경우를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marR="46355" indent="-26098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없이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혈흉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기흉이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동반되어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삽관술을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시행한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대결절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견연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견연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19치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22치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ts val="112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6급에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903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장관골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족과절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내과골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외과골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상과부굴곡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고관절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견갑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견봉쇄골간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탈구,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관절낭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견봉쇄골간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족관절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286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609847" y="9964981"/>
            <a:ext cx="380365" cy="201295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8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56039" y="989606"/>
            <a:ext cx="5715000" cy="8510905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algn="just" marL="207645" indent="-195580">
              <a:lnSpc>
                <a:spcPct val="100000"/>
              </a:lnSpc>
              <a:spcBef>
                <a:spcPts val="540"/>
              </a:spcBef>
              <a:buAutoNum type="arabicPeriod" startAt="7"/>
              <a:tabLst>
                <a:tab pos="208279" algn="l"/>
              </a:tabLst>
            </a:pPr>
            <a:r>
              <a:rPr dirty="0" sz="1100">
                <a:latin typeface="Malgun Gothic"/>
                <a:cs typeface="Malgun Gothic"/>
              </a:rPr>
              <a:t>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제6호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방사선을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것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방사능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오염으로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</a:t>
            </a:r>
            <a:endParaRPr sz="1100">
              <a:latin typeface="Malgun Gothic"/>
              <a:cs typeface="Malgun Gothic"/>
            </a:endParaRPr>
          </a:p>
          <a:p>
            <a:pPr algn="just" marL="210185" marR="5080" indent="-198120">
              <a:lnSpc>
                <a:spcPct val="133000"/>
              </a:lnSpc>
              <a:spcBef>
                <a:spcPts val="5"/>
              </a:spcBef>
              <a:buAutoNum type="arabicPeriod" startAt="7"/>
              <a:tabLst>
                <a:tab pos="210820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피공제자와 타인간에 손해배상에 </a:t>
            </a:r>
            <a:r>
              <a:rPr dirty="0" sz="1100" spc="-5">
                <a:latin typeface="Malgun Gothic"/>
                <a:cs typeface="Malgun Gothic"/>
              </a:rPr>
              <a:t>관한 </a:t>
            </a:r>
            <a:r>
              <a:rPr dirty="0" sz="1100" spc="-10">
                <a:latin typeface="Malgun Gothic"/>
                <a:cs typeface="Malgun Gothic"/>
              </a:rPr>
              <a:t>약정이 </a:t>
            </a:r>
            <a:r>
              <a:rPr dirty="0" sz="1100" spc="-5">
                <a:latin typeface="Malgun Gothic"/>
                <a:cs typeface="Malgun Gothic"/>
              </a:rPr>
              <a:t>있는 경우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10">
                <a:latin typeface="Malgun Gothic"/>
                <a:cs typeface="Malgun Gothic"/>
              </a:rPr>
              <a:t>약정에 의하여 가중된 </a:t>
            </a:r>
            <a:r>
              <a:rPr dirty="0" sz="1100">
                <a:latin typeface="Malgun Gothic"/>
                <a:cs typeface="Malgun Gothic"/>
              </a:rPr>
              <a:t>손 </a:t>
            </a:r>
            <a:r>
              <a:rPr dirty="0" sz="1100" spc="5">
                <a:latin typeface="Malgun Gothic"/>
                <a:cs typeface="Malgun Gothic"/>
              </a:rPr>
              <a:t> 해배상책임. </a:t>
            </a:r>
            <a:r>
              <a:rPr dirty="0" sz="1100" spc="30">
                <a:latin typeface="Malgun Gothic"/>
                <a:cs typeface="Malgun Gothic"/>
              </a:rPr>
              <a:t>다만, </a:t>
            </a:r>
            <a:r>
              <a:rPr dirty="0" sz="1100" spc="-10">
                <a:latin typeface="Malgun Gothic"/>
                <a:cs typeface="Malgun Gothic"/>
              </a:rPr>
              <a:t>약정이 </a:t>
            </a:r>
            <a:r>
              <a:rPr dirty="0" sz="1100" spc="-15">
                <a:latin typeface="Malgun Gothic"/>
                <a:cs typeface="Malgun Gothic"/>
              </a:rPr>
              <a:t>없었더라도 법률규정에 </a:t>
            </a:r>
            <a:r>
              <a:rPr dirty="0" sz="1100" spc="-10">
                <a:latin typeface="Malgun Gothic"/>
                <a:cs typeface="Malgun Gothic"/>
              </a:rPr>
              <a:t>의하여 </a:t>
            </a:r>
            <a:r>
              <a:rPr dirty="0" sz="1100" spc="-15">
                <a:latin typeface="Malgun Gothic"/>
                <a:cs typeface="Malgun Gothic"/>
              </a:rPr>
              <a:t>피공제자가 부담하게 </a:t>
            </a:r>
            <a:r>
              <a:rPr dirty="0" sz="1100">
                <a:latin typeface="Malgun Gothic"/>
                <a:cs typeface="Malgun Gothic"/>
              </a:rPr>
              <a:t>될 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상책임은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216535" marR="5080" indent="-204470">
              <a:lnSpc>
                <a:spcPct val="132600"/>
              </a:lnSpc>
              <a:spcBef>
                <a:spcPts val="15"/>
              </a:spcBef>
              <a:buAutoNum type="arabicPeriod" startAt="7"/>
              <a:tabLst>
                <a:tab pos="217170" algn="l"/>
              </a:tabLst>
            </a:pPr>
            <a:r>
              <a:rPr dirty="0" sz="1100" spc="-15">
                <a:latin typeface="Malgun Gothic"/>
                <a:cs typeface="Malgun Gothic"/>
              </a:rPr>
              <a:t>통상적이거나 </a:t>
            </a:r>
            <a:r>
              <a:rPr dirty="0" sz="1100" spc="-10">
                <a:latin typeface="Malgun Gothic"/>
                <a:cs typeface="Malgun Gothic"/>
              </a:rPr>
              <a:t>급격한 사고에 </a:t>
            </a:r>
            <a:r>
              <a:rPr dirty="0" sz="1100" spc="-5">
                <a:latin typeface="Malgun Gothic"/>
                <a:cs typeface="Malgun Gothic"/>
              </a:rPr>
              <a:t>의한 </a:t>
            </a:r>
            <a:r>
              <a:rPr dirty="0" sz="1100" spc="-15">
                <a:latin typeface="Malgun Gothic"/>
                <a:cs typeface="Malgun Gothic"/>
              </a:rPr>
              <a:t>것인가의 </a:t>
            </a:r>
            <a:r>
              <a:rPr dirty="0" sz="1100" spc="-10">
                <a:latin typeface="Malgun Gothic"/>
                <a:cs typeface="Malgun Gothic"/>
              </a:rPr>
              <a:t>여부에 </a:t>
            </a:r>
            <a:r>
              <a:rPr dirty="0" sz="1100" spc="-15">
                <a:latin typeface="Malgun Gothic"/>
                <a:cs typeface="Malgun Gothic"/>
              </a:rPr>
              <a:t>관계없이 공해물질의 </a:t>
            </a:r>
            <a:r>
              <a:rPr dirty="0" sz="1100" spc="30">
                <a:latin typeface="Malgun Gothic"/>
                <a:cs typeface="Malgun Gothic"/>
              </a:rPr>
              <a:t>배출, 방출, </a:t>
            </a:r>
            <a:r>
              <a:rPr dirty="0" sz="1100" spc="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누출,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넘쳐흐름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유출로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오염제거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endParaRPr sz="1100">
              <a:latin typeface="Malgun Gothic"/>
              <a:cs typeface="Malgun Gothic"/>
            </a:endParaRPr>
          </a:p>
          <a:p>
            <a:pPr algn="just" marL="288290" marR="5080" indent="-276225">
              <a:lnSpc>
                <a:spcPct val="133000"/>
              </a:lnSpc>
              <a:spcBef>
                <a:spcPts val="5"/>
              </a:spcBef>
              <a:buAutoNum type="arabicPeriod" startAt="7"/>
              <a:tabLst>
                <a:tab pos="288925" algn="l"/>
              </a:tabLst>
            </a:pPr>
            <a:r>
              <a:rPr dirty="0" sz="1100" spc="-5">
                <a:latin typeface="Malgun Gothic"/>
                <a:cs typeface="Malgun Gothic"/>
              </a:rPr>
              <a:t>회원 또는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소유, 점유, 임차, </a:t>
            </a:r>
            <a:r>
              <a:rPr dirty="0" sz="1100" spc="-15">
                <a:latin typeface="Malgun Gothic"/>
                <a:cs typeface="Malgun Gothic"/>
              </a:rPr>
              <a:t>사용하거나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보호, 관리, </a:t>
            </a:r>
            <a:r>
              <a:rPr dirty="0" sz="1100">
                <a:latin typeface="Malgun Gothic"/>
                <a:cs typeface="Malgun Gothic"/>
              </a:rPr>
              <a:t>통제(원인에 </a:t>
            </a:r>
            <a:r>
              <a:rPr dirty="0" sz="1100" spc="-10">
                <a:latin typeface="Malgun Gothic"/>
                <a:cs typeface="Malgun Gothic"/>
              </a:rPr>
              <a:t>관계없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5">
                <a:latin typeface="Malgun Gothic"/>
                <a:cs typeface="Malgun Gothic"/>
              </a:rPr>
              <a:t>모든 </a:t>
            </a:r>
            <a:r>
              <a:rPr dirty="0" sz="1100" spc="-10">
                <a:latin typeface="Malgun Gothic"/>
                <a:cs typeface="Malgun Gothic"/>
              </a:rPr>
              <a:t>형태의 </a:t>
            </a:r>
            <a:r>
              <a:rPr dirty="0" sz="1100" spc="-15">
                <a:latin typeface="Malgun Gothic"/>
                <a:cs typeface="Malgun Gothic"/>
              </a:rPr>
              <a:t>실질적인 통제행위를 </a:t>
            </a:r>
            <a:r>
              <a:rPr dirty="0" sz="1100" spc="-5">
                <a:latin typeface="Malgun Gothic"/>
                <a:cs typeface="Malgun Gothic"/>
              </a:rPr>
              <a:t>포함합니다)하는 </a:t>
            </a:r>
            <a:r>
              <a:rPr dirty="0" sz="1100" spc="-10">
                <a:latin typeface="Malgun Gothic"/>
                <a:cs typeface="Malgun Gothic"/>
              </a:rPr>
              <a:t>재물이 손해를 </a:t>
            </a:r>
            <a:r>
              <a:rPr dirty="0" sz="1100" spc="-15">
                <a:latin typeface="Malgun Gothic"/>
                <a:cs typeface="Malgun Gothic"/>
              </a:rPr>
              <a:t>입음으로써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정당한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가지는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사람에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손해배상책임</a:t>
            </a:r>
            <a:endParaRPr sz="1100">
              <a:latin typeface="Malgun Gothic"/>
              <a:cs typeface="Malgun Gothic"/>
            </a:endParaRPr>
          </a:p>
          <a:p>
            <a:pPr algn="just" marL="289560" marR="5080" indent="-277495">
              <a:lnSpc>
                <a:spcPct val="133500"/>
              </a:lnSpc>
              <a:buAutoNum type="arabicPeriod" startAt="7"/>
              <a:tabLst>
                <a:tab pos="309880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피공제자의 근로자가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업무에 </a:t>
            </a:r>
            <a:r>
              <a:rPr dirty="0" sz="1100" spc="-5">
                <a:latin typeface="Malgun Gothic"/>
                <a:cs typeface="Malgun Gothic"/>
              </a:rPr>
              <a:t>종사 </a:t>
            </a:r>
            <a:r>
              <a:rPr dirty="0" sz="1100">
                <a:latin typeface="Malgun Gothic"/>
                <a:cs typeface="Malgun Gothic"/>
              </a:rPr>
              <a:t>중 </a:t>
            </a:r>
            <a:r>
              <a:rPr dirty="0" sz="1100" spc="-10">
                <a:latin typeface="Malgun Gothic"/>
                <a:cs typeface="Malgun Gothic"/>
              </a:rPr>
              <a:t>입은 </a:t>
            </a:r>
            <a:r>
              <a:rPr dirty="0" sz="1100" spc="-15">
                <a:latin typeface="Malgun Gothic"/>
                <a:cs typeface="Malgun Gothic"/>
              </a:rPr>
              <a:t>신체장해에</a:t>
            </a:r>
            <a:r>
              <a:rPr dirty="0" sz="1100" spc="3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 </a:t>
            </a:r>
            <a:r>
              <a:rPr dirty="0" sz="1100" spc="-15">
                <a:latin typeface="Malgun Gothic"/>
                <a:cs typeface="Malgun Gothic"/>
              </a:rPr>
              <a:t>손해배상 </a:t>
            </a:r>
            <a:r>
              <a:rPr dirty="0" sz="1100" spc="-10">
                <a:latin typeface="Malgun Gothic"/>
                <a:cs typeface="Malgun Gothic"/>
              </a:rPr>
              <a:t> 책임</a:t>
            </a:r>
            <a:endParaRPr sz="1100">
              <a:latin typeface="Malgun Gothic"/>
              <a:cs typeface="Malgun Gothic"/>
            </a:endParaRPr>
          </a:p>
          <a:p>
            <a:pPr algn="just" marL="286385" indent="-274320">
              <a:lnSpc>
                <a:spcPct val="100000"/>
              </a:lnSpc>
              <a:spcBef>
                <a:spcPts val="430"/>
              </a:spcBef>
              <a:buAutoNum type="arabicPeriod" startAt="7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도로에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기인한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손해배상책임</a:t>
            </a:r>
            <a:endParaRPr sz="1100">
              <a:latin typeface="Malgun Gothic"/>
              <a:cs typeface="Malgun Gothic"/>
            </a:endParaRPr>
          </a:p>
          <a:p>
            <a:pPr algn="just" marL="294005" marR="6350" indent="-281940">
              <a:lnSpc>
                <a:spcPct val="133500"/>
              </a:lnSpc>
              <a:buAutoNum type="arabicPeriod" startAt="7"/>
              <a:tabLst>
                <a:tab pos="294640" algn="l"/>
              </a:tabLst>
            </a:pPr>
            <a:r>
              <a:rPr dirty="0" sz="1100" spc="-10">
                <a:latin typeface="Malgun Gothic"/>
                <a:cs typeface="Malgun Gothic"/>
              </a:rPr>
              <a:t>시설의 </a:t>
            </a:r>
            <a:r>
              <a:rPr dirty="0" sz="1100" spc="30">
                <a:latin typeface="Malgun Gothic"/>
                <a:cs typeface="Malgun Gothic"/>
              </a:rPr>
              <a:t>수리, 개조, </a:t>
            </a:r>
            <a:r>
              <a:rPr dirty="0" sz="1100" spc="-5">
                <a:latin typeface="Malgun Gothic"/>
                <a:cs typeface="Malgun Gothic"/>
              </a:rPr>
              <a:t>신축 또는 </a:t>
            </a:r>
            <a:r>
              <a:rPr dirty="0" sz="1100" spc="-15">
                <a:latin typeface="Malgun Gothic"/>
                <a:cs typeface="Malgun Gothic"/>
              </a:rPr>
              <a:t>철거공사로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 손해에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10">
                <a:latin typeface="Malgun Gothic"/>
                <a:cs typeface="Malgun Gothic"/>
              </a:rPr>
              <a:t>배상책임. </a:t>
            </a:r>
            <a:r>
              <a:rPr dirty="0" sz="1100" spc="-10">
                <a:latin typeface="Malgun Gothic"/>
                <a:cs typeface="Malgun Gothic"/>
              </a:rPr>
              <a:t>그러나 통상 </a:t>
            </a:r>
            <a:r>
              <a:rPr dirty="0" sz="1100" spc="-5">
                <a:latin typeface="Malgun Gothic"/>
                <a:cs typeface="Malgun Gothic"/>
              </a:rPr>
              <a:t> 적인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유지,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보수작업으로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algn="just" marL="309245" marR="5080" indent="-297180">
              <a:lnSpc>
                <a:spcPts val="1760"/>
              </a:lnSpc>
              <a:spcBef>
                <a:spcPts val="120"/>
              </a:spcBef>
              <a:buAutoNum type="arabicPeriod" startAt="7"/>
              <a:tabLst>
                <a:tab pos="309880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피공제자가 </a:t>
            </a:r>
            <a:r>
              <a:rPr dirty="0" sz="1100" spc="30">
                <a:latin typeface="Malgun Gothic"/>
                <a:cs typeface="Malgun Gothic"/>
              </a:rPr>
              <a:t>소유, 점유, 임차, </a:t>
            </a:r>
            <a:r>
              <a:rPr dirty="0" sz="1100" spc="-5">
                <a:latin typeface="Malgun Gothic"/>
                <a:cs typeface="Malgun Gothic"/>
              </a:rPr>
              <a:t>사용 또는 </a:t>
            </a:r>
            <a:r>
              <a:rPr dirty="0" sz="1100">
                <a:latin typeface="Malgun Gothic"/>
                <a:cs typeface="Malgun Gothic"/>
              </a:rPr>
              <a:t>관리(화물의 </a:t>
            </a:r>
            <a:r>
              <a:rPr dirty="0" sz="1100" spc="-15">
                <a:latin typeface="Malgun Gothic"/>
                <a:cs typeface="Malgun Gothic"/>
              </a:rPr>
              <a:t>하역작업을 </a:t>
            </a:r>
            <a:r>
              <a:rPr dirty="0" sz="1100" spc="-5">
                <a:latin typeface="Malgun Gothic"/>
                <a:cs typeface="Malgun Gothic"/>
              </a:rPr>
              <a:t>포함합니다)하는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자동차, 항공기, </a:t>
            </a:r>
            <a:r>
              <a:rPr dirty="0" sz="1100" spc="-15">
                <a:latin typeface="Malgun Gothic"/>
                <a:cs typeface="Malgun Gothic"/>
              </a:rPr>
              <a:t>선박으로 </a:t>
            </a:r>
            <a:r>
              <a:rPr dirty="0" sz="1100" spc="-10">
                <a:latin typeface="Malgun Gothic"/>
                <a:cs typeface="Malgun Gothic"/>
              </a:rPr>
              <a:t>생긴 손해에 </a:t>
            </a:r>
            <a:r>
              <a:rPr dirty="0" sz="1100" spc="-5">
                <a:latin typeface="Malgun Gothic"/>
                <a:cs typeface="Malgun Gothic"/>
              </a:rPr>
              <a:t>대한 </a:t>
            </a:r>
            <a:r>
              <a:rPr dirty="0" sz="1100" spc="10">
                <a:latin typeface="Malgun Gothic"/>
                <a:cs typeface="Malgun Gothic"/>
              </a:rPr>
              <a:t>배상책임. </a:t>
            </a:r>
            <a:r>
              <a:rPr dirty="0" sz="1100" spc="-10">
                <a:latin typeface="Malgun Gothic"/>
                <a:cs typeface="Malgun Gothic"/>
              </a:rPr>
              <a:t>그러나 아래의 손해는 보상합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니다.</a:t>
            </a:r>
            <a:endParaRPr sz="1100">
              <a:latin typeface="Malgun Gothic"/>
              <a:cs typeface="Malgun Gothic"/>
            </a:endParaRPr>
          </a:p>
          <a:p>
            <a:pPr algn="just" marL="82550">
              <a:lnSpc>
                <a:spcPct val="100000"/>
              </a:lnSpc>
              <a:spcBef>
                <a:spcPts val="305"/>
              </a:spcBef>
            </a:pPr>
            <a:r>
              <a:rPr dirty="0" sz="1100">
                <a:latin typeface="Malgun Gothic"/>
                <a:cs typeface="Malgun Gothic"/>
              </a:rPr>
              <a:t>㉠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시설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소유,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임차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사용하지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자동차의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주차</a:t>
            </a:r>
            <a:endParaRPr sz="1100">
              <a:latin typeface="Malgun Gothic"/>
              <a:cs typeface="Malgun Gothic"/>
            </a:endParaRPr>
          </a:p>
          <a:p>
            <a:pPr algn="just" marL="300355">
              <a:lnSpc>
                <a:spcPct val="100000"/>
              </a:lnSpc>
              <a:spcBef>
                <a:spcPts val="440"/>
              </a:spcBef>
            </a:pPr>
            <a:r>
              <a:rPr dirty="0" sz="1100">
                <a:latin typeface="Malgun Gothic"/>
                <a:cs typeface="Malgun Gothic"/>
              </a:rPr>
              <a:t>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just" marL="290830" marR="5080" indent="-208915">
              <a:lnSpc>
                <a:spcPct val="133000"/>
              </a:lnSpc>
              <a:spcBef>
                <a:spcPts val="5"/>
              </a:spcBef>
            </a:pPr>
            <a:r>
              <a:rPr dirty="0" sz="1100">
                <a:latin typeface="Malgun Gothic"/>
                <a:cs typeface="Malgun Gothic"/>
              </a:rPr>
              <a:t>㉡ </a:t>
            </a:r>
            <a:r>
              <a:rPr dirty="0" sz="1100" spc="-15">
                <a:latin typeface="Malgun Gothic"/>
                <a:cs typeface="Malgun Gothic"/>
              </a:rPr>
              <a:t>피공제자의 </a:t>
            </a:r>
            <a:r>
              <a:rPr dirty="0" sz="1100" spc="-10">
                <a:latin typeface="Malgun Gothic"/>
                <a:cs typeface="Malgun Gothic"/>
              </a:rPr>
              <a:t>시설에 </a:t>
            </a:r>
            <a:r>
              <a:rPr dirty="0" sz="1100" spc="-15">
                <a:latin typeface="Malgun Gothic"/>
                <a:cs typeface="Malgun Gothic"/>
              </a:rPr>
              <a:t>양륙되어 </a:t>
            </a:r>
            <a:r>
              <a:rPr dirty="0" sz="1100" spc="-5">
                <a:latin typeface="Malgun Gothic"/>
                <a:cs typeface="Malgun Gothic"/>
              </a:rPr>
              <a:t>있는 선박 </a:t>
            </a:r>
            <a:r>
              <a:rPr dirty="0" sz="1100" spc="-10">
                <a:latin typeface="Malgun Gothic"/>
                <a:cs typeface="Malgun Gothic"/>
              </a:rPr>
              <a:t>또는 </a:t>
            </a:r>
            <a:r>
              <a:rPr dirty="0" sz="1100" spc="-15">
                <a:latin typeface="Malgun Gothic"/>
                <a:cs typeface="Malgun Gothic"/>
              </a:rPr>
              <a:t>피공제자가 </a:t>
            </a:r>
            <a:r>
              <a:rPr dirty="0" sz="1100" spc="-10">
                <a:latin typeface="Malgun Gothic"/>
                <a:cs typeface="Malgun Gothic"/>
              </a:rPr>
              <a:t>요금을 </a:t>
            </a:r>
            <a:r>
              <a:rPr dirty="0" sz="1100" spc="-5">
                <a:latin typeface="Malgun Gothic"/>
                <a:cs typeface="Malgun Gothic"/>
              </a:rPr>
              <a:t>받지 </a:t>
            </a:r>
            <a:r>
              <a:rPr dirty="0" sz="1100" spc="-15">
                <a:latin typeface="Malgun Gothic"/>
                <a:cs typeface="Malgun Gothic"/>
              </a:rPr>
              <a:t>아니하고 </a:t>
            </a:r>
            <a:r>
              <a:rPr dirty="0" sz="1100" spc="-5">
                <a:latin typeface="Malgun Gothic"/>
                <a:cs typeface="Malgun Gothic"/>
              </a:rPr>
              <a:t>여객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이나 </a:t>
            </a:r>
            <a:r>
              <a:rPr dirty="0" sz="1100" spc="-10">
                <a:latin typeface="Malgun Gothic"/>
                <a:cs typeface="Malgun Gothic"/>
              </a:rPr>
              <a:t>물건을 </a:t>
            </a:r>
            <a:r>
              <a:rPr dirty="0" sz="1100" spc="-15">
                <a:latin typeface="Malgun Gothic"/>
                <a:cs typeface="Malgun Gothic"/>
              </a:rPr>
              <a:t>운송하는 </a:t>
            </a:r>
            <a:r>
              <a:rPr dirty="0" sz="1100" spc="-10">
                <a:latin typeface="Malgun Gothic"/>
                <a:cs typeface="Malgun Gothic"/>
              </a:rPr>
              <a:t>길이 </a:t>
            </a:r>
            <a:r>
              <a:rPr dirty="0" sz="1100" spc="5">
                <a:latin typeface="Malgun Gothic"/>
                <a:cs typeface="Malgun Gothic"/>
              </a:rPr>
              <a:t>26피트 </a:t>
            </a:r>
            <a:r>
              <a:rPr dirty="0" sz="1100" spc="-10">
                <a:latin typeface="Malgun Gothic"/>
                <a:cs typeface="Malgun Gothic"/>
              </a:rPr>
              <a:t>이하의 </a:t>
            </a:r>
            <a:r>
              <a:rPr dirty="0" sz="1100" spc="-15">
                <a:latin typeface="Malgun Gothic"/>
                <a:cs typeface="Malgun Gothic"/>
              </a:rPr>
              <a:t>피공제자소유가 </a:t>
            </a:r>
            <a:r>
              <a:rPr dirty="0" sz="1100" spc="-5">
                <a:latin typeface="Malgun Gothic"/>
                <a:cs typeface="Malgun Gothic"/>
              </a:rPr>
              <a:t>아닌 </a:t>
            </a:r>
            <a:r>
              <a:rPr dirty="0" sz="1100" spc="-15">
                <a:latin typeface="Malgun Gothic"/>
                <a:cs typeface="Malgun Gothic"/>
              </a:rPr>
              <a:t>소형선박으로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9560" marR="5080" indent="-277495">
              <a:lnSpc>
                <a:spcPct val="132600"/>
              </a:lnSpc>
              <a:spcBef>
                <a:spcPts val="15"/>
              </a:spcBef>
              <a:buAutoNum type="arabicPeriod" startAt="15"/>
              <a:tabLst>
                <a:tab pos="290195" algn="l"/>
              </a:tabLst>
            </a:pP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양도한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시설자체의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  <a:p>
            <a:pPr marL="294005" marR="5080" indent="-281940">
              <a:lnSpc>
                <a:spcPct val="133500"/>
              </a:lnSpc>
              <a:buAutoNum type="arabicPeriod" startAt="15"/>
              <a:tabLst>
                <a:tab pos="294640" algn="l"/>
              </a:tabLst>
            </a:pPr>
            <a:r>
              <a:rPr dirty="0" sz="1100" spc="-10">
                <a:latin typeface="Malgun Gothic"/>
                <a:cs typeface="Malgun Gothic"/>
              </a:rPr>
              <a:t>학교의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운동선수로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지도감독을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등록된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운동을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연습,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지도중에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90830" marR="5080" indent="-278765">
              <a:lnSpc>
                <a:spcPts val="1760"/>
              </a:lnSpc>
              <a:spcBef>
                <a:spcPts val="120"/>
              </a:spcBef>
              <a:buAutoNum type="arabicPeriod" startAt="15"/>
              <a:tabLst>
                <a:tab pos="291465" algn="l"/>
              </a:tabLst>
            </a:pPr>
            <a:r>
              <a:rPr dirty="0" sz="1100" spc="-15">
                <a:latin typeface="Malgun Gothic"/>
                <a:cs typeface="Malgun Gothic"/>
              </a:rPr>
              <a:t>학교에서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총기(공기총을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포함합니다)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동식물의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소유,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임차,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사용이나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관리로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생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300355" marR="5080" indent="-288290">
              <a:lnSpc>
                <a:spcPts val="1750"/>
              </a:lnSpc>
              <a:spcBef>
                <a:spcPts val="15"/>
              </a:spcBef>
              <a:buAutoNum type="arabicPeriod" startAt="15"/>
              <a:tabLst>
                <a:tab pos="300990" algn="l"/>
              </a:tabLst>
            </a:pPr>
            <a:r>
              <a:rPr dirty="0" sz="1100" spc="-15">
                <a:latin typeface="Malgun Gothic"/>
                <a:cs typeface="Malgun Gothic"/>
              </a:rPr>
              <a:t>학교시설을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타인이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임차하여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사용하는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타인(그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타인의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구성원을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포함합니다)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에게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입힌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배상책임.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다만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일부를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사용할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밖의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지역에서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endParaRPr sz="1100">
              <a:latin typeface="Malgun Gothic"/>
              <a:cs typeface="Malgun Gothic"/>
            </a:endParaRPr>
          </a:p>
          <a:p>
            <a:pPr marL="300355">
              <a:lnSpc>
                <a:spcPct val="100000"/>
              </a:lnSpc>
              <a:spcBef>
                <a:spcPts val="310"/>
              </a:spcBef>
            </a:pP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배상책임은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286385" indent="-274320">
              <a:lnSpc>
                <a:spcPct val="100000"/>
              </a:lnSpc>
              <a:spcBef>
                <a:spcPts val="445"/>
              </a:spcBef>
              <a:buAutoNum type="arabicPeriod" startAt="19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학교의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군사훈련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데모로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95910" marR="5080" indent="-283845">
              <a:lnSpc>
                <a:spcPts val="1760"/>
              </a:lnSpc>
              <a:spcBef>
                <a:spcPts val="120"/>
              </a:spcBef>
              <a:buAutoNum type="arabicPeriod" startAt="19"/>
              <a:tabLst>
                <a:tab pos="296545" algn="l"/>
              </a:tabLst>
            </a:pP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사유로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배상책임과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음식물이나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재물자체의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algn="r" marL="82550" marR="5080">
              <a:lnSpc>
                <a:spcPts val="1750"/>
              </a:lnSpc>
              <a:spcBef>
                <a:spcPts val="10"/>
              </a:spcBef>
            </a:pP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사용,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소비되는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점유를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벗어난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음식물이나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점유를</a:t>
            </a:r>
            <a:r>
              <a:rPr dirty="0" sz="1100" spc="30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벗어나고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시설</a:t>
            </a:r>
            <a:r>
              <a:rPr dirty="0" sz="1100" spc="3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밖에서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사용,</a:t>
            </a:r>
            <a:r>
              <a:rPr dirty="0" sz="1100" spc="29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소비되는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음식물이나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재물.</a:t>
            </a:r>
            <a:r>
              <a:rPr dirty="0" sz="1100" spc="29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다만,</a:t>
            </a:r>
            <a:endParaRPr sz="1100">
              <a:latin typeface="Malgun Gothic"/>
              <a:cs typeface="Malgun Gothic"/>
            </a:endParaRPr>
          </a:p>
          <a:p>
            <a:pPr algn="r" marL="353695" marR="5080">
              <a:lnSpc>
                <a:spcPts val="1760"/>
              </a:lnSpc>
            </a:pPr>
            <a:r>
              <a:rPr dirty="0" sz="1100" spc="15">
                <a:latin typeface="Malgun Gothic"/>
                <a:cs typeface="Malgun Gothic"/>
              </a:rPr>
              <a:t>혼유(</a:t>
            </a:r>
            <a:r>
              <a:rPr dirty="0" sz="1100" spc="-25">
                <a:latin typeface="Malgun Gothic"/>
                <a:cs typeface="Malgun Gothic"/>
              </a:rPr>
              <a:t>混</a:t>
            </a:r>
            <a:r>
              <a:rPr dirty="0" sz="1100" spc="-15">
                <a:latin typeface="Malgun Gothic"/>
                <a:cs typeface="Malgun Gothic"/>
              </a:rPr>
              <a:t>油</a:t>
            </a:r>
            <a:r>
              <a:rPr dirty="0" sz="1100" spc="5">
                <a:latin typeface="Malgun Gothic"/>
                <a:cs typeface="Malgun Gothic"/>
              </a:rPr>
              <a:t>)사고(혼유사고라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함은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주유소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사용인의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실수나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착오로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경유차량에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휘발유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주입되는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형태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반대의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유사한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형태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등으로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주유소가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이루어져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발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3142" y="1092263"/>
          <a:ext cx="5774055" cy="8480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730"/>
                <a:gridCol w="702309"/>
                <a:gridCol w="4422140"/>
              </a:tblGrid>
              <a:tr h="162890"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상해급별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공제금액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715">
                        <a:lnSpc>
                          <a:spcPts val="1185"/>
                        </a:lnSpc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부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190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185"/>
                        </a:spcBef>
                        <a:buAutoNum type="arabicPeriod" startAt="8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천장관절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결합부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8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안면두개골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신경손상과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안면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8"/>
                        <a:tabLst>
                          <a:tab pos="307975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16치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18치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8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7급에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0189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180만원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8610" indent="-187960">
                        <a:lnSpc>
                          <a:spcPct val="100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0924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절과부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대결절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견연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수술하지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861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아니한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쇄골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주관절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6355" indent="-189230">
                        <a:lnSpc>
                          <a:spcPct val="133000"/>
                        </a:lnSpc>
                        <a:buAutoNum type="arabicPeriod" startAt="2"/>
                        <a:tabLst>
                          <a:tab pos="3035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견갑골(견갑골극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체부,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흉곽내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탈구,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경부,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과부,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견봉돌기,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오훼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돌기를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견봉쇄골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오구쇄골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주관절내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소두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marR="46355" indent="-18288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2"/>
                        <a:tabLst>
                          <a:tab pos="31242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비골(다리)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비골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근위부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골절(신경손상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면침범을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2"/>
                        <a:tabLst>
                          <a:tab pos="2984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발가락뼈(족지골을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말한다.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같다)의골절과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marR="45085" indent="-26098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2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뇌좌상(미만성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뇌축삭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손상을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포함한다)으로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경미한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안면부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열창,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두개부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타박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의한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뇌손상이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뇌신경손상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07975" algn="l"/>
                        </a:tabLst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상악골,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하악골,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치조골,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안구적출술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시신경의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실명된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파열(부분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079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15치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ts val="1135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8급에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724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9급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180만원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4960" marR="46355" indent="-193675">
                        <a:lnSpc>
                          <a:spcPts val="1610"/>
                        </a:lnSpc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척주골의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극상돌기,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횡돌기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하관절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돌기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골절(다발성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골두골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완관절내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월상골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전방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등손목뼈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손가락뼈(수지골을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말한다.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같다)의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손바닥뼈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수근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골절(주상골을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발목뼈(족근골을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말한다)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골절(거골·종골을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발바닥뼈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족관절부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염좌,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경·비골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이개,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족부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아킬레스건의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부분파열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marR="46355" indent="-26098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12420" algn="l"/>
                        </a:tabLst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늑골,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흉골,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늑연골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혈흉,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기흉이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동반되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어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아니한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marR="45085" indent="-26098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2004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척주체간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염좌로서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부근의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연부조직(인대·근육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등)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마비증상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없고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아니한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marR="46355" indent="-26670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완관절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탈구(요골,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손목뼈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수근간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관절탈구,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요척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7506106"/>
            <a:ext cx="5784850" cy="1854200"/>
          </a:xfrm>
          <a:prstGeom prst="rect">
            <a:avLst/>
          </a:prstGeom>
        </p:spPr>
        <p:txBody>
          <a:bodyPr wrap="square" lIns="0" tIns="628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dirty="0" sz="1000" spc="490">
                <a:latin typeface="Malgun Gothic"/>
                <a:cs typeface="Malgun Gothic"/>
              </a:rPr>
              <a:t>〔</a:t>
            </a:r>
            <a:r>
              <a:rPr dirty="0" sz="1000" spc="-5">
                <a:latin typeface="Malgun Gothic"/>
                <a:cs typeface="Malgun Gothic"/>
              </a:rPr>
              <a:t>비</a:t>
            </a:r>
            <a:r>
              <a:rPr dirty="0" sz="1000" spc="85">
                <a:latin typeface="Malgun Gothic"/>
                <a:cs typeface="Malgun Gothic"/>
              </a:rPr>
              <a:t> 고]</a:t>
            </a:r>
            <a:endParaRPr sz="1000">
              <a:latin typeface="Malgun Gothic"/>
              <a:cs typeface="Malgun Gothic"/>
            </a:endParaRPr>
          </a:p>
          <a:p>
            <a:pPr marL="189230" indent="-177165">
              <a:lnSpc>
                <a:spcPct val="100000"/>
              </a:lnSpc>
              <a:spcBef>
                <a:spcPts val="395"/>
              </a:spcBef>
              <a:buAutoNum type="arabicPeriod"/>
              <a:tabLst>
                <a:tab pos="189865" algn="l"/>
              </a:tabLst>
            </a:pPr>
            <a:r>
              <a:rPr dirty="0" sz="1000" spc="5">
                <a:latin typeface="Malgun Gothic"/>
                <a:cs typeface="Malgun Gothic"/>
              </a:rPr>
              <a:t>2급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내지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11급까지의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상해내용중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개방성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골절은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해당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등급보다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한급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높이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  <a:p>
            <a:pPr marL="192405" marR="5080" indent="-180340">
              <a:lnSpc>
                <a:spcPct val="133000"/>
              </a:lnSpc>
              <a:spcBef>
                <a:spcPts val="15"/>
              </a:spcBef>
              <a:buAutoNum type="arabicPeriod"/>
              <a:tabLst>
                <a:tab pos="193040" algn="l"/>
              </a:tabLst>
            </a:pPr>
            <a:r>
              <a:rPr dirty="0" sz="1000">
                <a:latin typeface="Malgun Gothic"/>
                <a:cs typeface="Malgun Gothic"/>
              </a:rPr>
              <a:t>2급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내지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11급까지의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상해내용중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단순성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선상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골절로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인한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골편의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전위가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없는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골절은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해당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급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보다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한급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낮게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  <a:p>
            <a:pPr marL="190500" indent="-178435">
              <a:lnSpc>
                <a:spcPct val="100000"/>
              </a:lnSpc>
              <a:spcBef>
                <a:spcPts val="395"/>
              </a:spcBef>
              <a:buAutoNum type="arabicPeriod"/>
              <a:tabLst>
                <a:tab pos="191135" algn="l"/>
              </a:tabLst>
            </a:pPr>
            <a:r>
              <a:rPr dirty="0" sz="1000" spc="5">
                <a:latin typeface="Malgun Gothic"/>
                <a:cs typeface="Malgun Gothic"/>
              </a:rPr>
              <a:t>2급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내지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11급까지의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상해내용중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2가지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이상의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상해가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중복된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경우에는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가장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높은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등급에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해당</a:t>
            </a:r>
            <a:endParaRPr sz="1000">
              <a:latin typeface="Malgun Gothic"/>
              <a:cs typeface="Malgun Gothic"/>
            </a:endParaRPr>
          </a:p>
          <a:p>
            <a:pPr marL="190500" marR="5080">
              <a:lnSpc>
                <a:spcPct val="133000"/>
              </a:lnSpc>
              <a:spcBef>
                <a:spcPts val="10"/>
              </a:spcBef>
            </a:pPr>
            <a:r>
              <a:rPr dirty="0" sz="1000" spc="-5">
                <a:latin typeface="Malgun Gothic"/>
                <a:cs typeface="Malgun Gothic"/>
              </a:rPr>
              <a:t>하는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상해로부터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하위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3등급(예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110">
                <a:latin typeface="Malgun Gothic"/>
                <a:cs typeface="Malgun Gothic"/>
              </a:rPr>
              <a:t>: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상해내용이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주로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2급에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해당하는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경우에는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5급까지)사이의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상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해가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중복된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경우에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한하여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가장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높은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상해내용의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등급보다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한급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높이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  <a:p>
            <a:pPr marL="198120" marR="5080" indent="-186055">
              <a:lnSpc>
                <a:spcPts val="1610"/>
              </a:lnSpc>
              <a:spcBef>
                <a:spcPts val="85"/>
              </a:spcBef>
              <a:buAutoNum type="arabicPeriod" startAt="4"/>
              <a:tabLst>
                <a:tab pos="198755" algn="l"/>
              </a:tabLst>
            </a:pPr>
            <a:r>
              <a:rPr dirty="0" sz="1000" spc="-15">
                <a:latin typeface="Malgun Gothic"/>
                <a:cs typeface="Malgun Gothic"/>
              </a:rPr>
              <a:t>일반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외상과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치아보철을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요하는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상해가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중복된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경우에는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1급의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금액을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초과하지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않는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범위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안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에서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각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상해급별에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해당하는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금액의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합산액을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3142" y="1092263"/>
          <a:ext cx="5774055" cy="62725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3730"/>
                <a:gridCol w="702309"/>
                <a:gridCol w="4422140"/>
              </a:tblGrid>
              <a:tr h="162890"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상해급별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공제금액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5715">
                        <a:lnSpc>
                          <a:spcPts val="1185"/>
                        </a:lnSpc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부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05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185"/>
                        </a:spcBef>
                        <a:buAutoNum type="arabicPeriod" startAt="14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미골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수술하지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아니한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4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슬관절부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인대의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아니한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4"/>
                        <a:tabLst>
                          <a:tab pos="307975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11치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12치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82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4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그밖에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9급에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56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10급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120만원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슬관절내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혈종(활액막염을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손바닥뼈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지골간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손목뼈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손바닥뼈간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상지부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각관절부(견관절,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주관절,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완관절)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9720" marR="45085" indent="-178435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척골·요골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경상돌기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제불완전골절[비골(코)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골절·수지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제외한다]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신전근건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9치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10치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ts val="1155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10급에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72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120만원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발가락뼈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골절·탈구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비골(코)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손가락뼈</a:t>
                      </a:r>
                      <a:r>
                        <a:rPr dirty="0" sz="100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발가락뼈</a:t>
                      </a:r>
                      <a:r>
                        <a:rPr dirty="0" sz="100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뇌진탕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고막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8치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ts val="115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11급에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78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8일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14일간의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입원을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15일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26일간의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통원을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ts val="1135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5치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93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5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4일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7일간의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입원을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8일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14일간의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통원을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ts val="114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78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40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3일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입원을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7일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통원을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7815" indent="-177165">
                        <a:lnSpc>
                          <a:spcPts val="1125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845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9527"/>
            <a:ext cx="2359025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40" b="1">
                <a:latin typeface="Malgun Gothic"/>
                <a:cs typeface="Malgun Gothic"/>
              </a:rPr>
              <a:t>[별표</a:t>
            </a:r>
            <a:r>
              <a:rPr dirty="0" sz="1000" spc="105" b="1">
                <a:latin typeface="Malgun Gothic"/>
                <a:cs typeface="Malgun Gothic"/>
              </a:rPr>
              <a:t> </a:t>
            </a:r>
            <a:r>
              <a:rPr dirty="0" sz="1000" spc="65" b="1">
                <a:latin typeface="Malgun Gothic"/>
                <a:cs typeface="Malgun Gothic"/>
              </a:rPr>
              <a:t>2]</a:t>
            </a:r>
            <a:r>
              <a:rPr dirty="0" sz="1000" spc="130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후유장해</a:t>
            </a:r>
            <a:r>
              <a:rPr dirty="0" sz="1000" spc="105" b="1">
                <a:latin typeface="Malgun Gothic"/>
                <a:cs typeface="Malgun Gothic"/>
              </a:rPr>
              <a:t> </a:t>
            </a:r>
            <a:r>
              <a:rPr dirty="0" sz="1000" spc="-10" b="1">
                <a:latin typeface="Malgun Gothic"/>
                <a:cs typeface="Malgun Gothic"/>
              </a:rPr>
              <a:t>등급별</a:t>
            </a:r>
            <a:r>
              <a:rPr dirty="0" sz="1000" spc="125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지급공제금액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3142" y="1285608"/>
          <a:ext cx="5739130" cy="82873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5795"/>
                <a:gridCol w="1141095"/>
                <a:gridCol w="3936365"/>
              </a:tblGrid>
              <a:tr h="234442">
                <a:tc>
                  <a:txBody>
                    <a:bodyPr/>
                    <a:lstStyle/>
                    <a:p>
                      <a:pPr marL="1968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등급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0" b="1">
                          <a:latin typeface="Malgun Gothic"/>
                          <a:cs typeface="Malgun Gothic"/>
                        </a:rPr>
                        <a:t>지급액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신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637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2288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8,000만원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28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두눈이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실명된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6355" indent="-19050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1432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항상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보호를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받아야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508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흉복부장기의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항상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보호를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받아야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반신마비가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팔꿈치관절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이상에서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무릎관절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이상에서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619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547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2288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7,200만원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0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0.02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각각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0.02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손목관절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이상에서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발목관절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이상에서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5085" indent="-19050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수시로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보호를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받아야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508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흉복부장기의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수시로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보호를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받아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73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523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22288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6,400만원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3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0.06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기능이나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기능을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635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31432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일생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노무에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18478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일생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동안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노무에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289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191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87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22288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5,600만원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4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0.06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2895" marR="45085" indent="-182880">
                        <a:lnSpc>
                          <a:spcPct val="133000"/>
                        </a:lnSpc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기능과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6865" marR="46355" indent="-19685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고막의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전부의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결손이나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원인으로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인하여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력을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팔꿈치관절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이상에서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무릎관절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이상에서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족근중족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이상에서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318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159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22288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4,800만원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24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0.1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손목관절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이상에서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발목관절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이상에서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048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3142" y="1092263"/>
          <a:ext cx="5739130" cy="8480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5795"/>
                <a:gridCol w="1141095"/>
                <a:gridCol w="3936365"/>
              </a:tblGrid>
              <a:tr h="234442">
                <a:tc>
                  <a:txBody>
                    <a:bodyPr/>
                    <a:lstStyle/>
                    <a:p>
                      <a:pPr marL="1968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등급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0" b="1">
                          <a:latin typeface="Malgun Gothic"/>
                          <a:cs typeface="Malgun Gothic"/>
                        </a:rPr>
                        <a:t>지급액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신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838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810"/>
                        </a:spcBef>
                        <a:buAutoNum type="arabicPeriod" startAt="5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5085" indent="-19050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5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흉복부장기의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특별히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외에는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5085" indent="-19050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5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특별히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외에는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287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726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22288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4,000만원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315" indent="-177165">
                        <a:lnSpc>
                          <a:spcPct val="100000"/>
                        </a:lnSpc>
                        <a:spcBef>
                          <a:spcPts val="295"/>
                        </a:spcBef>
                        <a:buAutoNum type="arabicPeriod"/>
                        <a:tabLst>
                          <a:tab pos="2349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0.1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904" marR="46355" indent="-19812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2349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기능이나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8285" indent="-19113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24892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고막의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대부분의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결손이나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원인으로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인하여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6379" marR="46355">
                        <a:lnSpc>
                          <a:spcPts val="1610"/>
                        </a:lnSpc>
                        <a:spcBef>
                          <a:spcPts val="10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3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귓바퀴에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대고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말하지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아니하고는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큰</a:t>
                      </a:r>
                      <a:r>
                        <a:rPr dirty="0" sz="1000" spc="3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말소리를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8760" indent="-18161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4"/>
                        <a:tabLst>
                          <a:tab pos="23939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전혀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들리지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아니하게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되고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40센티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7490" marR="46355">
                        <a:lnSpc>
                          <a:spcPts val="1610"/>
                        </a:lnSpc>
                        <a:spcBef>
                          <a:spcPts val="10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미터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4315" indent="-17716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5"/>
                        <a:tabLst>
                          <a:tab pos="23495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척주에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기형이나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운동장해가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431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2349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관절이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431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2349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관절이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6379" marR="45085" indent="-189230">
                        <a:lnSpc>
                          <a:spcPct val="133000"/>
                        </a:lnSpc>
                        <a:buAutoNum type="arabicPeriod" startAt="5"/>
                        <a:tabLst>
                          <a:tab pos="2501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5개의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손가락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하여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4개의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746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824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2288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3,200만원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69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0.6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9245" marR="45085" indent="-18923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111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40센티미터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보통의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1625" marR="45085" indent="-18161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035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귀가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전혀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들리지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아니하게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되고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1미터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노무외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에는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종사하지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못하는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5085" indent="-19050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5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노무외에는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종사하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indent="-1905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2990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5085">
                        <a:lnSpc>
                          <a:spcPct val="133000"/>
                        </a:lnSpc>
                        <a:spcBef>
                          <a:spcPts val="15"/>
                        </a:spcBef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락이나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1625" marR="45085" indent="-18161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7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5개의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손가락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하여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7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족근중족관절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이상에서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7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운동장해가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7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운동장해가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7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두발의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7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외모에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여자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763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3142" y="1092263"/>
          <a:ext cx="5739130" cy="84651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5795"/>
                <a:gridCol w="1141095"/>
                <a:gridCol w="3936365"/>
              </a:tblGrid>
              <a:tr h="234442">
                <a:tc>
                  <a:txBody>
                    <a:bodyPr/>
                    <a:lstStyle/>
                    <a:p>
                      <a:pPr marL="1968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등급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0" b="1">
                          <a:latin typeface="Malgun Gothic"/>
                          <a:cs typeface="Malgun Gothic"/>
                        </a:rPr>
                        <a:t>지급액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신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79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785">
                        <a:lnSpc>
                          <a:spcPct val="100000"/>
                        </a:lnSpc>
                        <a:spcBef>
                          <a:spcPts val="690"/>
                        </a:spcBef>
                      </a:pPr>
                      <a:r>
                        <a:rPr dirty="0" sz="1000" spc="45">
                          <a:latin typeface="Malgun Gothic"/>
                          <a:cs typeface="Malgun Gothic"/>
                        </a:rPr>
                        <a:t>13.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양쪽의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고환을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763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797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2288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2,400만원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71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0.02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척주에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운동장해가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indent="-1905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1432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6355">
                        <a:lnSpc>
                          <a:spcPct val="133000"/>
                        </a:lnSpc>
                        <a:spcBef>
                          <a:spcPts val="1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엄지손가락이나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3개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 손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가락을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5센티미터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짧아진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관절중의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관절이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2990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관절중의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팔에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비장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한쪽의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신장을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080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059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2288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9급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1,800만원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2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각각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0.6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0.06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반맹증·시야협착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시야결손이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코가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결손되어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07340" marR="46355" indent="-18796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111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귀의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모두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1미터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보통의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말소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리를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02895" indent="-18288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귓바퀴에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대고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말하지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아니하고는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큰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말소리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02895" marR="46355">
                        <a:lnSpc>
                          <a:spcPct val="133000"/>
                        </a:lnSpc>
                        <a:spcBef>
                          <a:spcPts val="1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를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못하고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1미터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거리에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서는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9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청력을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9405" marR="45085" indent="-262255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9"/>
                        <a:tabLst>
                          <a:tab pos="32321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 손의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포함하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여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2개의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 잃은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 엄지손가락과 둘째손가락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3개의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0515" marR="46355" indent="-25336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9"/>
                        <a:tabLst>
                          <a:tab pos="31432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 손의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포함하여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2개의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못쓰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게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25755" marR="45085" indent="-26860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9"/>
                        <a:tabLst>
                          <a:tab pos="32956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엄지발가락을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07340" indent="-25019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9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9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생식기에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9405" marR="45085" indent="-262255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9"/>
                        <a:tabLst>
                          <a:tab pos="32321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노무가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상당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정도로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제한된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90830" marR="46355" indent="-233679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9"/>
                        <a:tabLst>
                          <a:tab pos="31432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흉복부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장기의 기능에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장해가 남아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노무가 상당한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정도로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한된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064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3142" y="1092263"/>
          <a:ext cx="5739130" cy="8480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5795"/>
                <a:gridCol w="1141095"/>
                <a:gridCol w="3936365"/>
              </a:tblGrid>
              <a:tr h="2344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등급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0" b="1">
                          <a:latin typeface="Malgun Gothic"/>
                          <a:cs typeface="Malgun Gothic"/>
                        </a:rPr>
                        <a:t>지급액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신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580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10급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1,500만원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56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0.1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기능이나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14개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대하여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2895" marR="45085" indent="-182880">
                        <a:lnSpc>
                          <a:spcPct val="133000"/>
                        </a:lnSpc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귓바퀴에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대고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말하지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아니하고서는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큰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리를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marR="46355" indent="-18796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111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거리에서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말소리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알아듣는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데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지장이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5085" indent="-19050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18478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289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락을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2895" marR="46355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둘째손가락외의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3개의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못쓰게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8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3센티미터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짧아진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8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엄지발가락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4개의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4960" marR="45085" indent="-257810">
                        <a:lnSpc>
                          <a:spcPct val="133000"/>
                        </a:lnSpc>
                        <a:buAutoNum type="arabicPeriod" startAt="8"/>
                        <a:tabLst>
                          <a:tab pos="3175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관절중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4960" marR="45085" indent="-25781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8"/>
                        <a:tabLst>
                          <a:tab pos="3175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관절중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112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1,200만원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6865" marR="46355" indent="-196850">
                        <a:lnSpc>
                          <a:spcPts val="1610"/>
                        </a:lnSpc>
                        <a:spcBef>
                          <a:spcPts val="3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근접반사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남거나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렷한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운동장해가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9245" marR="45085" indent="-18923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111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40센티미터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리를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marR="46355" indent="-18796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111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작은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말소리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척주에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기형이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가운데손가락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넷째손가락을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2895" marR="45085" indent="-18288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락과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둘째손가락외의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1625" marR="45085" indent="-18161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엄지발가락을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제대로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흉복부장기의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10개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대하여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016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1,000만원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4165" indent="-184785">
                        <a:lnSpc>
                          <a:spcPct val="100000"/>
                        </a:lnSpc>
                        <a:spcBef>
                          <a:spcPts val="175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근접반사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있거나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운동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972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2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운동장해가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29718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대하여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귓바퀴의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대부분이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결손된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222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3142" y="1092263"/>
          <a:ext cx="5739130" cy="8484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5795"/>
                <a:gridCol w="1141095"/>
                <a:gridCol w="3936365"/>
              </a:tblGrid>
              <a:tr h="2344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등급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0" b="1">
                          <a:latin typeface="Malgun Gothic"/>
                          <a:cs typeface="Malgun Gothic"/>
                        </a:rPr>
                        <a:t>지급액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신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704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302895" marR="46355" indent="-182880">
                        <a:lnSpc>
                          <a:spcPct val="133000"/>
                        </a:lnSpc>
                        <a:spcBef>
                          <a:spcPts val="245"/>
                        </a:spcBef>
                        <a:buAutoNum type="arabicPeriod" startAt="5"/>
                        <a:tabLst>
                          <a:tab pos="304800" algn="l"/>
                        </a:tabLst>
                      </a:pPr>
                      <a:r>
                        <a:rPr dirty="0" sz="1000" spc="30">
                          <a:latin typeface="Malgun Gothic"/>
                          <a:cs typeface="Malgun Gothic"/>
                        </a:rPr>
                        <a:t>쇄골,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흉골,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늑골,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견갑골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 골반골에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기형이 남은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99720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3003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관절중의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06070" marR="46355" indent="-186055">
                        <a:lnSpc>
                          <a:spcPct val="133000"/>
                        </a:lnSpc>
                        <a:buAutoNum type="arabicPeriod" startAt="5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관절중의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장해가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3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296545" indent="-1771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5"/>
                        <a:tabLst>
                          <a:tab pos="29718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장관골에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기형이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0515" marR="46355" indent="-190500">
                        <a:lnSpc>
                          <a:spcPct val="133000"/>
                        </a:lnSpc>
                        <a:buAutoNum type="arabicPeriod" startAt="5"/>
                        <a:tabLst>
                          <a:tab pos="31432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가운데손가락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넷째손가락을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21310" marR="46355" indent="-26416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5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둘째발가락을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사람,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둘째발가락을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의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 잃은 사람 또는 가운데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발가락 이하의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3개의 발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6865" marR="46355" indent="-259079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5"/>
                        <a:tabLst>
                          <a:tab pos="32004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엄지발가락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그외의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4개의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국부에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신경증상이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외모에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외모에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여자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11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91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10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0.6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반맹증,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시야협착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시야결손이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5085" indent="-19050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두눈의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눈꺼풀의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일부에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남거나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속눈썹에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차이에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대하여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새끼손가락을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마디뼈의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일부를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마디뼈의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일부를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한손의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끝관절을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굽히고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없게된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1센티미터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짧아진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marR="46355" indent="-24701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111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가운데발가락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690" indent="-25654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31432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둘째발가락을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둘째발가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락을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 marR="45085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가운데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발가락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3개의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893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 marL="63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8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한눈의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눈꺼풀의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일부에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있거나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속눈썹에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051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9718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대하여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marR="46355" indent="-18796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2"/>
                        <a:tabLst>
                          <a:tab pos="32004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말소리를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노출된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면에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손바닥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크기의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29718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노출된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면에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손바닥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크기의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6545" indent="-177165">
                        <a:lnSpc>
                          <a:spcPts val="113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971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새끼손가락을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079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3354730"/>
            <a:ext cx="5784850" cy="4091940"/>
          </a:xfrm>
          <a:prstGeom prst="rect">
            <a:avLst/>
          </a:prstGeom>
        </p:spPr>
        <p:txBody>
          <a:bodyPr wrap="square" lIns="0" tIns="641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dirty="0" sz="1000" spc="85">
                <a:latin typeface="Malgun Gothic"/>
                <a:cs typeface="Malgun Gothic"/>
              </a:rPr>
              <a:t>[비 고]</a:t>
            </a:r>
            <a:endParaRPr sz="1000">
              <a:latin typeface="Malgun Gothic"/>
              <a:cs typeface="Malgun Gothic"/>
            </a:endParaRPr>
          </a:p>
          <a:p>
            <a:pPr marL="262255" marR="5080" indent="-187960">
              <a:lnSpc>
                <a:spcPct val="133000"/>
              </a:lnSpc>
              <a:spcBef>
                <a:spcPts val="15"/>
              </a:spcBef>
              <a:buAutoNum type="arabicPeriod"/>
              <a:tabLst>
                <a:tab pos="262890" algn="l"/>
              </a:tabLst>
            </a:pPr>
            <a:r>
              <a:rPr dirty="0" sz="1000" spc="-15">
                <a:latin typeface="Malgun Gothic"/>
                <a:cs typeface="Malgun Gothic"/>
              </a:rPr>
              <a:t>신체장해가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2 </a:t>
            </a:r>
            <a:r>
              <a:rPr dirty="0" sz="1000" spc="-15">
                <a:latin typeface="Malgun Gothic"/>
                <a:cs typeface="Malgun Gothic"/>
              </a:rPr>
              <a:t>이상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있는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경우에는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중한 </a:t>
            </a:r>
            <a:r>
              <a:rPr dirty="0" sz="1000" spc="-10">
                <a:latin typeface="Malgun Gothic"/>
                <a:cs typeface="Malgun Gothic"/>
              </a:rPr>
              <a:t>신체장해에</a:t>
            </a:r>
            <a:r>
              <a:rPr dirty="0" sz="1000" spc="33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해당하는</a:t>
            </a:r>
            <a:r>
              <a:rPr dirty="0" sz="1000" spc="32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장해등급보다</a:t>
            </a:r>
            <a:r>
              <a:rPr dirty="0" sz="1000" spc="3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한급 높이 </a:t>
            </a:r>
            <a:r>
              <a:rPr dirty="0" sz="1000" spc="-10">
                <a:latin typeface="Malgun Gothic"/>
                <a:cs typeface="Malgun Gothic"/>
              </a:rPr>
              <a:t>배상한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45">
                <a:latin typeface="Malgun Gothic"/>
                <a:cs typeface="Malgun Gothic"/>
              </a:rPr>
              <a:t>다.</a:t>
            </a:r>
            <a:endParaRPr sz="1000">
              <a:latin typeface="Malgun Gothic"/>
              <a:cs typeface="Malgun Gothic"/>
            </a:endParaRPr>
          </a:p>
          <a:p>
            <a:pPr marL="259079" marR="5080" indent="-184785">
              <a:lnSpc>
                <a:spcPts val="1610"/>
              </a:lnSpc>
              <a:spcBef>
                <a:spcPts val="105"/>
              </a:spcBef>
              <a:buAutoNum type="arabicPeriod"/>
              <a:tabLst>
                <a:tab pos="259715" algn="l"/>
              </a:tabLst>
            </a:pPr>
            <a:r>
              <a:rPr dirty="0" sz="1000" spc="-10">
                <a:latin typeface="Malgun Gothic"/>
                <a:cs typeface="Malgun Gothic"/>
              </a:rPr>
              <a:t>시력의 측정은 </a:t>
            </a:r>
            <a:r>
              <a:rPr dirty="0" sz="1000" spc="-15">
                <a:latin typeface="Malgun Gothic"/>
                <a:cs typeface="Malgun Gothic"/>
              </a:rPr>
              <a:t>국제적식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시력표에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의하며, </a:t>
            </a:r>
            <a:r>
              <a:rPr dirty="0" sz="1000" spc="-10">
                <a:latin typeface="Malgun Gothic"/>
                <a:cs typeface="Malgun Gothic"/>
              </a:rPr>
              <a:t>굴절이상이 </a:t>
            </a:r>
            <a:r>
              <a:rPr dirty="0" sz="1000" spc="-15">
                <a:latin typeface="Malgun Gothic"/>
                <a:cs typeface="Malgun Gothic"/>
              </a:rPr>
              <a:t>있는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사람에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대하여는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원칙적으로</a:t>
            </a:r>
            <a:r>
              <a:rPr dirty="0" sz="1000" spc="-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교정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시력을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측정한다.</a:t>
            </a:r>
            <a:endParaRPr sz="1000">
              <a:latin typeface="Malgun Gothic"/>
              <a:cs typeface="Malgun Gothic"/>
            </a:endParaRPr>
          </a:p>
          <a:p>
            <a:pPr marL="259079" indent="-184785">
              <a:lnSpc>
                <a:spcPct val="100000"/>
              </a:lnSpc>
              <a:spcBef>
                <a:spcPts val="275"/>
              </a:spcBef>
              <a:buAutoNum type="arabicPeriod"/>
              <a:tabLst>
                <a:tab pos="259715" algn="l"/>
              </a:tabLst>
            </a:pPr>
            <a:r>
              <a:rPr dirty="0" sz="1000" spc="15">
                <a:latin typeface="Malgun Gothic"/>
                <a:cs typeface="Malgun Gothic"/>
              </a:rPr>
              <a:t>“손가락을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잃은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것”이란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엄지손가락에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있어서는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지관절,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기타의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손가락에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있어서는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제1지관절</a:t>
            </a:r>
            <a:endParaRPr sz="1000">
              <a:latin typeface="Malgun Gothic"/>
              <a:cs typeface="Malgun Gothic"/>
            </a:endParaRPr>
          </a:p>
          <a:p>
            <a:pPr marL="259079">
              <a:lnSpc>
                <a:spcPct val="100000"/>
              </a:lnSpc>
              <a:spcBef>
                <a:spcPts val="395"/>
              </a:spcBef>
            </a:pPr>
            <a:r>
              <a:rPr dirty="0" sz="1000" spc="-10">
                <a:latin typeface="Malgun Gothic"/>
                <a:cs typeface="Malgun Gothic"/>
              </a:rPr>
              <a:t>이상을</a:t>
            </a:r>
            <a:r>
              <a:rPr dirty="0" sz="1000" spc="114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잃은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경우를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marL="254635" marR="5080" indent="-180340">
              <a:lnSpc>
                <a:spcPct val="133000"/>
              </a:lnSpc>
              <a:spcBef>
                <a:spcPts val="10"/>
              </a:spcBef>
              <a:buAutoNum type="arabicPeriod" startAt="4"/>
              <a:tabLst>
                <a:tab pos="255270" algn="l"/>
              </a:tabLst>
            </a:pPr>
            <a:r>
              <a:rPr dirty="0" sz="1000" spc="15">
                <a:latin typeface="Malgun Gothic"/>
                <a:cs typeface="Malgun Gothic"/>
              </a:rPr>
              <a:t>“손가락을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제대로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못쓰게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된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것”이란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손가락의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말단의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2분의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1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이상을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잃거나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중수지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관절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또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는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제1지관절(엄지손가락에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있어서는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지관절)에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뚜렷한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운동장해가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있는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경우를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marL="253365" indent="-179070">
              <a:lnSpc>
                <a:spcPct val="100000"/>
              </a:lnSpc>
              <a:spcBef>
                <a:spcPts val="400"/>
              </a:spcBef>
              <a:buAutoNum type="arabicPeriod" startAt="4"/>
              <a:tabLst>
                <a:tab pos="254000" algn="l"/>
              </a:tabLst>
            </a:pPr>
            <a:r>
              <a:rPr dirty="0" sz="1000" spc="10">
                <a:latin typeface="Malgun Gothic"/>
                <a:cs typeface="Malgun Gothic"/>
              </a:rPr>
              <a:t>“발가락을</a:t>
            </a:r>
            <a:r>
              <a:rPr dirty="0" sz="1000" spc="13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잃은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것”이란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발가락의</a:t>
            </a:r>
            <a:r>
              <a:rPr dirty="0" sz="1000" spc="13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전부를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잃은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경우를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algn="just" marL="262255" marR="5080" indent="-187960">
              <a:lnSpc>
                <a:spcPct val="133000"/>
              </a:lnSpc>
              <a:spcBef>
                <a:spcPts val="10"/>
              </a:spcBef>
              <a:buAutoNum type="arabicPeriod" startAt="4"/>
              <a:tabLst>
                <a:tab pos="262890" algn="l"/>
              </a:tabLst>
            </a:pPr>
            <a:r>
              <a:rPr dirty="0" sz="1000" spc="15">
                <a:latin typeface="Malgun Gothic"/>
                <a:cs typeface="Malgun Gothic"/>
              </a:rPr>
              <a:t>“발가락을 </a:t>
            </a:r>
            <a:r>
              <a:rPr dirty="0" sz="1000" spc="-10">
                <a:latin typeface="Malgun Gothic"/>
                <a:cs typeface="Malgun Gothic"/>
              </a:rPr>
              <a:t>제대로 </a:t>
            </a:r>
            <a:r>
              <a:rPr dirty="0" sz="1000" spc="-15">
                <a:latin typeface="Malgun Gothic"/>
                <a:cs typeface="Malgun Gothic"/>
              </a:rPr>
              <a:t>못쓰게 </a:t>
            </a:r>
            <a:r>
              <a:rPr dirty="0" sz="1000" spc="-5">
                <a:latin typeface="Malgun Gothic"/>
                <a:cs typeface="Malgun Gothic"/>
              </a:rPr>
              <a:t>된 </a:t>
            </a:r>
            <a:r>
              <a:rPr dirty="0" sz="1000" spc="20">
                <a:latin typeface="Malgun Gothic"/>
                <a:cs typeface="Malgun Gothic"/>
              </a:rPr>
              <a:t>것”이란 </a:t>
            </a:r>
            <a:r>
              <a:rPr dirty="0" sz="1000" spc="-15">
                <a:latin typeface="Malgun Gothic"/>
                <a:cs typeface="Malgun Gothic"/>
              </a:rPr>
              <a:t>엄지발가락에 있어서는 </a:t>
            </a:r>
            <a:r>
              <a:rPr dirty="0" sz="1000" spc="-10">
                <a:latin typeface="Malgun Gothic"/>
                <a:cs typeface="Malgun Gothic"/>
              </a:rPr>
              <a:t>말절의 </a:t>
            </a:r>
            <a:r>
              <a:rPr dirty="0" sz="1000" spc="-5">
                <a:latin typeface="Malgun Gothic"/>
                <a:cs typeface="Malgun Gothic"/>
              </a:rPr>
              <a:t>2분의 </a:t>
            </a:r>
            <a:r>
              <a:rPr dirty="0" sz="1000" spc="25">
                <a:latin typeface="Malgun Gothic"/>
                <a:cs typeface="Malgun Gothic"/>
              </a:rPr>
              <a:t>1이상, </a:t>
            </a:r>
            <a:r>
              <a:rPr dirty="0" sz="1000" spc="-10">
                <a:latin typeface="Malgun Gothic"/>
                <a:cs typeface="Malgun Gothic"/>
              </a:rPr>
              <a:t>기타의 </a:t>
            </a:r>
            <a:r>
              <a:rPr dirty="0" sz="1000" spc="-5">
                <a:latin typeface="Malgun Gothic"/>
                <a:cs typeface="Malgun Gothic"/>
              </a:rPr>
              <a:t>발 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가락에 </a:t>
            </a:r>
            <a:r>
              <a:rPr dirty="0" sz="1000" spc="-15">
                <a:latin typeface="Malgun Gothic"/>
                <a:cs typeface="Malgun Gothic"/>
              </a:rPr>
              <a:t>있어서는 </a:t>
            </a:r>
            <a:r>
              <a:rPr dirty="0" sz="1000" spc="-10">
                <a:latin typeface="Malgun Gothic"/>
                <a:cs typeface="Malgun Gothic"/>
              </a:rPr>
              <a:t>끝관절 이상을 </a:t>
            </a:r>
            <a:r>
              <a:rPr dirty="0" sz="1000" spc="-5">
                <a:latin typeface="Malgun Gothic"/>
                <a:cs typeface="Malgun Gothic"/>
              </a:rPr>
              <a:t>잃은 경우 또는 </a:t>
            </a:r>
            <a:r>
              <a:rPr dirty="0" sz="1000" spc="-15">
                <a:latin typeface="Malgun Gothic"/>
                <a:cs typeface="Malgun Gothic"/>
              </a:rPr>
              <a:t>중족지 관절 또는 </a:t>
            </a:r>
            <a:r>
              <a:rPr dirty="0" sz="1000" spc="-5">
                <a:latin typeface="Malgun Gothic"/>
                <a:cs typeface="Malgun Gothic"/>
              </a:rPr>
              <a:t>제1지관절(엄지발가락에 있 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어서는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지관절)에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뚜렷한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운동장해가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남은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경우를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algn="just" marL="257810" marR="5080" indent="-182880">
              <a:lnSpc>
                <a:spcPct val="133000"/>
              </a:lnSpc>
              <a:spcBef>
                <a:spcPts val="10"/>
              </a:spcBef>
              <a:buAutoNum type="arabicPeriod" startAt="4"/>
              <a:tabLst>
                <a:tab pos="258445" algn="l"/>
              </a:tabLst>
            </a:pPr>
            <a:r>
              <a:rPr dirty="0" sz="1000" spc="20">
                <a:latin typeface="Malgun Gothic"/>
                <a:cs typeface="Malgun Gothic"/>
              </a:rPr>
              <a:t>“흉터가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남은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것”이란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성형수술을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하였어도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육안으로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식별이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가능한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흔적이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있는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상태를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말한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45">
                <a:latin typeface="Malgun Gothic"/>
                <a:cs typeface="Malgun Gothic"/>
              </a:rPr>
              <a:t>다.</a:t>
            </a:r>
            <a:endParaRPr sz="1000">
              <a:latin typeface="Malgun Gothic"/>
              <a:cs typeface="Malgun Gothic"/>
            </a:endParaRPr>
          </a:p>
          <a:p>
            <a:pPr algn="just" marL="254635" marR="5080" indent="-180340">
              <a:lnSpc>
                <a:spcPts val="1610"/>
              </a:lnSpc>
              <a:spcBef>
                <a:spcPts val="110"/>
              </a:spcBef>
              <a:buAutoNum type="arabicPeriod" startAt="4"/>
              <a:tabLst>
                <a:tab pos="255270" algn="l"/>
              </a:tabLst>
            </a:pPr>
            <a:r>
              <a:rPr dirty="0" sz="1000" spc="25">
                <a:latin typeface="Malgun Gothic"/>
                <a:cs typeface="Malgun Gothic"/>
              </a:rPr>
              <a:t>“항상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보호를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받아야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하는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30">
                <a:latin typeface="Malgun Gothic"/>
                <a:cs typeface="Malgun Gothic"/>
              </a:rPr>
              <a:t>것”은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일상생활에서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기본적인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음식섭취,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배뇨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등을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타인에게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의존하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는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것을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algn="just" marL="260985" indent="-186690">
              <a:lnSpc>
                <a:spcPct val="100000"/>
              </a:lnSpc>
              <a:spcBef>
                <a:spcPts val="270"/>
              </a:spcBef>
              <a:buAutoNum type="arabicPeriod" startAt="4"/>
              <a:tabLst>
                <a:tab pos="261620" algn="l"/>
              </a:tabLst>
            </a:pPr>
            <a:r>
              <a:rPr dirty="0" sz="1000" spc="20">
                <a:latin typeface="Malgun Gothic"/>
                <a:cs typeface="Malgun Gothic"/>
              </a:rPr>
              <a:t>“수시로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보호를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받아야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하는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30">
                <a:latin typeface="Malgun Gothic"/>
                <a:cs typeface="Malgun Gothic"/>
              </a:rPr>
              <a:t>것”은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일상생활에서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기본적인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음식섭취,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배뇨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등은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가능하나,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그</a:t>
            </a:r>
            <a:endParaRPr sz="1000">
              <a:latin typeface="Malgun Gothic"/>
              <a:cs typeface="Malgun Gothic"/>
            </a:endParaRPr>
          </a:p>
          <a:p>
            <a:pPr algn="just" marL="260985">
              <a:lnSpc>
                <a:spcPct val="100000"/>
              </a:lnSpc>
              <a:spcBef>
                <a:spcPts val="400"/>
              </a:spcBef>
            </a:pPr>
            <a:r>
              <a:rPr dirty="0" sz="1000" spc="-15">
                <a:latin typeface="Malgun Gothic"/>
                <a:cs typeface="Malgun Gothic"/>
              </a:rPr>
              <a:t>외의</a:t>
            </a:r>
            <a:r>
              <a:rPr dirty="0" sz="1000" spc="13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일을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타인에게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의존해야</a:t>
            </a:r>
            <a:r>
              <a:rPr dirty="0" sz="1000" spc="114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하는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것을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algn="just" marL="257810" indent="-245745">
              <a:lnSpc>
                <a:spcPct val="100000"/>
              </a:lnSpc>
              <a:spcBef>
                <a:spcPts val="405"/>
              </a:spcBef>
              <a:buAutoNum type="arabicPeriod" startAt="10"/>
              <a:tabLst>
                <a:tab pos="258445" algn="l"/>
              </a:tabLst>
            </a:pPr>
            <a:r>
              <a:rPr dirty="0" sz="1000" spc="-5">
                <a:latin typeface="Malgun Gothic"/>
                <a:cs typeface="Malgun Gothic"/>
              </a:rPr>
              <a:t>“항상보호</a:t>
            </a:r>
            <a:r>
              <a:rPr dirty="0" sz="1000" spc="100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또는</a:t>
            </a:r>
            <a:r>
              <a:rPr dirty="0" sz="1000" spc="100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수시보호의</a:t>
            </a:r>
            <a:r>
              <a:rPr dirty="0" sz="1000" spc="10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기간”은</a:t>
            </a:r>
            <a:r>
              <a:rPr dirty="0" sz="1000" spc="100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의사가</a:t>
            </a:r>
            <a:r>
              <a:rPr dirty="0" sz="1000" spc="105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판정하는</a:t>
            </a:r>
            <a:r>
              <a:rPr dirty="0" sz="1000" spc="100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노동능력</a:t>
            </a:r>
            <a:r>
              <a:rPr dirty="0" sz="1000" spc="105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상실기간을</a:t>
            </a:r>
            <a:r>
              <a:rPr dirty="0" sz="1000" spc="100">
                <a:latin typeface="Malgun Gothic"/>
                <a:cs typeface="Malgun Gothic"/>
              </a:rPr>
              <a:t> </a:t>
            </a:r>
            <a:r>
              <a:rPr dirty="0" sz="1000" spc="-30">
                <a:latin typeface="Malgun Gothic"/>
                <a:cs typeface="Malgun Gothic"/>
              </a:rPr>
              <a:t>기준으로</a:t>
            </a:r>
            <a:r>
              <a:rPr dirty="0" sz="1000" spc="105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한다.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3142" y="1092263"/>
          <a:ext cx="5739130" cy="2005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5795"/>
                <a:gridCol w="1141095"/>
                <a:gridCol w="3936365"/>
              </a:tblGrid>
              <a:tr h="234442">
                <a:tc>
                  <a:txBody>
                    <a:bodyPr/>
                    <a:lstStyle/>
                    <a:p>
                      <a:pPr marL="1968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등급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0" b="1">
                          <a:latin typeface="Malgun Gothic"/>
                          <a:cs typeface="Malgun Gothic"/>
                        </a:rPr>
                        <a:t>지급액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신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장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598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4165" marR="46355" indent="-184785">
                        <a:lnSpc>
                          <a:spcPct val="134000"/>
                        </a:lnSpc>
                        <a:spcBef>
                          <a:spcPts val="280"/>
                        </a:spcBef>
                        <a:buAutoNum type="arabicPeriod" startAt="7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둘째손가락외의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마디뼈의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부를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marR="46355" indent="-184785">
                        <a:lnSpc>
                          <a:spcPct val="133000"/>
                        </a:lnSpc>
                        <a:buAutoNum type="arabicPeriod" startAt="7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둘째손가락외의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끝관절을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대로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9720" marR="46355" indent="-18034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7"/>
                        <a:tabLst>
                          <a:tab pos="3035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가운데발가락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7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국부에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신경증상이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7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외모에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9527"/>
            <a:ext cx="1920239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40" b="1">
                <a:latin typeface="Malgun Gothic"/>
                <a:cs typeface="Malgun Gothic"/>
              </a:rPr>
              <a:t>[별표</a:t>
            </a:r>
            <a:r>
              <a:rPr dirty="0" sz="1000" spc="105" b="1">
                <a:latin typeface="Malgun Gothic"/>
                <a:cs typeface="Malgun Gothic"/>
              </a:rPr>
              <a:t> </a:t>
            </a:r>
            <a:r>
              <a:rPr dirty="0" sz="1000" spc="65" b="1">
                <a:latin typeface="Malgun Gothic"/>
                <a:cs typeface="Malgun Gothic"/>
              </a:rPr>
              <a:t>3]</a:t>
            </a:r>
            <a:r>
              <a:rPr dirty="0" sz="1000" spc="125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상해급별</a:t>
            </a:r>
            <a:r>
              <a:rPr dirty="0" sz="1000" spc="105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지급공제금액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3142" y="1294739"/>
          <a:ext cx="5743575" cy="82518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9630"/>
                <a:gridCol w="955040"/>
                <a:gridCol w="3922395"/>
              </a:tblGrid>
              <a:tr h="234441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상해급별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217804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공제금액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부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726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r" marR="176530">
                        <a:lnSpc>
                          <a:spcPct val="100000"/>
                        </a:lnSpc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1,500만원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28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고관절의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골절성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척추체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1785" marR="45085" indent="-192405">
                        <a:lnSpc>
                          <a:spcPct val="133000"/>
                        </a:lnSpc>
                        <a:buAutoNum type="arabicPeriod"/>
                        <a:tabLst>
                          <a:tab pos="312420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척추체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제신경증상으로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수술이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불가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피한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두개강안의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출혈로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개두술이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불가피한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두개골의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함몰골절로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690" marR="45085" indent="-193675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31432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고도의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뇌좌상으로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생명이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위독한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상해(48시간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혼수상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태가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지속)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간부의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결골하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3분의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3도화상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연부조직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체표의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9%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이상인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3690" marR="45085" indent="-256540">
                        <a:lnSpc>
                          <a:spcPct val="133000"/>
                        </a:lnSpc>
                        <a:buAutoNum type="arabicPeriod"/>
                        <a:tabLst>
                          <a:tab pos="31432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사지와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구간부에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연부조직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심해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유경식피술이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불가피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그밖에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1급에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619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87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r" marR="23304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2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척추체의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설상압박골절이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있으나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제신경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현저한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내부장기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골반골절이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슬관절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족관절부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골절성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척골간부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천장골간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2급에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064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27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r" marR="233045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750만원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2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주관절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요골과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척골의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수근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주상골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신경손상을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6070" marR="45085" indent="-18605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0670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슬개골의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분쇄골절과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슬개골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완전적축술이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적용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되는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관절면을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침범하는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골척골간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7820" marR="45085" indent="-28067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1877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전·후십자인대나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내외측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반월상</a:t>
                      </a:r>
                      <a:r>
                        <a:rPr dirty="0" sz="100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연골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경골극골절등이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복합된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슬내장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복부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내장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수술이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불가피한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뇌신경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마비를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중증도의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뇌좌상으로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3급에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127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3142" y="1092263"/>
          <a:ext cx="5743575" cy="83496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9630"/>
                <a:gridCol w="955040"/>
                <a:gridCol w="3922395"/>
              </a:tblGrid>
              <a:tr h="234442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상해급별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606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공제금액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부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586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243204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66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거골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슬개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견갑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관절부위의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회선근개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외측상과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전위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주관절부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3도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화상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연부조직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체표의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4.5%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이상인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안구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적출술이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불가피한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4급에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445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741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243204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골반골의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중복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골절(말가이그니씨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등)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족관절부의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내외과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슬관절부의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내측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외측부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족중골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원위부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근위부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혈흉,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기흉이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족배부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근건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파열창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수장부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근건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파열창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아킬레스건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화상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연부조직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체표의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약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9%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23치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5급에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75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43204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2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하지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장관골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대전자부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절편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소전자부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절편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중족골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치골·좌골·장골·천골의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단일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슬개골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골절(원위부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골절(근위부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주두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중수골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지주막하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출혈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뇌좌상으로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19치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22치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6급에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127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3609847" y="9964981"/>
            <a:ext cx="380365" cy="201295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8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56039" y="989606"/>
            <a:ext cx="5715000" cy="382270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353695">
              <a:lnSpc>
                <a:spcPct val="100000"/>
              </a:lnSpc>
              <a:spcBef>
                <a:spcPts val="540"/>
              </a:spcBef>
            </a:pPr>
            <a:r>
              <a:rPr dirty="0" sz="1100" spc="-10">
                <a:latin typeface="Malgun Gothic"/>
                <a:cs typeface="Malgun Gothic"/>
              </a:rPr>
              <a:t>생하는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차량에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발생한사고)로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인해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대해서는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 marL="292735" marR="5080" indent="-280670">
              <a:lnSpc>
                <a:spcPct val="132600"/>
              </a:lnSpc>
              <a:spcBef>
                <a:spcPts val="10"/>
              </a:spcBef>
              <a:buAutoNum type="arabicPeriod" startAt="21"/>
              <a:tabLst>
                <a:tab pos="293370" algn="l"/>
              </a:tabLst>
            </a:pPr>
            <a:r>
              <a:rPr dirty="0" sz="1100" spc="-10">
                <a:latin typeface="Malgun Gothic"/>
                <a:cs typeface="Malgun Gothic"/>
              </a:rPr>
              <a:t>작업의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종료(작업물건의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인도를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요하는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경우에는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인도)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폐기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작업의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결과로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부담하는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작업물건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자체의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82550" marR="52069" indent="-70485">
              <a:lnSpc>
                <a:spcPct val="133500"/>
              </a:lnSpc>
              <a:buAutoNum type="arabicPeriod" startAt="21"/>
              <a:tabLst>
                <a:tab pos="287020" algn="l"/>
              </a:tabLst>
            </a:pPr>
            <a:r>
              <a:rPr dirty="0" sz="1100" spc="-30">
                <a:latin typeface="Malgun Gothic"/>
                <a:cs typeface="Malgun Gothic"/>
              </a:rPr>
              <a:t>아래의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사유로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생긴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물리적으로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파손되지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아니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유체물의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사용손실에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대한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배상책임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가.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채무불이행이나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이행지체</a:t>
            </a:r>
            <a:endParaRPr sz="1100">
              <a:latin typeface="Malgun Gothic"/>
              <a:cs typeface="Malgun Gothic"/>
            </a:endParaRPr>
          </a:p>
          <a:p>
            <a:pPr marL="342900" marR="5080" indent="-260985">
              <a:lnSpc>
                <a:spcPts val="1760"/>
              </a:lnSpc>
              <a:spcBef>
                <a:spcPts val="125"/>
              </a:spcBef>
            </a:pPr>
            <a:r>
              <a:rPr dirty="0" sz="1100" spc="50">
                <a:latin typeface="Malgun Gothic"/>
                <a:cs typeface="Malgun Gothic"/>
              </a:rPr>
              <a:t>나.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생산물이나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공사물건이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보증한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성능,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품질적합성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내구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성의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결함</a:t>
            </a:r>
            <a:endParaRPr sz="1100">
              <a:latin typeface="Malgun Gothic"/>
              <a:cs typeface="Malgun Gothic"/>
            </a:endParaRPr>
          </a:p>
          <a:p>
            <a:pPr marL="300355" marR="5080" indent="-288290">
              <a:lnSpc>
                <a:spcPts val="1750"/>
              </a:lnSpc>
              <a:spcBef>
                <a:spcPts val="10"/>
              </a:spcBef>
              <a:buAutoNum type="arabicPeriod" startAt="23"/>
              <a:tabLst>
                <a:tab pos="300990" algn="l"/>
              </a:tabLst>
            </a:pPr>
            <a:r>
              <a:rPr dirty="0" sz="1100">
                <a:latin typeface="Malgun Gothic"/>
                <a:cs typeface="Malgun Gothic"/>
              </a:rPr>
              <a:t>의사(한의사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수의사를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포함합니다),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간호사,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약사,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건축사,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설계사,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측량사,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이용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사,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미용사,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안마사,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침술사(</a:t>
            </a:r>
            <a:r>
              <a:rPr dirty="0" sz="1100" spc="15">
                <a:latin typeface="MS UI Gothic"/>
                <a:cs typeface="MS UI Gothic"/>
              </a:rPr>
              <a:t>｢</a:t>
            </a:r>
            <a:r>
              <a:rPr dirty="0" sz="1100" spc="15">
                <a:latin typeface="Malgun Gothic"/>
                <a:cs typeface="Malgun Gothic"/>
              </a:rPr>
              <a:t>뜸</a:t>
            </a:r>
            <a:r>
              <a:rPr dirty="0" sz="1100" spc="15">
                <a:latin typeface="MS UI Gothic"/>
                <a:cs typeface="MS UI Gothic"/>
              </a:rPr>
              <a:t>｣</a:t>
            </a:r>
            <a:r>
              <a:rPr dirty="0" sz="1100" spc="15">
                <a:latin typeface="Malgun Gothic"/>
                <a:cs typeface="Malgun Gothic"/>
              </a:rPr>
              <a:t>을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포함합니다),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접골사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전문직업인의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직업상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과</a:t>
            </a:r>
            <a:endParaRPr sz="1100">
              <a:latin typeface="Malgun Gothic"/>
              <a:cs typeface="Malgun Gothic"/>
            </a:endParaRPr>
          </a:p>
          <a:p>
            <a:pPr marL="300355">
              <a:lnSpc>
                <a:spcPct val="100000"/>
              </a:lnSpc>
              <a:spcBef>
                <a:spcPts val="315"/>
              </a:spcBef>
            </a:pPr>
            <a:r>
              <a:rPr dirty="0" sz="1100" spc="-10">
                <a:latin typeface="Malgun Gothic"/>
                <a:cs typeface="Malgun Gothic"/>
              </a:rPr>
              <a:t>실로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94005" marR="5080" indent="-281940">
              <a:lnSpc>
                <a:spcPct val="132600"/>
              </a:lnSpc>
              <a:spcBef>
                <a:spcPts val="10"/>
              </a:spcBef>
              <a:buAutoNum type="arabicPeriod" startAt="24"/>
              <a:tabLst>
                <a:tab pos="294640" algn="l"/>
              </a:tabLst>
            </a:pPr>
            <a:r>
              <a:rPr dirty="0" sz="1100" spc="-15">
                <a:latin typeface="Malgun Gothic"/>
                <a:cs typeface="Malgun Gothic"/>
              </a:rPr>
              <a:t>지하매설물에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입힌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손해를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입은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지하매설물로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다른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재물의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대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6385" indent="-274320">
              <a:lnSpc>
                <a:spcPct val="100000"/>
              </a:lnSpc>
              <a:spcBef>
                <a:spcPts val="440"/>
              </a:spcBef>
              <a:buAutoNum type="arabicPeriod" startAt="24"/>
              <a:tabLst>
                <a:tab pos="287020" algn="l"/>
              </a:tabLst>
            </a:pPr>
            <a:r>
              <a:rPr dirty="0" sz="1100" spc="30">
                <a:latin typeface="Malgun Gothic"/>
                <a:cs typeface="Malgun Gothic"/>
              </a:rPr>
              <a:t>티끌,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먼지,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분진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소음으로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6385" indent="-274320">
              <a:lnSpc>
                <a:spcPct val="100000"/>
              </a:lnSpc>
              <a:spcBef>
                <a:spcPts val="445"/>
              </a:spcBef>
              <a:buAutoNum type="arabicPeriod" startAt="24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벌과금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징벌적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6385" indent="-274320">
              <a:lnSpc>
                <a:spcPct val="100000"/>
              </a:lnSpc>
              <a:spcBef>
                <a:spcPts val="430"/>
              </a:spcBef>
              <a:buAutoNum type="arabicPeriod" startAt="24"/>
              <a:tabLst>
                <a:tab pos="287020" algn="l"/>
              </a:tabLst>
            </a:pPr>
            <a:r>
              <a:rPr dirty="0" sz="1100" spc="20">
                <a:latin typeface="Malgun Gothic"/>
                <a:cs typeface="Malgun Gothic"/>
              </a:rPr>
              <a:t>전자파,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전자장(EMF)으로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생긴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</a:t>
            </a:r>
            <a:endParaRPr sz="1100">
              <a:latin typeface="Malgun Gothic"/>
              <a:cs typeface="Malgun Gothic"/>
            </a:endParaRPr>
          </a:p>
          <a:p>
            <a:pPr marL="286385" marR="5080" indent="-274320">
              <a:lnSpc>
                <a:spcPct val="133500"/>
              </a:lnSpc>
              <a:buAutoNum type="arabicPeriod" startAt="24"/>
              <a:tabLst>
                <a:tab pos="287020" algn="l"/>
              </a:tabLst>
            </a:pPr>
            <a:r>
              <a:rPr dirty="0" sz="1100" spc="-10">
                <a:latin typeface="Malgun Gothic"/>
                <a:cs typeface="Malgun Gothic"/>
              </a:rPr>
              <a:t>에너지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관리할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자연력,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상표권,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특허권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무체물에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입힌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상책임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7496" y="5233879"/>
            <a:ext cx="5783580" cy="4267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0645" marR="88265">
              <a:lnSpc>
                <a:spcPct val="132600"/>
              </a:lnSpc>
              <a:spcBef>
                <a:spcPts val="100"/>
              </a:spcBef>
            </a:pPr>
            <a:r>
              <a:rPr dirty="0" sz="1100">
                <a:latin typeface="Malgun Gothic"/>
                <a:cs typeface="Malgun Gothic"/>
              </a:rPr>
              <a:t>②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각호의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규정에도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불구하고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영조물배상공제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특별약관으로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따로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정하는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바에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드릴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수가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95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2600"/>
              </a:lnSpc>
            </a:pPr>
            <a:r>
              <a:rPr dirty="0" sz="1100" spc="-5" b="1">
                <a:latin typeface="Malgun Gothic"/>
                <a:cs typeface="Malgun Gothic"/>
              </a:rPr>
              <a:t>제14조(손해의</a:t>
            </a:r>
            <a:r>
              <a:rPr dirty="0" sz="1100" spc="22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발생과</a:t>
            </a:r>
            <a:r>
              <a:rPr dirty="0" sz="1100" spc="22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통지)</a:t>
            </a:r>
            <a:r>
              <a:rPr dirty="0" sz="1100" spc="229" b="1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①회원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같은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사실이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경우에는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지체없이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내용을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별지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제2호서식에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알려야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marL="289560" marR="6350" indent="-208915">
              <a:lnSpc>
                <a:spcPct val="133500"/>
              </a:lnSpc>
              <a:buAutoNum type="arabicPeriod"/>
              <a:tabLst>
                <a:tab pos="290195" algn="l"/>
              </a:tabLst>
            </a:pPr>
            <a:r>
              <a:rPr dirty="0" sz="1100" spc="-10">
                <a:latin typeface="Malgun Gothic"/>
                <a:cs typeface="Malgun Gothic"/>
              </a:rPr>
              <a:t>사고가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발생하였을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발생한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때와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장소,</a:t>
            </a:r>
            <a:r>
              <a:rPr dirty="0" sz="1100" spc="26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피해자의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주소와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성명,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사고상황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이들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증인이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주소와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성명</a:t>
            </a:r>
            <a:endParaRPr sz="1100">
              <a:latin typeface="Malgun Gothic"/>
              <a:cs typeface="Malgun Gothic"/>
            </a:endParaRPr>
          </a:p>
          <a:p>
            <a:pPr marL="275590" indent="-19558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276225" algn="l"/>
              </a:tabLst>
            </a:pPr>
            <a:r>
              <a:rPr dirty="0" sz="1100" spc="-15">
                <a:latin typeface="Malgun Gothic"/>
                <a:cs typeface="Malgun Gothic"/>
              </a:rPr>
              <a:t>피해자로부터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손해배상청구를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받았을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 marL="275590" indent="-195580">
              <a:lnSpc>
                <a:spcPct val="100000"/>
              </a:lnSpc>
              <a:spcBef>
                <a:spcPts val="440"/>
              </a:spcBef>
              <a:buAutoNum type="arabicPeriod"/>
              <a:tabLst>
                <a:tab pos="276225" algn="l"/>
              </a:tabLst>
            </a:pPr>
            <a:r>
              <a:rPr dirty="0" sz="1100" spc="-15">
                <a:latin typeface="Malgun Gothic"/>
                <a:cs typeface="Malgun Gothic"/>
              </a:rPr>
              <a:t>피해자로부터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손해배상책임에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국가배상심의청구나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소송을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제기받았을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100"/>
              </a:lnSpc>
              <a:spcBef>
                <a:spcPts val="5"/>
              </a:spcBef>
            </a:pPr>
            <a:r>
              <a:rPr dirty="0" sz="1100" spc="-10">
                <a:latin typeface="Malgun Gothic"/>
                <a:cs typeface="Malgun Gothic"/>
              </a:rPr>
              <a:t>②회원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제1항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각호의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통지를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게을리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하여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증가된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는 그 </a:t>
            </a:r>
            <a:r>
              <a:rPr dirty="0" sz="1100" spc="-10">
                <a:latin typeface="Malgun Gothic"/>
                <a:cs typeface="Malgun Gothic"/>
              </a:rPr>
              <a:t>증가된 손해를 </a:t>
            </a:r>
            <a:r>
              <a:rPr dirty="0" sz="1100" spc="-15">
                <a:latin typeface="Malgun Gothic"/>
                <a:cs typeface="Malgun Gothic"/>
              </a:rPr>
              <a:t>보상하여 </a:t>
            </a:r>
            <a:r>
              <a:rPr dirty="0" sz="1100" spc="-10">
                <a:latin typeface="Malgun Gothic"/>
                <a:cs typeface="Malgun Gothic"/>
              </a:rPr>
              <a:t>드리지 </a:t>
            </a:r>
            <a:r>
              <a:rPr dirty="0" sz="1100" spc="20">
                <a:latin typeface="Malgun Gothic"/>
                <a:cs typeface="Malgun Gothic"/>
              </a:rPr>
              <a:t>않으며, </a:t>
            </a:r>
            <a:r>
              <a:rPr dirty="0" sz="1100" spc="-5">
                <a:latin typeface="Malgun Gothic"/>
                <a:cs typeface="Malgun Gothic"/>
              </a:rPr>
              <a:t>제1항제3호의 </a:t>
            </a:r>
            <a:r>
              <a:rPr dirty="0" sz="1100" spc="-10">
                <a:latin typeface="Malgun Gothic"/>
                <a:cs typeface="Malgun Gothic"/>
              </a:rPr>
              <a:t>통지를 게을리 </a:t>
            </a:r>
            <a:r>
              <a:rPr dirty="0" sz="1100">
                <a:latin typeface="Malgun Gothic"/>
                <a:cs typeface="Malgun Gothic"/>
              </a:rPr>
              <a:t>한 </a:t>
            </a:r>
            <a:r>
              <a:rPr dirty="0" sz="1100" spc="-10">
                <a:latin typeface="Malgun Gothic"/>
                <a:cs typeface="Malgun Gothic"/>
              </a:rPr>
              <a:t>때에는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소송비용과 변호사비용도 보상하여 </a:t>
            </a:r>
            <a:r>
              <a:rPr dirty="0" sz="1100" spc="-10">
                <a:latin typeface="Malgun Gothic"/>
                <a:cs typeface="Malgun Gothic"/>
              </a:rPr>
              <a:t>드리지 </a:t>
            </a:r>
            <a:r>
              <a:rPr dirty="0" sz="1100" spc="10">
                <a:latin typeface="Malgun Gothic"/>
                <a:cs typeface="Malgun Gothic"/>
              </a:rPr>
              <a:t>않습니다. </a:t>
            </a:r>
            <a:r>
              <a:rPr dirty="0" sz="1100" spc="30">
                <a:latin typeface="Malgun Gothic"/>
                <a:cs typeface="Malgun Gothic"/>
              </a:rPr>
              <a:t>다만, </a:t>
            </a:r>
            <a:r>
              <a:rPr dirty="0" sz="1100" spc="-10">
                <a:latin typeface="Malgun Gothic"/>
                <a:cs typeface="Malgun Gothic"/>
              </a:rPr>
              <a:t>회원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-15">
                <a:latin typeface="Malgun Gothic"/>
                <a:cs typeface="Malgun Gothic"/>
              </a:rPr>
              <a:t>피공제자가 </a:t>
            </a:r>
            <a:r>
              <a:rPr dirty="0" sz="1100" spc="-10">
                <a:latin typeface="Malgun Gothic"/>
                <a:cs typeface="Malgun Gothic"/>
              </a:rPr>
              <a:t>상법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제657조 </a:t>
            </a:r>
            <a:r>
              <a:rPr dirty="0" sz="1100" spc="-5">
                <a:latin typeface="Malgun Gothic"/>
                <a:cs typeface="Malgun Gothic"/>
              </a:rPr>
              <a:t>제1항에</a:t>
            </a:r>
            <a:r>
              <a:rPr dirty="0" sz="11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의해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공제사고의</a:t>
            </a:r>
            <a:r>
              <a:rPr dirty="0" sz="1100" spc="-10">
                <a:latin typeface="Malgun Gothic"/>
                <a:cs typeface="Malgun Gothic"/>
              </a:rPr>
              <a:t> 발생을</a:t>
            </a:r>
            <a:r>
              <a:rPr dirty="0" sz="1100" spc="36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공제회에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알린 </a:t>
            </a:r>
            <a:r>
              <a:rPr dirty="0" sz="1100" spc="-15">
                <a:latin typeface="Malgun Gothic"/>
                <a:cs typeface="Malgun Gothic"/>
              </a:rPr>
              <a:t>경우에는</a:t>
            </a:r>
            <a:r>
              <a:rPr dirty="0" sz="1100" spc="3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제12조(보상하는 손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해) </a:t>
            </a:r>
            <a:r>
              <a:rPr dirty="0" sz="1100">
                <a:latin typeface="Malgun Gothic"/>
                <a:cs typeface="Malgun Gothic"/>
              </a:rPr>
              <a:t>제1호 및 제2호 </a:t>
            </a:r>
            <a:r>
              <a:rPr dirty="0" sz="1100" spc="50">
                <a:latin typeface="Malgun Gothic"/>
                <a:cs typeface="Malgun Gothic"/>
              </a:rPr>
              <a:t>‘다’목 </a:t>
            </a:r>
            <a:r>
              <a:rPr dirty="0" sz="1100" spc="-5">
                <a:latin typeface="Malgun Gothic"/>
                <a:cs typeface="Malgun Gothic"/>
              </a:rPr>
              <a:t>또는 </a:t>
            </a:r>
            <a:r>
              <a:rPr dirty="0" sz="1100" spc="35">
                <a:latin typeface="Malgun Gothic"/>
                <a:cs typeface="Malgun Gothic"/>
              </a:rPr>
              <a:t>‘라’목의 </a:t>
            </a:r>
            <a:r>
              <a:rPr dirty="0" sz="1100" spc="-10">
                <a:latin typeface="Malgun Gothic"/>
                <a:cs typeface="Malgun Gothic"/>
              </a:rPr>
              <a:t>비용에 대하여 </a:t>
            </a:r>
            <a:r>
              <a:rPr dirty="0" sz="1100" spc="-15">
                <a:latin typeface="Malgun Gothic"/>
                <a:cs typeface="Malgun Gothic"/>
              </a:rPr>
              <a:t>보상한도액을 </a:t>
            </a:r>
            <a:r>
              <a:rPr dirty="0" sz="1100" spc="-10">
                <a:latin typeface="Malgun Gothic"/>
                <a:cs typeface="Malgun Gothic"/>
              </a:rPr>
              <a:t>한도로 </a:t>
            </a:r>
            <a:r>
              <a:rPr dirty="0" sz="1100" spc="-15">
                <a:latin typeface="Malgun Gothic"/>
                <a:cs typeface="Malgun Gothic"/>
              </a:rPr>
              <a:t>보상하여 </a:t>
            </a:r>
            <a:r>
              <a:rPr dirty="0" sz="1100" spc="-1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50">
              <a:latin typeface="Malgun Gothic"/>
              <a:cs typeface="Malgun Gothic"/>
            </a:endParaRPr>
          </a:p>
          <a:p>
            <a:pPr marL="160020" marR="5080" indent="-147955">
              <a:lnSpc>
                <a:spcPct val="133500"/>
              </a:lnSpc>
              <a:spcBef>
                <a:spcPts val="5"/>
              </a:spcBef>
            </a:pPr>
            <a:r>
              <a:rPr dirty="0" sz="1100" spc="-5" b="1">
                <a:latin typeface="Malgun Gothic"/>
                <a:cs typeface="Malgun Gothic"/>
              </a:rPr>
              <a:t>제15조(공제금의</a:t>
            </a:r>
            <a:r>
              <a:rPr dirty="0" sz="1100" spc="17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청구)</a:t>
            </a:r>
            <a:r>
              <a:rPr dirty="0" sz="1100" spc="185" b="1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공제금을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청구할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다음의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서류를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공제회에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하여야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  <a:spcBef>
                <a:spcPts val="440"/>
              </a:spcBef>
            </a:pPr>
            <a:r>
              <a:rPr dirty="0" sz="1100" spc="70">
                <a:latin typeface="Malgun Gothic"/>
                <a:cs typeface="Malgun Gothic"/>
              </a:rPr>
              <a:t>1.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청구서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39862" y="4874514"/>
            <a:ext cx="5076825" cy="389890"/>
          </a:xfrm>
          <a:prstGeom prst="rect">
            <a:avLst/>
          </a:prstGeom>
          <a:solidFill>
            <a:srgbClr val="F1F1F1"/>
          </a:solidFill>
          <a:ln w="3175">
            <a:solidFill>
              <a:srgbClr val="000000"/>
            </a:solidFill>
          </a:ln>
        </p:spPr>
        <p:txBody>
          <a:bodyPr wrap="square" lIns="0" tIns="22860" rIns="0" bIns="0" rtlCol="0" vert="horz">
            <a:spAutoFit/>
          </a:bodyPr>
          <a:lstStyle/>
          <a:p>
            <a:pPr marL="66040">
              <a:lnSpc>
                <a:spcPct val="100000"/>
              </a:lnSpc>
              <a:spcBef>
                <a:spcPts val="180"/>
              </a:spcBef>
            </a:pPr>
            <a:r>
              <a:rPr dirty="0" sz="1000" spc="459">
                <a:latin typeface="Malgun Gothic"/>
                <a:cs typeface="Malgun Gothic"/>
              </a:rPr>
              <a:t>【</a:t>
            </a:r>
            <a:r>
              <a:rPr dirty="0" sz="1000" spc="-15">
                <a:latin typeface="Malgun Gothic"/>
                <a:cs typeface="Malgun Gothic"/>
              </a:rPr>
              <a:t>핵연료물질</a:t>
            </a:r>
            <a:r>
              <a:rPr dirty="0" sz="1000" spc="459">
                <a:latin typeface="Malgun Gothic"/>
                <a:cs typeface="Malgun Gothic"/>
              </a:rPr>
              <a:t>】</a:t>
            </a:r>
            <a:r>
              <a:rPr dirty="0" sz="1000" spc="-10">
                <a:latin typeface="Malgun Gothic"/>
                <a:cs typeface="Malgun Gothic"/>
              </a:rPr>
              <a:t>사용된</a:t>
            </a:r>
            <a:r>
              <a:rPr dirty="0" sz="1000" spc="114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연료를</a:t>
            </a:r>
            <a:r>
              <a:rPr dirty="0" sz="1000" spc="114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포함합니다.</a:t>
            </a:r>
            <a:endParaRPr sz="1000">
              <a:latin typeface="Malgun Gothic"/>
              <a:cs typeface="Malgun Gothic"/>
            </a:endParaRPr>
          </a:p>
          <a:p>
            <a:pPr marL="66040">
              <a:lnSpc>
                <a:spcPct val="100000"/>
              </a:lnSpc>
              <a:spcBef>
                <a:spcPts val="300"/>
              </a:spcBef>
            </a:pPr>
            <a:r>
              <a:rPr dirty="0" sz="1000" spc="459">
                <a:latin typeface="Malgun Gothic"/>
                <a:cs typeface="Malgun Gothic"/>
              </a:rPr>
              <a:t>【</a:t>
            </a:r>
            <a:r>
              <a:rPr dirty="0" sz="1000" spc="-15">
                <a:latin typeface="Malgun Gothic"/>
                <a:cs typeface="Malgun Gothic"/>
              </a:rPr>
              <a:t>핵연료물질에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의하여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오염된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물질</a:t>
            </a:r>
            <a:r>
              <a:rPr dirty="0" sz="1000" spc="459">
                <a:latin typeface="Malgun Gothic"/>
                <a:cs typeface="Malgun Gothic"/>
              </a:rPr>
              <a:t>】</a:t>
            </a:r>
            <a:r>
              <a:rPr dirty="0" sz="1000" spc="-10">
                <a:latin typeface="Malgun Gothic"/>
                <a:cs typeface="Malgun Gothic"/>
              </a:rPr>
              <a:t>원자핵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분열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생성물을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포함합니다.</a:t>
            </a:r>
            <a:endParaRPr sz="10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3142" y="1092263"/>
          <a:ext cx="5743575" cy="8480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9630"/>
                <a:gridCol w="955040"/>
                <a:gridCol w="3922395"/>
              </a:tblGrid>
              <a:tr h="234442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상해급별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606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공제금액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부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723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243204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250만원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71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장관골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족관절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내과골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외과골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상과부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굴곡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고관절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견갑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견봉쇄골간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족관절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2도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화상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연부조직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체표의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4.5%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이상인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16치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18치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7급에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080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61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243204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180만원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상과부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신전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쇄골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주관절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견갑골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주관절내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소두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비골(다리)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족지골의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뇌좌상으로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상악골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하악골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13치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15치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8급에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766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9급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43204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140만원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2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척주골의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극상돌기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횡돌기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골두골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완관절내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월상골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전방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수그골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수지골의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중수골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수근골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골절(주상골을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족근골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골절(거골·종골을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중족골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족관절부</a:t>
                      </a:r>
                      <a:r>
                        <a:rPr dirty="0" sz="1000" spc="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marR="45085" indent="-24701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1242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척주체간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관절부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염좌와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연부조직(인대·근육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등)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완관절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11치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12치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7340" indent="-25019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9급에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064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23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10급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243204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120만원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68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슬관절내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혈종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중수골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지골간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699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6419494"/>
            <a:ext cx="5784850" cy="1852930"/>
          </a:xfrm>
          <a:prstGeom prst="rect">
            <a:avLst/>
          </a:prstGeom>
        </p:spPr>
        <p:txBody>
          <a:bodyPr wrap="square" lIns="0" tIns="628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dirty="0" sz="1000" spc="490">
                <a:latin typeface="Malgun Gothic"/>
                <a:cs typeface="Malgun Gothic"/>
              </a:rPr>
              <a:t>〔</a:t>
            </a:r>
            <a:r>
              <a:rPr dirty="0" sz="1000" spc="-5">
                <a:latin typeface="Malgun Gothic"/>
                <a:cs typeface="Malgun Gothic"/>
              </a:rPr>
              <a:t>비</a:t>
            </a:r>
            <a:r>
              <a:rPr dirty="0" sz="1000" spc="85">
                <a:latin typeface="Malgun Gothic"/>
                <a:cs typeface="Malgun Gothic"/>
              </a:rPr>
              <a:t> 고]</a:t>
            </a:r>
            <a:endParaRPr sz="1000">
              <a:latin typeface="Malgun Gothic"/>
              <a:cs typeface="Malgun Gothic"/>
            </a:endParaRPr>
          </a:p>
          <a:p>
            <a:pPr marL="253365" indent="-177800">
              <a:lnSpc>
                <a:spcPct val="100000"/>
              </a:lnSpc>
              <a:spcBef>
                <a:spcPts val="395"/>
              </a:spcBef>
              <a:buAutoNum type="arabicPeriod"/>
              <a:tabLst>
                <a:tab pos="254000" algn="l"/>
              </a:tabLst>
            </a:pPr>
            <a:r>
              <a:rPr dirty="0" sz="1000" spc="5">
                <a:latin typeface="Malgun Gothic"/>
                <a:cs typeface="Malgun Gothic"/>
              </a:rPr>
              <a:t>2급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내지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11급까지의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상병명중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개방성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골절은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해당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등급보다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등급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높이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  <a:p>
            <a:pPr marL="254635" marR="5080" indent="-178435">
              <a:lnSpc>
                <a:spcPts val="1610"/>
              </a:lnSpc>
              <a:spcBef>
                <a:spcPts val="110"/>
              </a:spcBef>
              <a:buAutoNum type="arabicPeriod"/>
              <a:tabLst>
                <a:tab pos="255270" algn="l"/>
              </a:tabLst>
            </a:pPr>
            <a:r>
              <a:rPr dirty="0" sz="1000" spc="5">
                <a:latin typeface="Malgun Gothic"/>
                <a:cs typeface="Malgun Gothic"/>
              </a:rPr>
              <a:t>2급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내지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11급까지의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상병명중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단순성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선상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골절로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인한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골편의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전위가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없는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골절의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경우에는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해당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보다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한급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낮게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  <a:p>
            <a:pPr marL="259079" indent="-183515">
              <a:lnSpc>
                <a:spcPct val="100000"/>
              </a:lnSpc>
              <a:spcBef>
                <a:spcPts val="270"/>
              </a:spcBef>
              <a:buAutoNum type="arabicPeriod"/>
              <a:tabLst>
                <a:tab pos="259715" algn="l"/>
              </a:tabLst>
            </a:pPr>
            <a:r>
              <a:rPr dirty="0" sz="1000" spc="5">
                <a:latin typeface="Malgun Gothic"/>
                <a:cs typeface="Malgun Gothic"/>
              </a:rPr>
              <a:t>2급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내지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11급까지의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상병명중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2가지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이상의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상해가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중복된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때에는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가장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높은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등급에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해당하</a:t>
            </a:r>
            <a:endParaRPr sz="1000">
              <a:latin typeface="Malgun Gothic"/>
              <a:cs typeface="Malgun Gothic"/>
            </a:endParaRPr>
          </a:p>
          <a:p>
            <a:pPr marL="259079" marR="5080">
              <a:lnSpc>
                <a:spcPts val="1610"/>
              </a:lnSpc>
              <a:spcBef>
                <a:spcPts val="110"/>
              </a:spcBef>
            </a:pPr>
            <a:r>
              <a:rPr dirty="0" sz="1000" spc="-5">
                <a:latin typeface="Malgun Gothic"/>
                <a:cs typeface="Malgun Gothic"/>
              </a:rPr>
              <a:t>는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상해로부터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하위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3등급(예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110">
                <a:latin typeface="Malgun Gothic"/>
                <a:cs typeface="Malgun Gothic"/>
              </a:rPr>
              <a:t>: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2급이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주종일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때에는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5급까지)사이의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상해가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중복된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때에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한하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여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한급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높이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  <a:p>
            <a:pPr marL="262255" indent="-186690">
              <a:lnSpc>
                <a:spcPct val="100000"/>
              </a:lnSpc>
              <a:spcBef>
                <a:spcPts val="270"/>
              </a:spcBef>
              <a:buAutoNum type="arabicPeriod" startAt="4"/>
              <a:tabLst>
                <a:tab pos="262890" algn="l"/>
              </a:tabLst>
            </a:pPr>
            <a:r>
              <a:rPr dirty="0" sz="1000" spc="-15">
                <a:latin typeface="Malgun Gothic"/>
                <a:cs typeface="Malgun Gothic"/>
              </a:rPr>
              <a:t>일반</a:t>
            </a:r>
            <a:r>
              <a:rPr dirty="0" sz="1000" spc="204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외상과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치아보철을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요하는</a:t>
            </a:r>
            <a:r>
              <a:rPr dirty="0" sz="1000" spc="204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상해가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중복되었을</a:t>
            </a:r>
            <a:r>
              <a:rPr dirty="0" sz="1000" spc="204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경우에는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1급의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금액을</a:t>
            </a:r>
            <a:r>
              <a:rPr dirty="0" sz="1000" spc="204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초과하지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않는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범</a:t>
            </a:r>
            <a:endParaRPr sz="1000">
              <a:latin typeface="Malgun Gothic"/>
              <a:cs typeface="Malgun Gothic"/>
            </a:endParaRPr>
          </a:p>
          <a:p>
            <a:pPr marL="262255">
              <a:lnSpc>
                <a:spcPct val="100000"/>
              </a:lnSpc>
              <a:spcBef>
                <a:spcPts val="395"/>
              </a:spcBef>
            </a:pPr>
            <a:r>
              <a:rPr dirty="0" sz="1000" spc="-5">
                <a:latin typeface="Malgun Gothic"/>
                <a:cs typeface="Malgun Gothic"/>
              </a:rPr>
              <a:t>위</a:t>
            </a:r>
            <a:r>
              <a:rPr dirty="0" sz="1000" spc="13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안에서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각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상해급별에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해당하는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금액의</a:t>
            </a:r>
            <a:r>
              <a:rPr dirty="0" sz="1000" spc="13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합산액을</a:t>
            </a:r>
            <a:r>
              <a:rPr dirty="0" sz="1000" spc="120">
                <a:latin typeface="Malgun Gothic"/>
                <a:cs typeface="Malgun Gothic"/>
              </a:rPr>
              <a:t> </a:t>
            </a:r>
            <a:r>
              <a:rPr dirty="0" sz="1000" spc="1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3142" y="1092263"/>
          <a:ext cx="5743575" cy="52660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9630"/>
                <a:gridCol w="955040"/>
                <a:gridCol w="3922395"/>
              </a:tblGrid>
              <a:tr h="234442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상해급별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15" b="1">
                          <a:latin typeface="Malgun Gothic"/>
                          <a:cs typeface="Malgun Gothic"/>
                        </a:rPr>
                        <a:t>공제금액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63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1000" spc="5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해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부</a:t>
                      </a:r>
                      <a:r>
                        <a:rPr dirty="0" sz="1000" spc="60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556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42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259"/>
                        </a:spcBef>
                        <a:buAutoNum type="arabicPeriod" startAt="3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수근골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중수골간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완관절부</a:t>
                      </a:r>
                      <a:r>
                        <a:rPr dirty="0" sz="1000" spc="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88925" marR="45085" indent="-169545">
                        <a:lnSpc>
                          <a:spcPts val="1610"/>
                        </a:lnSpc>
                        <a:spcBef>
                          <a:spcPts val="105"/>
                        </a:spcBef>
                        <a:buFont typeface="Malgun Gothic"/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/>
                        <a:t>	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제불완전골절(비골&lt;코&gt;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골절·수지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발가락뼈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3"/>
                        <a:tabLst>
                          <a:tab pos="2990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9치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10치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2990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10급에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3019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572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2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족지골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비골(코)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수지골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족지골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뇌진탕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고막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6치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8치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11급에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746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409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1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8일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14일간의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입원을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15일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26일간의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통원을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4치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5치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937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409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1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4일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7일간의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입원을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8일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14일간의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통원을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2치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0005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393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20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3일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입원을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7일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통원을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984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990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1치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요하는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064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9527"/>
            <a:ext cx="223393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40" b="1">
                <a:latin typeface="Malgun Gothic"/>
                <a:cs typeface="Malgun Gothic"/>
              </a:rPr>
              <a:t>[별표</a:t>
            </a:r>
            <a:r>
              <a:rPr dirty="0" sz="1000" spc="105" b="1">
                <a:latin typeface="Malgun Gothic"/>
                <a:cs typeface="Malgun Gothic"/>
              </a:rPr>
              <a:t> </a:t>
            </a:r>
            <a:r>
              <a:rPr dirty="0" sz="1000" spc="65" b="1">
                <a:latin typeface="Malgun Gothic"/>
                <a:cs typeface="Malgun Gothic"/>
              </a:rPr>
              <a:t>4]</a:t>
            </a:r>
            <a:r>
              <a:rPr dirty="0" sz="1000" spc="130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부상등급별</a:t>
            </a:r>
            <a:r>
              <a:rPr dirty="0" sz="1000" spc="125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공제금액의</a:t>
            </a:r>
            <a:r>
              <a:rPr dirty="0" sz="1000" spc="125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한도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51230" y="1274952"/>
          <a:ext cx="5656580" cy="82988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7845"/>
                <a:gridCol w="827405"/>
                <a:gridCol w="4284980"/>
              </a:tblGrid>
              <a:tr h="398856">
                <a:tc>
                  <a:txBody>
                    <a:bodyPr/>
                    <a:lstStyle/>
                    <a:p>
                      <a:pPr marL="142240" marR="132715">
                        <a:lnSpc>
                          <a:spcPct val="108000"/>
                        </a:lnSpc>
                        <a:spcBef>
                          <a:spcPts val="185"/>
                        </a:spcBef>
                      </a:pPr>
                      <a:r>
                        <a:rPr dirty="0" sz="1000" spc="10" b="1">
                          <a:latin typeface="Malgun Gothic"/>
                          <a:cs typeface="Malgun Gothic"/>
                        </a:rPr>
                        <a:t>부</a:t>
                      </a:r>
                      <a:r>
                        <a:rPr dirty="0" sz="1000" b="1">
                          <a:latin typeface="Malgun Gothic"/>
                          <a:cs typeface="Malgun Gothic"/>
                        </a:rPr>
                        <a:t>상  </a:t>
                      </a:r>
                      <a:r>
                        <a:rPr dirty="0" sz="1000" spc="10" b="1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b="1">
                          <a:latin typeface="Malgun Gothic"/>
                          <a:cs typeface="Malgun Gothic"/>
                        </a:rPr>
                        <a:t>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한도</a:t>
                      </a:r>
                      <a:r>
                        <a:rPr dirty="0" sz="1000" spc="9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 marL="4445">
                        <a:lnSpc>
                          <a:spcPct val="100000"/>
                        </a:lnSpc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부상</a:t>
                      </a:r>
                      <a:r>
                        <a:rPr dirty="0" sz="1000" spc="9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b="1">
                          <a:latin typeface="Malgun Gothic"/>
                          <a:cs typeface="Malgun Gothic"/>
                        </a:rPr>
                        <a:t>내용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16489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2천만원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고관절의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골절성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척추체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5915" marR="6985" indent="-19050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3972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척추체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인한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각종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신경증상으로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두개강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출혈로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개두술을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0995" marR="6985" indent="-19558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3972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두개골의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함몰골절로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경막하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종,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수활액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낭종,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지주막하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출혈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개두술을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18923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고도의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뇌좌상(소량의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출혈이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전체에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퍼져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marR="6985">
                        <a:lnSpc>
                          <a:spcPct val="133000"/>
                        </a:lnSpc>
                        <a:spcBef>
                          <a:spcPts val="15"/>
                        </a:spcBef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다)으로</a:t>
                      </a:r>
                      <a:r>
                        <a:rPr dirty="0" sz="100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생명이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위독한</a:t>
                      </a:r>
                      <a:r>
                        <a:rPr dirty="0" sz="100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부상(48시간</a:t>
                      </a:r>
                      <a:r>
                        <a:rPr dirty="0" sz="100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혼수상태가</a:t>
                      </a:r>
                      <a:r>
                        <a:rPr dirty="0" sz="1000" spc="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지속되는</a:t>
                      </a:r>
                      <a:r>
                        <a:rPr dirty="0" sz="100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경우만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해당한다)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7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7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3분의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3535" marR="6985" indent="-198120">
                        <a:lnSpc>
                          <a:spcPct val="133000"/>
                        </a:lnSpc>
                        <a:buAutoNum type="arabicPeriod" startAt="7"/>
                        <a:tabLst>
                          <a:tab pos="3384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화상ㆍ좌창ㆍ괴사창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연부조직의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부상(몸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표면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9퍼센트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marR="6985" indent="-23622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7"/>
                        <a:tabLst>
                          <a:tab pos="3429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몸통의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연부조직에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심하여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유경식피술을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marR="6985" indent="-236220">
                        <a:lnSpc>
                          <a:spcPts val="1610"/>
                        </a:lnSpc>
                        <a:spcBef>
                          <a:spcPts val="105"/>
                        </a:spcBef>
                        <a:buFont typeface="Malgun Gothic"/>
                        <a:buAutoNum type="arabicPeriod" startAt="7"/>
                        <a:tabLst>
                          <a:tab pos="344170" algn="l"/>
                        </a:tabLst>
                      </a:pPr>
                      <a:r>
                        <a:rPr dirty="0"/>
                        <a:t>	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경부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분쇄골절이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중복된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경우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상완골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삼각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ts val="1140"/>
                        </a:lnSpc>
                        <a:spcBef>
                          <a:spcPts val="275"/>
                        </a:spcBef>
                        <a:buAutoNum type="arabicPeriod" startAt="7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76638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1천만원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5440" marR="6985" indent="-200025">
                        <a:lnSpc>
                          <a:spcPct val="133000"/>
                        </a:lnSpc>
                        <a:buAutoNum type="arabicPeriod"/>
                        <a:tabLst>
                          <a:tab pos="3263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척추체의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압박골절이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있으나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각종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신경증상이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경추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탈구(아탈구를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포함한다),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경추보조기(할로베스트)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544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고정술을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1470" marR="6985" indent="-186055">
                        <a:lnSpc>
                          <a:spcPct val="133000"/>
                        </a:lnSpc>
                        <a:buAutoNum type="arabicPeriod" startAt="3"/>
                        <a:tabLst>
                          <a:tab pos="3263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현저한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부상(48시간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미만의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혼수상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반혼수상태가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지속되는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5915" marR="6985" indent="-19050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3"/>
                        <a:tabLst>
                          <a:tab pos="33972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내부장기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파열과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골반골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골반골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요도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3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3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3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천장골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9090" marR="6985" indent="-193675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3"/>
                        <a:tabLst>
                          <a:tab pos="3340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전ㆍ후십자인대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내측부인대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파열과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내외측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반월상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연골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전부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01699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1천만원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5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척골의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수근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주상골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신경손상을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51230" y="1095311"/>
          <a:ext cx="5656580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7845"/>
                <a:gridCol w="827405"/>
                <a:gridCol w="4284980"/>
              </a:tblGrid>
              <a:tr h="47009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43535" indent="-198755">
                        <a:lnSpc>
                          <a:spcPts val="1195"/>
                        </a:lnSpc>
                        <a:buAutoNum type="arabicPeriod" startAt="6"/>
                        <a:tabLst>
                          <a:tab pos="3441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골절(소아의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경우에는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경우만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3535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 spc="55">
                          <a:latin typeface="Malgun Gothic"/>
                          <a:cs typeface="Malgun Gothic"/>
                        </a:rPr>
                        <a:t>며,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여부를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불문한다)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0200" marR="6985" indent="-184785">
                        <a:lnSpc>
                          <a:spcPct val="133000"/>
                        </a:lnSpc>
                        <a:buAutoNum type="arabicPeriod" startAt="7"/>
                        <a:tabLst>
                          <a:tab pos="34925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무릎골(슬개골을</a:t>
                      </a:r>
                      <a:r>
                        <a:rPr dirty="0" sz="1000" spc="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말한다.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같다)</a:t>
                      </a:r>
                      <a:r>
                        <a:rPr dirty="0" sz="1000" spc="3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3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인하여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무릎골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적출술을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5755" marR="6985" indent="-18034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7"/>
                        <a:tabLst>
                          <a:tab pos="3441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인하여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관절면이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손상되는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부상(경골극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관혈적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61950" marR="8255" indent="-21653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7"/>
                        <a:tabLst>
                          <a:tab pos="34417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족근</a:t>
                      </a:r>
                      <a:r>
                        <a:rPr dirty="0" sz="1000" spc="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골척골</a:t>
                      </a:r>
                      <a:r>
                        <a:rPr dirty="0" sz="1000" spc="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</a:t>
                      </a:r>
                      <a:r>
                        <a:rPr dirty="0" sz="1000" spc="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탈구와</a:t>
                      </a:r>
                      <a:r>
                        <a:rPr dirty="0" sz="1000" spc="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r>
                        <a:rPr dirty="0" sz="1000" spc="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족근중족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(Lisfranc)관절의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8615" indent="-26733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7"/>
                        <a:tabLst>
                          <a:tab pos="3492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전ㆍ후십자인대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내외측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반월상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연골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파열과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경골극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5306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이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복합된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슬내장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marR="6985" indent="-236220">
                        <a:lnSpc>
                          <a:spcPct val="133000"/>
                        </a:lnSpc>
                        <a:spcBef>
                          <a:spcPts val="10"/>
                        </a:spcBef>
                        <a:buFont typeface="Malgun Gothic"/>
                        <a:buAutoNum type="arabicPeriod" startAt="11"/>
                        <a:tabLst>
                          <a:tab pos="349250" algn="l"/>
                        </a:tabLst>
                      </a:pPr>
                      <a:r>
                        <a:rPr dirty="0"/>
                        <a:t>	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복부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내장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수술이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불가피한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부상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복강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출혈로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수술한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1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뇌신경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마비를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53060" marR="6985" indent="-27178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11"/>
                        <a:tabLst>
                          <a:tab pos="34734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중증도의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뇌좌상(소량의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출혈이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전체에 퍼져 있는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손상을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포함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한다)으로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심한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부상(48시간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미만의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혼수상태</a:t>
                      </a:r>
                      <a:r>
                        <a:rPr dirty="0" sz="1000" spc="3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반혼수상태가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지속되는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경우를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말한다)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45440" marR="6985" indent="-26416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11"/>
                        <a:tabLst>
                          <a:tab pos="349250" algn="l"/>
                        </a:tabLst>
                      </a:pPr>
                      <a:r>
                        <a:rPr dirty="0" sz="1000" spc="-30">
                          <a:latin typeface="Malgun Gothic"/>
                          <a:cs typeface="Malgun Gothic"/>
                        </a:rPr>
                        <a:t>개방성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공막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열창으로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양쪽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안구가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파열되어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양안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적출술을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시행한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34645" indent="-2533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11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경추궁의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선상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5440" marR="6985" indent="-26416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11"/>
                        <a:tabLst>
                          <a:tab pos="347345" algn="l"/>
                        </a:tabLst>
                      </a:pPr>
                      <a:r>
                        <a:rPr dirty="0" sz="1000" spc="-35">
                          <a:latin typeface="Malgun Gothic"/>
                          <a:cs typeface="Malgun Gothic"/>
                        </a:rPr>
                        <a:t>항문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인공항문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조성술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요도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요도성형술을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시행한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1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인하여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관절면이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1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516591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900만원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과부(원위부,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과상부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대퇴과간을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침범이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거골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경부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슬개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견갑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관절부위의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회선근개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외측상과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주관절부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marR="6985" indent="-18923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330835" algn="l"/>
                        </a:tabLst>
                      </a:pPr>
                      <a:r>
                        <a:rPr dirty="0" sz="1000" spc="35">
                          <a:latin typeface="Malgun Gothic"/>
                          <a:cs typeface="Malgun Gothic"/>
                        </a:rPr>
                        <a:t>화상,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좌창,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괴사창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연부조직의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몸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표면의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약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4.5퍼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센트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이상인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9090" indent="-19431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33972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안구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적출술이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불가피한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개방성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공막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열창으로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591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안구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적출술,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각막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이식술을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10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사두근,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이두근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관혈적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7820" marR="6985" indent="-256540">
                        <a:lnSpc>
                          <a:spcPct val="133000"/>
                        </a:lnSpc>
                        <a:buAutoNum type="arabicPeriod" startAt="10"/>
                        <a:tabLst>
                          <a:tab pos="3594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슬관절부의</a:t>
                      </a:r>
                      <a:r>
                        <a:rPr dirty="0" sz="1000" spc="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내외측부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인대,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전ㆍ후십자인대,</a:t>
                      </a:r>
                      <a:r>
                        <a:rPr dirty="0" sz="1000" spc="3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내외측</a:t>
                      </a:r>
                      <a:r>
                        <a:rPr dirty="0" sz="1000" spc="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반월상</a:t>
                      </a:r>
                      <a:r>
                        <a:rPr dirty="0" sz="100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연골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파열(부분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3535" marR="6985" indent="-26225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10"/>
                        <a:tabLst>
                          <a:tab pos="346075" algn="l"/>
                        </a:tabLst>
                      </a:pPr>
                      <a:r>
                        <a:rPr dirty="0" sz="1000" spc="-60">
                          <a:latin typeface="Malgun Gothic"/>
                          <a:cs typeface="Malgun Gothic"/>
                        </a:rPr>
                        <a:t>관혈적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정복술을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경ㆍ비골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아래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3분의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분쇄성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0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4급에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5752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525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900만원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52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4541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dirty="0" sz="1000" spc="65">
                          <a:latin typeface="Malgun Gothic"/>
                          <a:cs typeface="Malgun Gothic"/>
                        </a:rPr>
                        <a:t>1.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골반골의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중복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골절(말가이그니씨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9525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51230" y="1095311"/>
          <a:ext cx="5656580" cy="83540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7845"/>
                <a:gridCol w="827405"/>
                <a:gridCol w="4284980"/>
              </a:tblGrid>
              <a:tr h="40555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ts val="1195"/>
                        </a:lnSpc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족관절부의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내외과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족종골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5755" marR="6985" indent="-18034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2"/>
                        <a:tabLst>
                          <a:tab pos="3429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원위부(Colles,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Smith,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수근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관절면,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원위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골단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근위부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5755" marR="8255" indent="-18034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2"/>
                        <a:tabLst>
                          <a:tab pos="3340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혈흉,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기흉이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절과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혈흉,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기흉이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동반되어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흉관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삽관술을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족배부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파열창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0200" marR="6985" indent="-18478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2"/>
                        <a:tabLst>
                          <a:tab pos="338455" algn="l"/>
                        </a:tabLst>
                      </a:pPr>
                      <a:r>
                        <a:rPr dirty="0" sz="1000" spc="-60">
                          <a:latin typeface="Malgun Gothic"/>
                          <a:cs typeface="Malgun Gothic"/>
                        </a:rPr>
                        <a:t>수장부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근건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파열창(상완심부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열창으로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삼각근,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이두근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근건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파열을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2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아킬레스건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골절(분쇄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335280" algn="l"/>
                        </a:tabLst>
                      </a:pPr>
                      <a:r>
                        <a:rPr dirty="0" sz="1000" spc="35">
                          <a:latin typeface="Malgun Gothic"/>
                          <a:cs typeface="Malgun Gothic"/>
                        </a:rPr>
                        <a:t>결막,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공막,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망막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자체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2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거골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골절(경부는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3535" marR="7620" indent="-26225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2"/>
                        <a:tabLst>
                          <a:tab pos="34734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관혈적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정복술을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경ㆍ비골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아래의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3분의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1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2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관혈적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정복술을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3528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23개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5급에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94505"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40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하지</a:t>
                      </a:r>
                      <a:r>
                        <a:rPr dirty="0" sz="1000" spc="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장관골</a:t>
                      </a:r>
                      <a:r>
                        <a:rPr dirty="0" sz="100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골절(분쇄</a:t>
                      </a:r>
                      <a:r>
                        <a:rPr dirty="0" sz="1000" spc="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성장판</a:t>
                      </a:r>
                      <a:r>
                        <a:rPr dirty="0" sz="1000" spc="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손상을</a:t>
                      </a:r>
                      <a:r>
                        <a:rPr dirty="0" sz="100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대전자부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소전자부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발바닥뼈(중족골을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말한다.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같다)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21615" marR="6985" indent="-7620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340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치골ㆍ좌골ㆍ장골ㆍ천골의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단일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미골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치골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상ㆍ하지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양측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손목뼈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골절(원위부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골절(근위부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주두부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손바닥뼈(중수골을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말한다.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같다)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경미한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5915" marR="6985" indent="-254635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3972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경막하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수종,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수활액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낭종,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지주막하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출혈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수술하지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부상(천공술을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0995" indent="-25971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3416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없이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혈흉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기흉이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동반되어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삽관술을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54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5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대결절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견연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5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견연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5"/>
                        <a:tabLst>
                          <a:tab pos="33528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19개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22개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5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6급에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51230" y="1096073"/>
          <a:ext cx="5656580" cy="84772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7845"/>
                <a:gridCol w="827405"/>
                <a:gridCol w="4284980"/>
              </a:tblGrid>
              <a:tr h="2192172">
                <a:tc>
                  <a:txBody>
                    <a:bodyPr/>
                    <a:lstStyle/>
                    <a:p>
                      <a:pPr algn="ctr" marL="1270">
                        <a:lnSpc>
                          <a:spcPts val="1195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5"/>
                        </a:lnSpc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ts val="1195"/>
                        </a:lnSpc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장관골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내과골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외과골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상과부굴곡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고관절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견갑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견봉쇄골간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탈구,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관절낭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견봉쇄골간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천장관절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결합부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안면두개골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신경손상과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16개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18개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ts val="116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7급에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29518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240만원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1470" indent="-186690">
                        <a:lnSpc>
                          <a:spcPct val="100000"/>
                        </a:lnSpc>
                        <a:spcBef>
                          <a:spcPts val="25"/>
                        </a:spcBef>
                        <a:buAutoNum type="arabicPeriod"/>
                        <a:tabLst>
                          <a:tab pos="33210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절과부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대결절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견연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수술하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591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쇄골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주관절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0995" marR="6985" indent="-195580">
                        <a:lnSpc>
                          <a:spcPct val="133000"/>
                        </a:lnSpc>
                        <a:buAutoNum type="arabicPeriod" startAt="2"/>
                        <a:tabLst>
                          <a:tab pos="34417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견갑골(견갑골극</a:t>
                      </a:r>
                      <a:r>
                        <a:rPr dirty="0" sz="1000" spc="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체부,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흉곽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</a:t>
                      </a:r>
                      <a:r>
                        <a:rPr dirty="0" sz="1000" spc="3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탈구,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경부,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과부,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견봉돌기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오훼돌기를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견봉쇄골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오구쇄골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주관절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상박골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7820" marR="6985" indent="-192405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2"/>
                        <a:tabLst>
                          <a:tab pos="342900" algn="l"/>
                        </a:tabLst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비골(다리)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비골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근위부</a:t>
                      </a:r>
                      <a:r>
                        <a:rPr dirty="0" sz="1000" spc="2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골절(신경손상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관절면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손상을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1470" indent="-18669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2"/>
                        <a:tabLst>
                          <a:tab pos="33210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발가락뼈(족지골을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말한다.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같다)의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2161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9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2265" marR="6985" indent="-260985">
                        <a:lnSpc>
                          <a:spcPct val="133000"/>
                        </a:lnSpc>
                        <a:buAutoNum type="arabicPeriod" startAt="9"/>
                        <a:tabLst>
                          <a:tab pos="3460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뇌좌상(소량의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출혈이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전체에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퍼져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포함한다)으로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경미한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9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안면부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열창,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두개부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타박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등에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의한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뇌손상이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뇌신경손상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9"/>
                        <a:tabLst>
                          <a:tab pos="335280" algn="l"/>
                        </a:tabLst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상악골,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하악골,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치조골,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9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안구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적출술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시신경의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실명된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9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파열(부분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9"/>
                        <a:tabLst>
                          <a:tab pos="33528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13개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15개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9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8급에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951634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9급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240만원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30200" indent="-185420">
                        <a:lnSpc>
                          <a:spcPct val="100000"/>
                        </a:lnSpc>
                        <a:spcBef>
                          <a:spcPts val="60"/>
                        </a:spcBef>
                        <a:buAutoNum type="arabicPeriod"/>
                        <a:tabLst>
                          <a:tab pos="3308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척추골의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극상돌기,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횡돌기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하관절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돌기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골절(다발성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절을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골두골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완관절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월상골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전방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손목뼈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21615" marR="6985" indent="-76200">
                        <a:lnSpc>
                          <a:spcPct val="133000"/>
                        </a:lnSpc>
                        <a:buAutoNum type="arabicPeriod" startAt="2"/>
                        <a:tabLst>
                          <a:tab pos="33210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손가락뼈(수지골을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말한다.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같다)의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손바닥뼈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수근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골절(주상골은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발목뼈(족근골을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말한다)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골절(거골ㆍ종골은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51230" y="1095311"/>
          <a:ext cx="5656580" cy="844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7845"/>
                <a:gridCol w="827405"/>
                <a:gridCol w="4284980"/>
              </a:tblGrid>
              <a:tr h="28010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ts val="1195"/>
                        </a:lnSpc>
                        <a:buAutoNum type="arabicPeriod" startAt="8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발바닥뼈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8295" marR="8255" indent="-18288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8"/>
                        <a:tabLst>
                          <a:tab pos="3308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염좌,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경ㆍ비골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이개,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아킬레스건의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marR="6985" indent="-236220">
                        <a:lnSpc>
                          <a:spcPts val="1610"/>
                        </a:lnSpc>
                        <a:spcBef>
                          <a:spcPts val="110"/>
                        </a:spcBef>
                        <a:buFont typeface="Malgun Gothic"/>
                        <a:buAutoNum type="arabicPeriod" startAt="8"/>
                        <a:tabLst>
                          <a:tab pos="346075" algn="l"/>
                        </a:tabLst>
                      </a:pPr>
                      <a:r>
                        <a:rPr dirty="0"/>
                        <a:t>	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늑골,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흉골,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늑연골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혈흉,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기흉이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반되어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경우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7820" indent="-25654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8"/>
                        <a:tabLst>
                          <a:tab pos="3384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척추체간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염좌로서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부근의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연부조직(인대,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근육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353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함한다)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2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마비증상이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없고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7820" marR="6985" indent="-256540">
                        <a:lnSpc>
                          <a:spcPct val="133000"/>
                        </a:lnSpc>
                        <a:buAutoNum type="arabicPeriod" startAt="12"/>
                        <a:tabLst>
                          <a:tab pos="3460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완관절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탈구(요골,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손목뼈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탈구,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수근간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2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미골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수술하지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2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인대의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경우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2"/>
                        <a:tabLst>
                          <a:tab pos="33528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11개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12개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ts val="1155"/>
                        </a:lnSpc>
                        <a:spcBef>
                          <a:spcPts val="409"/>
                        </a:spcBef>
                        <a:buAutoNum type="arabicPeriod" startAt="12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9급에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85696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10급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160만원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혈종(활액막염을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손바닥뼈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지골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손목뼈,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손바닥뼈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상지부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관절부(견관절,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완관절을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말한다)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marR="6985" indent="-189230">
                        <a:lnSpc>
                          <a:spcPct val="133000"/>
                        </a:lnSpc>
                        <a:buAutoNum type="arabicPeriod"/>
                        <a:tabLst>
                          <a:tab pos="33845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척골ㆍ요골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경상돌기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제불완전골절[비골(코)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손가락뼈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제외한다]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신전근건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9개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10개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ts val="114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10급에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930323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160만원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골절ㆍ탈구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비골(코)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손가락뼈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발가락뼈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뇌진탕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고막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8개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11급에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40905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6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14일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입원이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15일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26일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통원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5개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7829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6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7일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입원이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14일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통원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ts val="111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3175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12457">
                <a:tc>
                  <a:txBody>
                    <a:bodyPr/>
                    <a:lstStyle/>
                    <a:p>
                      <a:pPr algn="ctr" marL="127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7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입원이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통원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9611" y="1237894"/>
            <a:ext cx="5641340" cy="2259965"/>
          </a:xfrm>
          <a:prstGeom prst="rect">
            <a:avLst/>
          </a:prstGeom>
        </p:spPr>
        <p:txBody>
          <a:bodyPr wrap="square" lIns="0" tIns="628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dirty="0" sz="1000" spc="95">
                <a:latin typeface="Malgun Gothic"/>
                <a:cs typeface="Malgun Gothic"/>
              </a:rPr>
              <a:t>[비 </a:t>
            </a:r>
            <a:r>
              <a:rPr dirty="0" sz="1000" spc="90">
                <a:latin typeface="Malgun Gothic"/>
                <a:cs typeface="Malgun Gothic"/>
              </a:rPr>
              <a:t>고]</a:t>
            </a:r>
            <a:endParaRPr sz="100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3000"/>
              </a:lnSpc>
              <a:buAutoNum type="arabicPeriod"/>
              <a:tabLst>
                <a:tab pos="197485" algn="l"/>
              </a:tabLst>
            </a:pPr>
            <a:r>
              <a:rPr dirty="0" sz="1000">
                <a:latin typeface="Malgun Gothic"/>
                <a:cs typeface="Malgun Gothic"/>
              </a:rPr>
              <a:t>2급부터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11급까지의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부상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내용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개방성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골절은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해당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등급보다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높은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금액으로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배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상한다.</a:t>
            </a:r>
            <a:endParaRPr sz="100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3000"/>
              </a:lnSpc>
              <a:spcBef>
                <a:spcPts val="10"/>
              </a:spcBef>
              <a:buAutoNum type="arabicPeriod"/>
              <a:tabLst>
                <a:tab pos="197485" algn="l"/>
              </a:tabLst>
            </a:pPr>
            <a:r>
              <a:rPr dirty="0" sz="1000">
                <a:latin typeface="Malgun Gothic"/>
                <a:cs typeface="Malgun Gothic"/>
              </a:rPr>
              <a:t>2급부터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11급까지의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부상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내용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단순성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선상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골절로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인한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골편의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전위가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없는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골절은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해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당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등급보다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낮은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금액으로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  <a:p>
            <a:pPr marL="194945" indent="-182880">
              <a:lnSpc>
                <a:spcPct val="100000"/>
              </a:lnSpc>
              <a:spcBef>
                <a:spcPts val="400"/>
              </a:spcBef>
              <a:buAutoNum type="arabicPeriod"/>
              <a:tabLst>
                <a:tab pos="197485" algn="l"/>
              </a:tabLst>
            </a:pPr>
            <a:r>
              <a:rPr dirty="0" sz="1000">
                <a:latin typeface="Malgun Gothic"/>
                <a:cs typeface="Malgun Gothic"/>
              </a:rPr>
              <a:t>2급부터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11급까지의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부상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내용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두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가지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부상이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중복된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경우에는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가장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높은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</a:t>
            </a:r>
            <a:endParaRPr sz="1000">
              <a:latin typeface="Malgun Gothic"/>
              <a:cs typeface="Malgun Gothic"/>
            </a:endParaRPr>
          </a:p>
          <a:p>
            <a:pPr algn="just" marL="194945" marR="5080">
              <a:lnSpc>
                <a:spcPct val="133000"/>
              </a:lnSpc>
              <a:spcBef>
                <a:spcPts val="10"/>
              </a:spcBef>
            </a:pPr>
            <a:r>
              <a:rPr dirty="0" sz="1000" spc="-5">
                <a:latin typeface="Malgun Gothic"/>
                <a:cs typeface="Malgun Gothic"/>
              </a:rPr>
              <a:t>에</a:t>
            </a:r>
            <a:r>
              <a:rPr dirty="0" sz="1000" spc="229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해당하는</a:t>
            </a:r>
            <a:r>
              <a:rPr dirty="0" sz="1000" spc="2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부상으로부터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하위</a:t>
            </a:r>
            <a:r>
              <a:rPr dirty="0" sz="1000" spc="235">
                <a:latin typeface="Malgun Gothic"/>
                <a:cs typeface="Malgun Gothic"/>
              </a:rPr>
              <a:t> </a:t>
            </a:r>
            <a:r>
              <a:rPr dirty="0" sz="1000" spc="30">
                <a:latin typeface="Malgun Gothic"/>
                <a:cs typeface="Malgun Gothic"/>
              </a:rPr>
              <a:t>3등급(예:</a:t>
            </a:r>
            <a:r>
              <a:rPr dirty="0" sz="1000" spc="2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부상</a:t>
            </a:r>
            <a:r>
              <a:rPr dirty="0" sz="1000" spc="2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내용이</a:t>
            </a:r>
            <a:r>
              <a:rPr dirty="0" sz="1000" spc="2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주로</a:t>
            </a:r>
            <a:r>
              <a:rPr dirty="0" sz="1000" spc="229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2급에</a:t>
            </a:r>
            <a:r>
              <a:rPr dirty="0" sz="1000" spc="2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해당하는</a:t>
            </a:r>
            <a:r>
              <a:rPr dirty="0" sz="1000" spc="229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경우에는</a:t>
            </a:r>
            <a:r>
              <a:rPr dirty="0" sz="1000" spc="22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5급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까지)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사이의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부상이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중복된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경우에만</a:t>
            </a:r>
            <a:r>
              <a:rPr dirty="0" sz="1000" spc="2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가장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높은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부상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내용의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등급보다</a:t>
            </a:r>
            <a:r>
              <a:rPr dirty="0" sz="1000" spc="2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높은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금액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으로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  <a:p>
            <a:pPr algn="just" marL="192405" marR="5080" indent="-180340">
              <a:lnSpc>
                <a:spcPct val="133000"/>
              </a:lnSpc>
              <a:spcBef>
                <a:spcPts val="10"/>
              </a:spcBef>
              <a:buAutoNum type="arabicPeriod" startAt="4"/>
              <a:tabLst>
                <a:tab pos="194310" algn="l"/>
              </a:tabLst>
            </a:pPr>
            <a:r>
              <a:rPr dirty="0" sz="1000" spc="-5">
                <a:latin typeface="Malgun Gothic"/>
                <a:cs typeface="Malgun Gothic"/>
              </a:rPr>
              <a:t>일반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외상과 치아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보철이 필요한 부상이 중복된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경우에는 </a:t>
            </a:r>
            <a:r>
              <a:rPr dirty="0" sz="1000">
                <a:latin typeface="Malgun Gothic"/>
                <a:cs typeface="Malgun Gothic"/>
              </a:rPr>
              <a:t>1급의 </a:t>
            </a:r>
            <a:r>
              <a:rPr dirty="0" sz="1000" spc="-5">
                <a:latin typeface="Malgun Gothic"/>
                <a:cs typeface="Malgun Gothic"/>
              </a:rPr>
              <a:t>금액을 초과하지</a:t>
            </a:r>
            <a:r>
              <a:rPr dirty="0" sz="1000" spc="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않는 </a:t>
            </a:r>
            <a:r>
              <a:rPr dirty="0" sz="1000">
                <a:latin typeface="Malgun Gothic"/>
                <a:cs typeface="Malgun Gothic"/>
              </a:rPr>
              <a:t>범위 </a:t>
            </a:r>
            <a:r>
              <a:rPr dirty="0" sz="1000" spc="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에서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부상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등급별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해당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금액의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합산액을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51991" y="1097597"/>
            <a:ext cx="5654040" cy="0"/>
          </a:xfrm>
          <a:custGeom>
            <a:avLst/>
            <a:gdLst/>
            <a:ahLst/>
            <a:cxnLst/>
            <a:rect l="l" t="t" r="r" b="b"/>
            <a:pathLst>
              <a:path w="5654040" h="0">
                <a:moveTo>
                  <a:pt x="0" y="0"/>
                </a:moveTo>
                <a:lnTo>
                  <a:pt x="5654040" y="0"/>
                </a:lnTo>
              </a:path>
            </a:pathLst>
          </a:custGeom>
          <a:ln w="457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9527"/>
            <a:ext cx="254762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40" b="1">
                <a:latin typeface="Malgun Gothic"/>
                <a:cs typeface="Malgun Gothic"/>
              </a:rPr>
              <a:t>[별표</a:t>
            </a:r>
            <a:r>
              <a:rPr dirty="0" sz="1000" spc="110" b="1">
                <a:latin typeface="Malgun Gothic"/>
                <a:cs typeface="Malgun Gothic"/>
              </a:rPr>
              <a:t> </a:t>
            </a:r>
            <a:r>
              <a:rPr dirty="0" sz="1000" spc="65" b="1">
                <a:latin typeface="Malgun Gothic"/>
                <a:cs typeface="Malgun Gothic"/>
              </a:rPr>
              <a:t>5]</a:t>
            </a:r>
            <a:r>
              <a:rPr dirty="0" sz="1000" spc="135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후유장애</a:t>
            </a:r>
            <a:r>
              <a:rPr dirty="0" sz="1000" spc="114" b="1">
                <a:latin typeface="Malgun Gothic"/>
                <a:cs typeface="Malgun Gothic"/>
              </a:rPr>
              <a:t> </a:t>
            </a:r>
            <a:r>
              <a:rPr dirty="0" sz="1000" spc="-10" b="1">
                <a:latin typeface="Malgun Gothic"/>
                <a:cs typeface="Malgun Gothic"/>
              </a:rPr>
              <a:t>등급별</a:t>
            </a:r>
            <a:r>
              <a:rPr dirty="0" sz="1000" spc="125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공제금액의</a:t>
            </a:r>
            <a:r>
              <a:rPr dirty="0" sz="1000" spc="130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한도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37513" y="1320622"/>
          <a:ext cx="5728335" cy="82530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115"/>
                <a:gridCol w="869950"/>
                <a:gridCol w="4312285"/>
              </a:tblGrid>
              <a:tr h="398856">
                <a:tc>
                  <a:txBody>
                    <a:bodyPr/>
                    <a:lstStyle/>
                    <a:p>
                      <a:pPr marL="47625" marR="38735" indent="31750">
                        <a:lnSpc>
                          <a:spcPct val="108000"/>
                        </a:lnSpc>
                        <a:spcBef>
                          <a:spcPts val="185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후유장 </a:t>
                      </a:r>
                      <a:r>
                        <a:rPr dirty="0" sz="1000" spc="-34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애</a:t>
                      </a:r>
                      <a:r>
                        <a:rPr dirty="0" sz="1000" spc="5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b="1">
                          <a:latin typeface="Malgun Gothic"/>
                          <a:cs typeface="Malgun Gothic"/>
                        </a:rPr>
                        <a:t>등급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1000" b="1">
                          <a:latin typeface="Malgun Gothic"/>
                          <a:cs typeface="Malgun Gothic"/>
                        </a:rPr>
                        <a:t>한도</a:t>
                      </a:r>
                      <a:r>
                        <a:rPr dirty="0" sz="1000" spc="90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 marL="4445">
                        <a:lnSpc>
                          <a:spcPct val="100000"/>
                        </a:lnSpc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후유장애</a:t>
                      </a:r>
                      <a:r>
                        <a:rPr dirty="0" sz="1000" spc="95" b="1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내용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63711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1억원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실명된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21615" marR="6985" indent="-762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3289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항상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보호를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받아야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18986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30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항상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보호를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받아야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하는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2161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2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반신불수가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팔꿈치관절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무릎관절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56295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9천만원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0.02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0.02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손목관절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발목관절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marR="6985" indent="-18923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289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수시로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보호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받아야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0200" indent="-18542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330835" algn="l"/>
                        </a:tabLst>
                      </a:pPr>
                      <a:r>
                        <a:rPr dirty="0" sz="1000" spc="-40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수시로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보호를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받아야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하는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020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3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54771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8천만원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0.06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8295" marR="8255" indent="-18288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30835" algn="l"/>
                        </a:tabLst>
                      </a:pPr>
                      <a:r>
                        <a:rPr dirty="0" sz="1000" spc="-20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기능이나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하나의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기능을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잃은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7025" marR="6985" indent="-18161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4290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일생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동안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18986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일생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동안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노무에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종사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099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할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61620" indent="-18034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5"/>
                        <a:tabLst>
                          <a:tab pos="2622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54784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7천만원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5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0.06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3375" marR="6985" indent="-18796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고막이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결손되거나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원인으로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인하여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청력을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팔꿈치관절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무릎관절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발을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족근중족(Lisfranc)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19594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6천만원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7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0.1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손목관절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발목관절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8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37513" y="1095311"/>
          <a:ext cx="572833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115"/>
                <a:gridCol w="869950"/>
                <a:gridCol w="4312285"/>
              </a:tblGrid>
              <a:tr h="14157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ts val="1195"/>
                        </a:lnSpc>
                        <a:buAutoNum type="arabicPeriod" startAt="4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4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4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marR="6985" indent="-18923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4"/>
                        <a:tabLst>
                          <a:tab pos="3289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특별히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18986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4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특별히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702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에는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96147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5천만원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323850" indent="-179070">
                        <a:lnSpc>
                          <a:spcPct val="100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0.1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기능이나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40995" marR="6985" indent="-19558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고막이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대부분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결손되거나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원인으로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인하여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청력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 귀에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입을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대고 말하지 않으면 큰 말소리를 알아듣지 못하게 된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25755" marR="8255" indent="-18034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2639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귀가 전혀 들리지 않게 되고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다른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귀의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40센티미터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기형이나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7025" marR="6985" indent="-181610">
                        <a:lnSpc>
                          <a:spcPts val="1610"/>
                        </a:lnSpc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5개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잃거나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4개의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425429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4천만원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0.6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3375" marR="6985" indent="-187960">
                        <a:lnSpc>
                          <a:spcPct val="133000"/>
                        </a:lnSpc>
                        <a:buAutoNum type="arabicPeriod"/>
                        <a:tabLst>
                          <a:tab pos="3276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40센티미터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1470" marR="6985" indent="-186055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276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귀가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전혀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들리지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않게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되고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7025" marR="6985" indent="-18161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3289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외에는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종사하지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189865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70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노무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외에는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종사하지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못하는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27025" marR="6985" indent="-18161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6"/>
                        <a:tabLst>
                          <a:tab pos="34290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 손의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 둘째손가락을 잃은 사람 또는 한쪽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손의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엄지손가락이나 둘째손가락을 포함하여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3개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 손가락을 잃은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40995" marR="6985" indent="-19558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6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5개의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한쪽 손의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둘째손가락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4개의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6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족근중족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31470" marR="6985" indent="-186055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6"/>
                        <a:tabLst>
                          <a:tab pos="3263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팔에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가관절(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假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關節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부러진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뼈가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아물지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못하여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분이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관절처럼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움직이는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상태)이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6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6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6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외모에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ts val="1110"/>
                        </a:lnSpc>
                        <a:spcBef>
                          <a:spcPts val="409"/>
                        </a:spcBef>
                        <a:buAutoNum type="arabicPeriod" startAt="6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양쪽의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고환을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444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5965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3천만원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4541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dirty="0" sz="1000" spc="65">
                          <a:latin typeface="Malgun Gothic"/>
                          <a:cs typeface="Malgun Gothic"/>
                        </a:rPr>
                        <a:t>1.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0.02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609847" y="9964981"/>
            <a:ext cx="380365" cy="201295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8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7983" y="990701"/>
            <a:ext cx="5786120" cy="8520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92735" marR="5080" indent="-212090">
              <a:lnSpc>
                <a:spcPct val="133600"/>
              </a:lnSpc>
              <a:spcBef>
                <a:spcPts val="100"/>
              </a:spcBef>
              <a:buAutoNum type="arabicPeriod" startAt="2"/>
              <a:tabLst>
                <a:tab pos="293370" algn="l"/>
              </a:tabLst>
            </a:pPr>
            <a:r>
              <a:rPr dirty="0" sz="1100" spc="-5">
                <a:latin typeface="Malgun Gothic"/>
                <a:cs typeface="Malgun Gothic"/>
              </a:rPr>
              <a:t>신분증(주민등록증</a:t>
            </a:r>
            <a:r>
              <a:rPr dirty="0" sz="1100" spc="2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운전면허증</a:t>
            </a:r>
            <a:r>
              <a:rPr dirty="0" sz="1100" spc="2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등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사진이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부착된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정부기관발행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신분증,</a:t>
            </a:r>
            <a:r>
              <a:rPr dirty="0" sz="1100" spc="2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본인이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아닌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본인의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인감증명서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포함)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30"/>
              </a:spcBef>
              <a:buAutoNum type="arabicPeriod" startAt="2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손해배상금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밖의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지급하였음을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증명하는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서류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445"/>
              </a:spcBef>
              <a:buAutoNum type="arabicPeriod" startAt="2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공제회가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요구하는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그밖의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서류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60020" marR="5080" indent="-147955">
              <a:lnSpc>
                <a:spcPct val="133400"/>
              </a:lnSpc>
            </a:pPr>
            <a:r>
              <a:rPr dirty="0" sz="1100" b="1">
                <a:latin typeface="Malgun Gothic"/>
                <a:cs typeface="Malgun Gothic"/>
              </a:rPr>
              <a:t>제16조(공제금의 지급절차) </a:t>
            </a:r>
            <a:r>
              <a:rPr dirty="0" sz="1100" spc="-10">
                <a:latin typeface="Malgun Gothic"/>
                <a:cs typeface="Malgun Gothic"/>
              </a:rPr>
              <a:t>①공제회는 </a:t>
            </a:r>
            <a:r>
              <a:rPr dirty="0" sz="1100">
                <a:latin typeface="Malgun Gothic"/>
                <a:cs typeface="Malgun Gothic"/>
              </a:rPr>
              <a:t>제15조(공제금의 </a:t>
            </a:r>
            <a:r>
              <a:rPr dirty="0" sz="1100" spc="5">
                <a:latin typeface="Malgun Gothic"/>
                <a:cs typeface="Malgun Gothic"/>
              </a:rPr>
              <a:t>청구)에서 </a:t>
            </a:r>
            <a:r>
              <a:rPr dirty="0" sz="1100" spc="-5">
                <a:latin typeface="Malgun Gothic"/>
                <a:cs typeface="Malgun Gothic"/>
              </a:rPr>
              <a:t>정한 </a:t>
            </a:r>
            <a:r>
              <a:rPr dirty="0" sz="1100" spc="-10">
                <a:latin typeface="Malgun Gothic"/>
                <a:cs typeface="Malgun Gothic"/>
              </a:rPr>
              <a:t>서류를 접수한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접수증을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교부하고,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서류를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접수받은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후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지체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없이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지급할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공제금을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결정하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고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지급할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공제금이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결정되면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7일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이내에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이를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지급하여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드립니다.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또한,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지급할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금이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결정되기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전이라도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피공제자의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청구가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있을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공제회가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추정한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50%상당액을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가지급공제금으로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지급합니다.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300"/>
              </a:lnSpc>
              <a:spcBef>
                <a:spcPts val="5"/>
              </a:spcBef>
            </a:pPr>
            <a:r>
              <a:rPr dirty="0" sz="1100" spc="-10">
                <a:latin typeface="Malgun Gothic"/>
                <a:cs typeface="Malgun Gothic"/>
              </a:rPr>
              <a:t>②공제회는 </a:t>
            </a:r>
            <a:r>
              <a:rPr dirty="0" sz="1100">
                <a:latin typeface="Malgun Gothic"/>
                <a:cs typeface="Malgun Gothic"/>
              </a:rPr>
              <a:t>제1항의 </a:t>
            </a:r>
            <a:r>
              <a:rPr dirty="0" sz="1100" spc="-15">
                <a:latin typeface="Malgun Gothic"/>
                <a:cs typeface="Malgun Gothic"/>
              </a:rPr>
              <a:t>지급공제금이 </a:t>
            </a:r>
            <a:r>
              <a:rPr dirty="0" sz="1100" spc="-10">
                <a:latin typeface="Malgun Gothic"/>
                <a:cs typeface="Malgun Gothic"/>
              </a:rPr>
              <a:t>결정된 </a:t>
            </a:r>
            <a:r>
              <a:rPr dirty="0" sz="1100">
                <a:latin typeface="Malgun Gothic"/>
                <a:cs typeface="Malgun Gothic"/>
              </a:rPr>
              <a:t>후 7일이 </a:t>
            </a:r>
            <a:r>
              <a:rPr dirty="0" sz="1100" spc="-10">
                <a:latin typeface="Malgun Gothic"/>
                <a:cs typeface="Malgun Gothic"/>
              </a:rPr>
              <a:t>지나도록 공제금을 지급하지 아니하 </a:t>
            </a:r>
            <a:r>
              <a:rPr dirty="0" sz="1100" spc="-5">
                <a:latin typeface="Malgun Gothic"/>
                <a:cs typeface="Malgun Gothic"/>
              </a:rPr>
              <a:t> 였을 </a:t>
            </a:r>
            <a:r>
              <a:rPr dirty="0" sz="1100" spc="-10">
                <a:latin typeface="Malgun Gothic"/>
                <a:cs typeface="Malgun Gothic"/>
              </a:rPr>
              <a:t>때에는 지체된 날로부터 </a:t>
            </a:r>
            <a:r>
              <a:rPr dirty="0" sz="1100" spc="-15">
                <a:latin typeface="Malgun Gothic"/>
                <a:cs typeface="Malgun Gothic"/>
              </a:rPr>
              <a:t>지급일까지 보험개발원이 </a:t>
            </a:r>
            <a:r>
              <a:rPr dirty="0" sz="1100" spc="-10">
                <a:latin typeface="Malgun Gothic"/>
                <a:cs typeface="Malgun Gothic"/>
              </a:rPr>
              <a:t>공시하는 </a:t>
            </a:r>
            <a:r>
              <a:rPr dirty="0" sz="1100" spc="-15">
                <a:latin typeface="Malgun Gothic"/>
                <a:cs typeface="Malgun Gothic"/>
              </a:rPr>
              <a:t>보험계약대출이율을 </a:t>
            </a:r>
            <a:r>
              <a:rPr dirty="0" sz="1100">
                <a:latin typeface="Malgun Gothic"/>
                <a:cs typeface="Malgun Gothic"/>
              </a:rPr>
              <a:t>연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단위 </a:t>
            </a:r>
            <a:r>
              <a:rPr dirty="0" sz="1100" spc="-10">
                <a:latin typeface="Malgun Gothic"/>
                <a:cs typeface="Malgun Gothic"/>
              </a:rPr>
              <a:t>복리로 계산한 금액을 더하여 </a:t>
            </a:r>
            <a:r>
              <a:rPr dirty="0" sz="1100" spc="5">
                <a:latin typeface="Malgun Gothic"/>
                <a:cs typeface="Malgun Gothic"/>
              </a:rPr>
              <a:t>지급합니다. </a:t>
            </a:r>
            <a:r>
              <a:rPr dirty="0" sz="1100" spc="-10">
                <a:latin typeface="Malgun Gothic"/>
                <a:cs typeface="Malgun Gothic"/>
              </a:rPr>
              <a:t>그러나 피공제자의 </a:t>
            </a:r>
            <a:r>
              <a:rPr dirty="0" sz="1100" spc="-5">
                <a:latin typeface="Malgun Gothic"/>
                <a:cs typeface="Malgun Gothic"/>
              </a:rPr>
              <a:t>책임 </a:t>
            </a:r>
            <a:r>
              <a:rPr dirty="0" sz="1100" spc="-10">
                <a:latin typeface="Malgun Gothic"/>
                <a:cs typeface="Malgun Gothic"/>
              </a:rPr>
              <a:t>있는 사유로 </a:t>
            </a:r>
            <a:r>
              <a:rPr dirty="0" sz="1100">
                <a:latin typeface="Malgun Gothic"/>
                <a:cs typeface="Malgun Gothic"/>
              </a:rPr>
              <a:t>지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체된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해당기간에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이자를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더하여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지급하지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3600"/>
              </a:lnSpc>
            </a:pPr>
            <a:r>
              <a:rPr dirty="0" sz="1100" spc="-5" b="1">
                <a:latin typeface="Malgun Gothic"/>
                <a:cs typeface="Malgun Gothic"/>
              </a:rPr>
              <a:t>제17조(공제금</a:t>
            </a:r>
            <a:r>
              <a:rPr dirty="0" sz="1100" spc="22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등의</a:t>
            </a:r>
            <a:r>
              <a:rPr dirty="0" sz="1100" spc="22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지급한도)</a:t>
            </a:r>
            <a:r>
              <a:rPr dirty="0" sz="1100" spc="215" b="1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①공제회는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1회의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공제사고에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20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다음과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같이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보상합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니다.</a:t>
            </a:r>
            <a:r>
              <a:rPr dirty="0" sz="1100" spc="12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경우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보상한도액과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자기부담금은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각각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공제등록증권에</a:t>
            </a:r>
            <a:r>
              <a:rPr dirty="0" sz="1100" spc="114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기재된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금액을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말합니다.</a:t>
            </a:r>
            <a:endParaRPr sz="1100">
              <a:latin typeface="Malgun Gothic"/>
              <a:cs typeface="Malgun Gothic"/>
            </a:endParaRPr>
          </a:p>
          <a:p>
            <a:pPr marL="285115" marR="5080" indent="-204470">
              <a:lnSpc>
                <a:spcPts val="1760"/>
              </a:lnSpc>
              <a:spcBef>
                <a:spcPts val="125"/>
              </a:spcBef>
              <a:buAutoNum type="arabicPeriod"/>
              <a:tabLst>
                <a:tab pos="285750" algn="l"/>
              </a:tabLst>
            </a:pPr>
            <a:r>
              <a:rPr dirty="0" sz="1100">
                <a:latin typeface="Malgun Gothic"/>
                <a:cs typeface="Malgun Gothic"/>
              </a:rPr>
              <a:t>제12조(보상하는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제1호의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손해배상금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보상하되,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자기부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담금이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약정된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자기부담금을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초과한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부분만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285115" marR="5080" indent="-204470">
              <a:lnSpc>
                <a:spcPts val="1750"/>
              </a:lnSpc>
              <a:spcBef>
                <a:spcPts val="15"/>
              </a:spcBef>
              <a:buAutoNum type="arabicPeriod"/>
              <a:tabLst>
                <a:tab pos="285750" algn="l"/>
              </a:tabLst>
            </a:pPr>
            <a:r>
              <a:rPr dirty="0" sz="1100">
                <a:latin typeface="Malgun Gothic"/>
                <a:cs typeface="Malgun Gothic"/>
              </a:rPr>
              <a:t>제12조(보상하는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제2호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60">
                <a:latin typeface="Malgun Gothic"/>
                <a:cs typeface="Malgun Gothic"/>
              </a:rPr>
              <a:t>‘가’목,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 spc="60">
                <a:latin typeface="Malgun Gothic"/>
                <a:cs typeface="Malgun Gothic"/>
              </a:rPr>
              <a:t>‘나’목,</a:t>
            </a:r>
            <a:r>
              <a:rPr dirty="0" sz="1100" spc="22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‘마’목의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전액을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상합니다.</a:t>
            </a:r>
            <a:endParaRPr sz="1100">
              <a:latin typeface="Malgun Gothic"/>
              <a:cs typeface="Malgun Gothic"/>
            </a:endParaRPr>
          </a:p>
          <a:p>
            <a:pPr marL="276225" marR="5080" indent="-195580">
              <a:lnSpc>
                <a:spcPts val="1760"/>
              </a:lnSpc>
              <a:spcBef>
                <a:spcPts val="10"/>
              </a:spcBef>
              <a:buAutoNum type="arabicPeriod"/>
              <a:tabLst>
                <a:tab pos="276860" algn="l"/>
              </a:tabLst>
            </a:pPr>
            <a:r>
              <a:rPr dirty="0" sz="1100">
                <a:latin typeface="Malgun Gothic"/>
                <a:cs typeface="Malgun Gothic"/>
              </a:rPr>
              <a:t>제12조(보상하는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제2호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0">
                <a:latin typeface="Malgun Gothic"/>
                <a:cs typeface="Malgun Gothic"/>
              </a:rPr>
              <a:t>‘다’목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35">
                <a:latin typeface="Malgun Gothic"/>
                <a:cs typeface="Malgun Gothic"/>
              </a:rPr>
              <a:t>‘라’목의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25">
                <a:latin typeface="Malgun Gothic"/>
                <a:cs typeface="Malgun Gothic"/>
              </a:rPr>
              <a:t>: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비용과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제1호에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의한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상액의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합계액을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보상한도액의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한도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보상합니다.</a:t>
            </a:r>
            <a:endParaRPr sz="11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  <a:spcBef>
                <a:spcPts val="305"/>
              </a:spcBef>
            </a:pPr>
            <a:r>
              <a:rPr dirty="0" sz="1100" spc="-10">
                <a:latin typeface="Malgun Gothic"/>
                <a:cs typeface="Malgun Gothic"/>
              </a:rPr>
              <a:t>②공제기간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발생하는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보상총액은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공제등록증권에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기재된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총보</a:t>
            </a:r>
            <a:endParaRPr sz="1100">
              <a:latin typeface="Malgun Gothic"/>
              <a:cs typeface="Malgun Gothic"/>
            </a:endParaRPr>
          </a:p>
          <a:p>
            <a:pPr marL="80645">
              <a:lnSpc>
                <a:spcPct val="100000"/>
              </a:lnSpc>
              <a:spcBef>
                <a:spcPts val="440"/>
              </a:spcBef>
            </a:pPr>
            <a:r>
              <a:rPr dirty="0" sz="1100" spc="-10">
                <a:latin typeface="Malgun Gothic"/>
                <a:cs typeface="Malgun Gothic"/>
              </a:rPr>
              <a:t>상한도액</a:t>
            </a:r>
            <a:r>
              <a:rPr dirty="0" sz="1100" spc="10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한도로</a:t>
            </a:r>
            <a:r>
              <a:rPr dirty="0" sz="1100" spc="11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60020" marR="5080" indent="-147955">
              <a:lnSpc>
                <a:spcPct val="133300"/>
              </a:lnSpc>
            </a:pPr>
            <a:r>
              <a:rPr dirty="0" sz="1100" spc="-5" b="1">
                <a:latin typeface="Malgun Gothic"/>
                <a:cs typeface="Malgun Gothic"/>
              </a:rPr>
              <a:t>제18조(의무보험과의 </a:t>
            </a:r>
            <a:r>
              <a:rPr dirty="0" sz="1100" b="1">
                <a:latin typeface="Malgun Gothic"/>
                <a:cs typeface="Malgun Gothic"/>
              </a:rPr>
              <a:t>관계) </a:t>
            </a:r>
            <a:r>
              <a:rPr dirty="0" sz="1100" spc="-15">
                <a:latin typeface="Malgun Gothic"/>
                <a:cs typeface="Malgun Gothic"/>
              </a:rPr>
              <a:t>①공제회는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약관에 의하여 </a:t>
            </a:r>
            <a:r>
              <a:rPr dirty="0" sz="1100" spc="-15">
                <a:latin typeface="Malgun Gothic"/>
                <a:cs typeface="Malgun Gothic"/>
              </a:rPr>
              <a:t>보상하여야 </a:t>
            </a:r>
            <a:r>
              <a:rPr dirty="0" sz="1100" spc="-10">
                <a:latin typeface="Malgun Gothic"/>
                <a:cs typeface="Malgun Gothic"/>
              </a:rPr>
              <a:t>하는 금액이 의무보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험에서 보상하는 금액을 </a:t>
            </a:r>
            <a:r>
              <a:rPr dirty="0" sz="1100" spc="-20">
                <a:latin typeface="Malgun Gothic"/>
                <a:cs typeface="Malgun Gothic"/>
              </a:rPr>
              <a:t>초과할 </a:t>
            </a:r>
            <a:r>
              <a:rPr dirty="0" sz="1100" spc="-10">
                <a:latin typeface="Malgun Gothic"/>
                <a:cs typeface="Malgun Gothic"/>
              </a:rPr>
              <a:t>때에 </a:t>
            </a:r>
            <a:r>
              <a:rPr dirty="0" sz="1100" spc="-15">
                <a:latin typeface="Malgun Gothic"/>
                <a:cs typeface="Malgun Gothic"/>
              </a:rPr>
              <a:t>한하여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25">
                <a:latin typeface="Malgun Gothic"/>
                <a:cs typeface="Malgun Gothic"/>
              </a:rPr>
              <a:t>초과액만을 </a:t>
            </a:r>
            <a:r>
              <a:rPr dirty="0" sz="1100" spc="-5">
                <a:latin typeface="Malgun Gothic"/>
                <a:cs typeface="Malgun Gothic"/>
              </a:rPr>
              <a:t>보상합니다. </a:t>
            </a:r>
            <a:r>
              <a:rPr dirty="0" sz="1100" spc="25">
                <a:latin typeface="Malgun Gothic"/>
                <a:cs typeface="Malgun Gothic"/>
              </a:rPr>
              <a:t>다만,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공제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20">
                <a:latin typeface="Malgun Gothic"/>
                <a:cs typeface="Malgun Gothic"/>
              </a:rPr>
              <a:t>등록이 의무보험일 </a:t>
            </a:r>
            <a:r>
              <a:rPr dirty="0" sz="1100" spc="-15">
                <a:latin typeface="Malgun Gothic"/>
                <a:cs typeface="Malgun Gothic"/>
              </a:rPr>
              <a:t>경우에는 </a:t>
            </a:r>
            <a:r>
              <a:rPr dirty="0" sz="1100" spc="-10">
                <a:latin typeface="Malgun Gothic"/>
                <a:cs typeface="Malgun Gothic"/>
              </a:rPr>
              <a:t>그러하지 </a:t>
            </a:r>
            <a:r>
              <a:rPr dirty="0" sz="1100" spc="20">
                <a:latin typeface="Malgun Gothic"/>
                <a:cs typeface="Malgun Gothic"/>
              </a:rPr>
              <a:t>않으며, </a:t>
            </a:r>
            <a:r>
              <a:rPr dirty="0" sz="1100" spc="-15">
                <a:latin typeface="Malgun Gothic"/>
                <a:cs typeface="Malgun Gothic"/>
              </a:rPr>
              <a:t>의무보험이 </a:t>
            </a:r>
            <a:r>
              <a:rPr dirty="0" sz="1100" spc="-10">
                <a:latin typeface="Malgun Gothic"/>
                <a:cs typeface="Malgun Gothic"/>
              </a:rPr>
              <a:t>다수인 경우에는 </a:t>
            </a:r>
            <a:r>
              <a:rPr dirty="0" sz="1100" spc="10">
                <a:latin typeface="Malgun Gothic"/>
                <a:cs typeface="Malgun Gothic"/>
              </a:rPr>
              <a:t>제20조(공 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제금의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분담)을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따릅니다.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ct val="133600"/>
              </a:lnSpc>
            </a:pPr>
            <a:r>
              <a:rPr dirty="0" sz="1100" spc="-5">
                <a:latin typeface="Malgun Gothic"/>
                <a:cs typeface="Malgun Gothic"/>
              </a:rPr>
              <a:t>②제1항의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의무보험은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법률에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의무적으로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가입하여야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하는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보험으로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공제계약(각종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가입되어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계약)을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포함합니다.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ts val="1760"/>
              </a:lnSpc>
              <a:spcBef>
                <a:spcPts val="125"/>
              </a:spcBef>
            </a:pPr>
            <a:r>
              <a:rPr dirty="0" sz="1100" spc="-15">
                <a:latin typeface="Malgun Gothic"/>
                <a:cs typeface="Malgun Gothic"/>
              </a:rPr>
              <a:t>③피공제자가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의무보험에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가입하여야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함에도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불구하고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가입하지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가 </a:t>
            </a:r>
            <a:r>
              <a:rPr dirty="0" sz="1100" spc="-15">
                <a:latin typeface="Malgun Gothic"/>
                <a:cs typeface="Malgun Gothic"/>
              </a:rPr>
              <a:t>가입했더라면 의무보험에서 </a:t>
            </a:r>
            <a:r>
              <a:rPr dirty="0" sz="1100" spc="-10">
                <a:latin typeface="Malgun Gothic"/>
                <a:cs typeface="Malgun Gothic"/>
              </a:rPr>
              <a:t>보상했을 금액을 </a:t>
            </a:r>
            <a:r>
              <a:rPr dirty="0" sz="1100" spc="-5">
                <a:latin typeface="Malgun Gothic"/>
                <a:cs typeface="Malgun Gothic"/>
              </a:rPr>
              <a:t>제1항의 </a:t>
            </a:r>
            <a:r>
              <a:rPr dirty="0" sz="1100" spc="5">
                <a:latin typeface="Malgun Gothic"/>
                <a:cs typeface="Malgun Gothic"/>
              </a:rPr>
              <a:t>“의무보험에서 </a:t>
            </a:r>
            <a:r>
              <a:rPr dirty="0" sz="1100" spc="-10">
                <a:latin typeface="Malgun Gothic"/>
                <a:cs typeface="Malgun Gothic"/>
              </a:rPr>
              <a:t>보상하는 </a:t>
            </a:r>
            <a:r>
              <a:rPr dirty="0" sz="1100" spc="35">
                <a:latin typeface="Malgun Gothic"/>
                <a:cs typeface="Malgun Gothic"/>
              </a:rPr>
              <a:t>금액” </a:t>
            </a:r>
            <a:r>
              <a:rPr dirty="0" sz="1100" spc="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봅니다.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850">
              <a:latin typeface="Malgun Gothic"/>
              <a:cs typeface="Malgun Gothic"/>
            </a:endParaRPr>
          </a:p>
          <a:p>
            <a:pPr marL="152400" marR="5080" indent="-140335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제19조(다른 법령과의</a:t>
            </a:r>
            <a:r>
              <a:rPr dirty="0" sz="1100" spc="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관계) </a:t>
            </a:r>
            <a:r>
              <a:rPr dirty="0" sz="1100" spc="-15">
                <a:latin typeface="Malgun Gothic"/>
                <a:cs typeface="Malgun Gothic"/>
              </a:rPr>
              <a:t>①피공제자가 </a:t>
            </a:r>
            <a:r>
              <a:rPr dirty="0" sz="1100" spc="-5">
                <a:latin typeface="Malgun Gothic"/>
                <a:cs typeface="Malgun Gothic"/>
              </a:rPr>
              <a:t>다른 </a:t>
            </a:r>
            <a:r>
              <a:rPr dirty="0" sz="1100" spc="-10">
                <a:latin typeface="Malgun Gothic"/>
                <a:cs typeface="Malgun Gothic"/>
              </a:rPr>
              <a:t>법령에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 법률상의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배상책임의</a:t>
            </a:r>
            <a:r>
              <a:rPr dirty="0" sz="1100" spc="-10">
                <a:latin typeface="Malgun Gothic"/>
                <a:cs typeface="Malgun Gothic"/>
              </a:rPr>
              <a:t> 전부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일부를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면제받는</a:t>
            </a:r>
            <a:r>
              <a:rPr dirty="0" sz="1100" spc="310">
                <a:latin typeface="Malgun Gothic"/>
                <a:cs typeface="Malgun Gothic"/>
              </a:rPr>
              <a:t> </a:t>
            </a:r>
            <a:r>
              <a:rPr dirty="0" sz="1100" spc="30">
                <a:latin typeface="Malgun Gothic"/>
                <a:cs typeface="Malgun Gothic"/>
              </a:rPr>
              <a:t>경우,</a:t>
            </a:r>
            <a:r>
              <a:rPr dirty="0" sz="1100" spc="3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제12조(보상하는</a:t>
            </a:r>
            <a:r>
              <a:rPr dirty="0" sz="1100" spc="30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손해)</a:t>
            </a:r>
            <a:r>
              <a:rPr dirty="0" sz="1100" spc="31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제1항의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손해배상금은</a:t>
            </a:r>
            <a:r>
              <a:rPr dirty="0" sz="1100" spc="3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위의</a:t>
            </a:r>
            <a:r>
              <a:rPr dirty="0" sz="1100" spc="30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다른</a:t>
            </a:r>
            <a:endParaRPr sz="11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37513" y="1095311"/>
          <a:ext cx="572833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115"/>
                <a:gridCol w="869950"/>
                <a:gridCol w="4312285"/>
              </a:tblGrid>
              <a:tr h="25042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ts val="1195"/>
                        </a:lnSpc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7025" marR="6985" indent="-181610">
                        <a:lnSpc>
                          <a:spcPct val="133000"/>
                        </a:lnSpc>
                        <a:buAutoNum type="arabicPeriod" startAt="2"/>
                        <a:tabLst>
                          <a:tab pos="3289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엄지손가락이나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7025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락을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5센티미터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짧아진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비장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신장을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830368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9급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2천250만원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0.6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0">
                          <a:latin typeface="Malgun Gothic"/>
                          <a:cs typeface="Malgun Gothic"/>
                        </a:rPr>
                        <a:t>0.06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반맹증ㆍ시야협착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시야결손이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코가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결손되어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3375" marR="8255" indent="-18796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/>
                        <a:tabLst>
                          <a:tab pos="3276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아듣지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8295" indent="-18351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/>
                        <a:tabLst>
                          <a:tab pos="3289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귀에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입을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대고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않으면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큰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3375" marR="8255">
                        <a:lnSpc>
                          <a:spcPts val="1610"/>
                        </a:lnSpc>
                        <a:spcBef>
                          <a:spcPts val="1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듣지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못하고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9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9"/>
                        <a:tabLst>
                          <a:tab pos="3441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2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marR="8255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개의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5440" marR="8255" indent="-26416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11"/>
                        <a:tabLst>
                          <a:tab pos="347345" algn="l"/>
                        </a:tabLst>
                      </a:pPr>
                      <a:r>
                        <a:rPr dirty="0" sz="1000" spc="-2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11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엄지발가락을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1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1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생식기에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3535" marR="8255" indent="-262255">
                        <a:lnSpc>
                          <a:spcPct val="133000"/>
                        </a:lnSpc>
                        <a:buAutoNum type="arabicPeriod" startAt="11"/>
                        <a:tabLst>
                          <a:tab pos="3384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노무가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상당한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제한된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marR="8255" indent="-236220">
                        <a:lnSpc>
                          <a:spcPct val="133000"/>
                        </a:lnSpc>
                        <a:buFont typeface="Malgun Gothic"/>
                        <a:buAutoNum type="arabicPeriod" startAt="11"/>
                        <a:tabLst>
                          <a:tab pos="351790" algn="l"/>
                        </a:tabLst>
                      </a:pPr>
                      <a:r>
                        <a:rPr dirty="0"/>
                        <a:t>	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노무가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상당한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정도로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제한된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38707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10급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1천880만원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6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0.1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기능이나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14개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3375" marR="8255" indent="-18796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289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귀에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입을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대고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말하지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않으면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큰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듣지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825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37513" y="1095311"/>
          <a:ext cx="572833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115"/>
                <a:gridCol w="869950"/>
                <a:gridCol w="4312285"/>
              </a:tblGrid>
              <a:tr h="28010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327025" indent="-182245">
                        <a:lnSpc>
                          <a:spcPts val="1195"/>
                        </a:lnSpc>
                        <a:buAutoNum type="arabicPeriod" startAt="5"/>
                        <a:tabLst>
                          <a:tab pos="3276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거리에서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듣는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27025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데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지장이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34645" marR="8255" indent="-189230">
                        <a:lnSpc>
                          <a:spcPct val="133000"/>
                        </a:lnSpc>
                        <a:buAutoNum type="arabicPeriod" startAt="6"/>
                        <a:tabLst>
                          <a:tab pos="3384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 손의 둘째손가락을 잃은 사람 또는 엄지손가락과 둘째손가락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33375" marR="8255" indent="-187960">
                        <a:lnSpc>
                          <a:spcPct val="133300"/>
                        </a:lnSpc>
                        <a:spcBef>
                          <a:spcPts val="10"/>
                        </a:spcBef>
                        <a:buAutoNum type="arabicPeriod" startAt="6"/>
                        <a:tabLst>
                          <a:tab pos="3289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 손의 엄지손가락을 제대로 못쓰게 된 사람 또는 한쪽 손의 둘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째손가락을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 못쓰게 된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 쪽 손의 엄지손가락과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둘째손가락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3개의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 제대로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6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3센티미터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짧아진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6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엄지발가락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4개의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8135" marR="6985" indent="-23622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6"/>
                        <a:tabLst>
                          <a:tab pos="3416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18135" marR="8255" indent="-236220">
                        <a:lnSpc>
                          <a:spcPts val="1610"/>
                        </a:lnSpc>
                        <a:buFont typeface="Malgun Gothic"/>
                        <a:buAutoNum type="arabicPeriod" startAt="6"/>
                        <a:tabLst>
                          <a:tab pos="347345" algn="l"/>
                        </a:tabLst>
                      </a:pPr>
                      <a:r>
                        <a:rPr dirty="0"/>
                        <a:t>	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10026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1천500만원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4645" indent="-189865">
                        <a:lnSpc>
                          <a:spcPct val="100000"/>
                        </a:lnSpc>
                        <a:spcBef>
                          <a:spcPts val="30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근접반사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남거나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운동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702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3375" marR="8255" indent="-187960">
                        <a:lnSpc>
                          <a:spcPct val="133000"/>
                        </a:lnSpc>
                        <a:buAutoNum type="arabicPeriod" startAt="2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40센티미터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3375" marR="8255" indent="-18796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2"/>
                        <a:tabLst>
                          <a:tab pos="3276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작은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알아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듣지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기형이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가운뎃손가락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넷째손가락을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3375" marR="8255" indent="-187960">
                        <a:lnSpc>
                          <a:spcPct val="133000"/>
                        </a:lnSpc>
                        <a:buAutoNum type="arabicPeriod" startAt="2"/>
                        <a:tabLst>
                          <a:tab pos="3289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지손가락과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3375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7025" marR="6985" indent="-181610">
                        <a:lnSpc>
                          <a:spcPct val="133000"/>
                        </a:lnSpc>
                        <a:buAutoNum type="arabicPeriod" startAt="9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엄지발가락을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9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흉복부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ts val="1125"/>
                        </a:lnSpc>
                        <a:spcBef>
                          <a:spcPts val="395"/>
                        </a:spcBef>
                        <a:buAutoNum type="arabicPeriod" startAt="9"/>
                        <a:tabLst>
                          <a:tab pos="33528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10개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62200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1천250만원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28295" indent="-183515">
                        <a:lnSpc>
                          <a:spcPct val="100000"/>
                        </a:lnSpc>
                        <a:spcBef>
                          <a:spcPts val="60"/>
                        </a:spcBef>
                        <a:buAutoNum type="arabicPeriod"/>
                        <a:tabLst>
                          <a:tab pos="3289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근접반사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있거나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운동장애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가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귓바퀴가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대부분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쇄골,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흉골,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늑골,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견갑골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골반골에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기형이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장관골에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기형이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가운뎃손가락이나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넷째손가락을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51155" indent="-26987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517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둘째발가락을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둘째발가락을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762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37513" y="1095311"/>
          <a:ext cx="5728335" cy="7030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115"/>
                <a:gridCol w="869950"/>
                <a:gridCol w="4312285"/>
              </a:tblGrid>
              <a:tr h="12193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5915">
                        <a:lnSpc>
                          <a:spcPts val="1195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가운뎃발가락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5915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3개의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marR="8255" indent="-253365">
                        <a:lnSpc>
                          <a:spcPct val="133000"/>
                        </a:lnSpc>
                        <a:buAutoNum type="arabicPeriod" startAt="11"/>
                        <a:tabLst>
                          <a:tab pos="3365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엄지발가락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4개의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1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신경증상이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1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외모에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01099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1천만원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0.6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반맹증,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시야협착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시야결손이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눈꺼풀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남거나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속눈썹에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새끼손가락을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마디뼈의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마디뼈의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끝관절을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굽히고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없게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1센티미터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짧아진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가운뎃발가락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2265" marR="6985" indent="-260985">
                        <a:lnSpc>
                          <a:spcPct val="133000"/>
                        </a:lnSpc>
                        <a:buAutoNum type="arabicPeriod"/>
                        <a:tabLst>
                          <a:tab pos="33655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둘째발가락을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발이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째발가락을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42265" marR="8255">
                        <a:lnSpc>
                          <a:spcPct val="133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가운뎃발가락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3개를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05086">
                <a:tc>
                  <a:txBody>
                    <a:bodyPr/>
                    <a:lstStyle/>
                    <a:p>
                      <a:pPr algn="ctr" marL="254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630만원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4645" indent="-189865">
                        <a:lnSpc>
                          <a:spcPct val="100000"/>
                        </a:lnSpc>
                        <a:spcBef>
                          <a:spcPts val="40"/>
                        </a:spcBef>
                        <a:buAutoNum type="arabicPeriod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눈꺼풀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일부에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있거나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속눈썹에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2161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7025" marR="6985" indent="-181610">
                        <a:lnSpc>
                          <a:spcPct val="133000"/>
                        </a:lnSpc>
                        <a:buAutoNum type="arabicPeriod" startAt="2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알아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듣지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보이는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부분에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손바닥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크기의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보이는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부분에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손바닥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크기의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17907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2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새끼손가락을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marR="8255" indent="-18923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2"/>
                        <a:tabLst>
                          <a:tab pos="3384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마디뼈의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일부를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marR="8255" indent="-18923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2"/>
                        <a:tabLst>
                          <a:tab pos="3384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손가락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끝관절을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못쓰게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3375" indent="-18859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2"/>
                        <a:tabLst>
                          <a:tab pos="3340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가운뎃발가락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발가락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2개를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못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575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4645" indent="-253365">
                        <a:lnSpc>
                          <a:spcPts val="1120"/>
                        </a:lnSpc>
                        <a:spcBef>
                          <a:spcPts val="409"/>
                        </a:spcBef>
                        <a:buAutoNum type="arabicPeriod" startAt="10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신경증상이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08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945896" y="8065414"/>
            <a:ext cx="5711825" cy="1449070"/>
          </a:xfrm>
          <a:prstGeom prst="rect">
            <a:avLst/>
          </a:prstGeom>
        </p:spPr>
        <p:txBody>
          <a:bodyPr wrap="square" lIns="0" tIns="641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dirty="0" sz="1000" spc="85">
                <a:latin typeface="Malgun Gothic"/>
                <a:cs typeface="Malgun Gothic"/>
              </a:rPr>
              <a:t>[비</a:t>
            </a:r>
            <a:r>
              <a:rPr dirty="0" sz="1000" spc="100">
                <a:latin typeface="Malgun Gothic"/>
                <a:cs typeface="Malgun Gothic"/>
              </a:rPr>
              <a:t> </a:t>
            </a:r>
            <a:r>
              <a:rPr dirty="0" sz="1000" spc="95">
                <a:latin typeface="Malgun Gothic"/>
                <a:cs typeface="Malgun Gothic"/>
              </a:rPr>
              <a:t>고]</a:t>
            </a:r>
            <a:endParaRPr sz="1000">
              <a:latin typeface="Malgun Gothic"/>
              <a:cs typeface="Malgun Gothic"/>
            </a:endParaRPr>
          </a:p>
          <a:p>
            <a:pPr marL="194945" marR="5080" indent="-182880">
              <a:lnSpc>
                <a:spcPct val="133000"/>
              </a:lnSpc>
              <a:spcBef>
                <a:spcPts val="15"/>
              </a:spcBef>
              <a:buAutoNum type="arabicPeriod"/>
              <a:tabLst>
                <a:tab pos="198755" algn="l"/>
              </a:tabLst>
            </a:pPr>
            <a:r>
              <a:rPr dirty="0" sz="1000">
                <a:latin typeface="Malgun Gothic"/>
                <a:cs typeface="Malgun Gothic"/>
              </a:rPr>
              <a:t>후유장애가</a:t>
            </a:r>
            <a:r>
              <a:rPr dirty="0" sz="1000" spc="204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둘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있는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경우에는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그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심한</a:t>
            </a:r>
            <a:r>
              <a:rPr dirty="0" sz="1000" spc="204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후유장애에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해당하는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등급보다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높은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금액으로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  <a:p>
            <a:pPr marL="192405" marR="5080" indent="-180340">
              <a:lnSpc>
                <a:spcPts val="1610"/>
              </a:lnSpc>
              <a:spcBef>
                <a:spcPts val="105"/>
              </a:spcBef>
              <a:buAutoNum type="arabicPeriod"/>
              <a:tabLst>
                <a:tab pos="197485" algn="l"/>
              </a:tabLst>
            </a:pPr>
            <a:r>
              <a:rPr dirty="0" sz="1000" spc="-5">
                <a:latin typeface="Malgun Gothic"/>
                <a:cs typeface="Malgun Gothic"/>
              </a:rPr>
              <a:t>시력의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측정은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국제식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시력표로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35">
                <a:latin typeface="Malgun Gothic"/>
                <a:cs typeface="Malgun Gothic"/>
              </a:rPr>
              <a:t>하고,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굴절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이상이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있는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사람에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대해서는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원칙적으로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교정시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력을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측정한다.</a:t>
            </a:r>
            <a:endParaRPr sz="1000">
              <a:latin typeface="Malgun Gothic"/>
              <a:cs typeface="Malgun Gothic"/>
            </a:endParaRPr>
          </a:p>
          <a:p>
            <a:pPr marL="193675" indent="-181610">
              <a:lnSpc>
                <a:spcPct val="100000"/>
              </a:lnSpc>
              <a:spcBef>
                <a:spcPts val="275"/>
              </a:spcBef>
              <a:buAutoNum type="arabicPeriod"/>
              <a:tabLst>
                <a:tab pos="194310" algn="l"/>
              </a:tabLst>
            </a:pPr>
            <a:r>
              <a:rPr dirty="0" sz="1000" spc="-10">
                <a:latin typeface="Malgun Gothic"/>
                <a:cs typeface="Malgun Gothic"/>
              </a:rPr>
              <a:t>"손가락을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잃은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엄지손가락은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지관절,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그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밖의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손가락은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제1지관절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이상을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잃은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</a:t>
            </a:r>
            <a:endParaRPr sz="1000">
              <a:latin typeface="Malgun Gothic"/>
              <a:cs typeface="Malgun Gothic"/>
            </a:endParaRPr>
          </a:p>
          <a:p>
            <a:pPr marL="198120">
              <a:lnSpc>
                <a:spcPct val="100000"/>
              </a:lnSpc>
              <a:spcBef>
                <a:spcPts val="395"/>
              </a:spcBef>
            </a:pPr>
            <a:r>
              <a:rPr dirty="0" sz="1000" spc="-5">
                <a:latin typeface="Malgun Gothic"/>
                <a:cs typeface="Malgun Gothic"/>
              </a:rPr>
              <a:t>를</a:t>
            </a:r>
            <a:r>
              <a:rPr dirty="0" sz="1000" spc="9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945896" y="1032153"/>
            <a:ext cx="5713095" cy="713994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94945" marR="6350" indent="-182880">
              <a:lnSpc>
                <a:spcPct val="133500"/>
              </a:lnSpc>
              <a:spcBef>
                <a:spcPts val="105"/>
              </a:spcBef>
              <a:buAutoNum type="arabicPeriod" startAt="4"/>
              <a:tabLst>
                <a:tab pos="195580" algn="l"/>
              </a:tabLst>
            </a:pPr>
            <a:r>
              <a:rPr dirty="0" sz="1000" spc="-10">
                <a:latin typeface="Malgun Gothic"/>
                <a:cs typeface="Malgun Gothic"/>
              </a:rPr>
              <a:t>"손가락을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제대로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못쓰게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된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손가락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끝부분의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2분의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1</a:t>
            </a:r>
            <a:r>
              <a:rPr dirty="0" sz="1000" spc="1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이상을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잃거나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중수지관절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또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는 </a:t>
            </a:r>
            <a:r>
              <a:rPr dirty="0" sz="1000" spc="5">
                <a:latin typeface="Malgun Gothic"/>
                <a:cs typeface="Malgun Gothic"/>
              </a:rPr>
              <a:t>제1지관절(엄지손가락의 </a:t>
            </a:r>
            <a:r>
              <a:rPr dirty="0" sz="1000" spc="-5">
                <a:latin typeface="Malgun Gothic"/>
                <a:cs typeface="Malgun Gothic"/>
              </a:rPr>
              <a:t>경우에는 지관절을 </a:t>
            </a:r>
            <a:r>
              <a:rPr dirty="0" sz="1000" spc="10">
                <a:latin typeface="Malgun Gothic"/>
                <a:cs typeface="Malgun Gothic"/>
              </a:rPr>
              <a:t>말한다)에 </a:t>
            </a:r>
            <a:r>
              <a:rPr dirty="0" sz="1000" spc="-5">
                <a:latin typeface="Malgun Gothic"/>
                <a:cs typeface="Malgun Gothic"/>
              </a:rPr>
              <a:t>뚜렷한 운동장애가 남은 경우를 말 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35">
                <a:latin typeface="Malgun Gothic"/>
                <a:cs typeface="Malgun Gothic"/>
              </a:rPr>
              <a:t>한다.</a:t>
            </a:r>
            <a:endParaRPr sz="1000">
              <a:latin typeface="Malgun Gothic"/>
              <a:cs typeface="Malgun Gothic"/>
            </a:endParaRPr>
          </a:p>
          <a:p>
            <a:pPr algn="just" marL="190500" indent="-178435">
              <a:lnSpc>
                <a:spcPct val="100000"/>
              </a:lnSpc>
              <a:spcBef>
                <a:spcPts val="395"/>
              </a:spcBef>
              <a:buAutoNum type="arabicPeriod" startAt="4"/>
              <a:tabLst>
                <a:tab pos="191135" algn="l"/>
              </a:tabLst>
            </a:pPr>
            <a:r>
              <a:rPr dirty="0" sz="1000" spc="-10">
                <a:latin typeface="Malgun Gothic"/>
                <a:cs typeface="Malgun Gothic"/>
              </a:rPr>
              <a:t>"발가락을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잃은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발가락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전부를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잃은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경우를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algn="just" marL="151130" marR="5080" indent="-139065">
              <a:lnSpc>
                <a:spcPct val="133000"/>
              </a:lnSpc>
              <a:spcBef>
                <a:spcPts val="15"/>
              </a:spcBef>
              <a:buAutoNum type="arabicPeriod" startAt="4"/>
              <a:tabLst>
                <a:tab pos="193040" algn="l"/>
              </a:tabLst>
            </a:pPr>
            <a:r>
              <a:rPr dirty="0" sz="1000" spc="-10">
                <a:latin typeface="Malgun Gothic"/>
                <a:cs typeface="Malgun Gothic"/>
              </a:rPr>
              <a:t>"발가락을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제대로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못쓰게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된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엄지발가락은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끝관절의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2분의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1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이상을,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그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밖의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발가락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은</a:t>
            </a:r>
            <a:r>
              <a:rPr dirty="0" sz="1000" spc="2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끝관절</a:t>
            </a:r>
            <a:r>
              <a:rPr dirty="0" sz="1000" spc="2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이상을</a:t>
            </a:r>
            <a:r>
              <a:rPr dirty="0" sz="1000" spc="2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잃거나</a:t>
            </a:r>
            <a:r>
              <a:rPr dirty="0" sz="1000" spc="2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중족지관절</a:t>
            </a:r>
            <a:r>
              <a:rPr dirty="0" sz="1000" spc="2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또는</a:t>
            </a:r>
            <a:r>
              <a:rPr dirty="0" sz="1000" spc="290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제1지관절(엄지발가락의</a:t>
            </a:r>
            <a:r>
              <a:rPr dirty="0" sz="1000" spc="2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경우에는</a:t>
            </a:r>
            <a:r>
              <a:rPr dirty="0" sz="1000" spc="2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지관절을</a:t>
            </a:r>
            <a:r>
              <a:rPr dirty="0" sz="1000" spc="2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말한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다)에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뚜렷한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운동장애가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남은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경우를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algn="just" marL="190500" marR="6350" indent="-178435">
              <a:lnSpc>
                <a:spcPct val="133000"/>
              </a:lnSpc>
              <a:spcBef>
                <a:spcPts val="10"/>
              </a:spcBef>
              <a:buAutoNum type="arabicPeriod" startAt="4"/>
              <a:tabLst>
                <a:tab pos="197485" algn="l"/>
              </a:tabLst>
            </a:pPr>
            <a:r>
              <a:rPr dirty="0" sz="1000" spc="-10">
                <a:latin typeface="Malgun Gothic"/>
                <a:cs typeface="Malgun Gothic"/>
              </a:rPr>
              <a:t>"흉터가 </a:t>
            </a:r>
            <a:r>
              <a:rPr dirty="0" sz="1000" spc="-5">
                <a:latin typeface="Malgun Gothic"/>
                <a:cs typeface="Malgun Gothic"/>
              </a:rPr>
              <a:t>남은 </a:t>
            </a:r>
            <a:r>
              <a:rPr dirty="0" sz="1000" spc="-10">
                <a:latin typeface="Malgun Gothic"/>
                <a:cs typeface="Malgun Gothic"/>
              </a:rPr>
              <a:t>것"이란 </a:t>
            </a:r>
            <a:r>
              <a:rPr dirty="0" sz="1000">
                <a:latin typeface="Malgun Gothic"/>
                <a:cs typeface="Malgun Gothic"/>
              </a:rPr>
              <a:t>성형수술을 </a:t>
            </a:r>
            <a:r>
              <a:rPr dirty="0" sz="1000" spc="-5">
                <a:latin typeface="Malgun Gothic"/>
                <a:cs typeface="Malgun Gothic"/>
              </a:rPr>
              <a:t>한 후에도 맨눈으로 식별이 가능한 흔적이 </a:t>
            </a:r>
            <a:r>
              <a:rPr dirty="0" sz="1000">
                <a:latin typeface="Malgun Gothic"/>
                <a:cs typeface="Malgun Gothic"/>
              </a:rPr>
              <a:t>있는 </a:t>
            </a:r>
            <a:r>
              <a:rPr dirty="0" sz="1000" spc="-5">
                <a:latin typeface="Malgun Gothic"/>
                <a:cs typeface="Malgun Gothic"/>
              </a:rPr>
              <a:t>상태를 말 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35">
                <a:latin typeface="Malgun Gothic"/>
                <a:cs typeface="Malgun Gothic"/>
              </a:rPr>
              <a:t>한다.</a:t>
            </a:r>
            <a:endParaRPr sz="1000">
              <a:latin typeface="Malgun Gothic"/>
              <a:cs typeface="Malgun Gothic"/>
            </a:endParaRPr>
          </a:p>
          <a:p>
            <a:pPr algn="just" marL="198120" marR="6350" indent="-186055">
              <a:lnSpc>
                <a:spcPts val="1610"/>
              </a:lnSpc>
              <a:spcBef>
                <a:spcPts val="110"/>
              </a:spcBef>
              <a:buAutoNum type="arabicPeriod" startAt="4"/>
              <a:tabLst>
                <a:tab pos="194310" algn="l"/>
              </a:tabLst>
            </a:pPr>
            <a:r>
              <a:rPr dirty="0" sz="1000" spc="-10">
                <a:latin typeface="Malgun Gothic"/>
                <a:cs typeface="Malgun Gothic"/>
              </a:rPr>
              <a:t>"항상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보호를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받아야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하는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일상생활에서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기본적인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음식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35">
                <a:latin typeface="Malgun Gothic"/>
                <a:cs typeface="Malgun Gothic"/>
              </a:rPr>
              <a:t>섭취,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배뇨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등을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다른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사람에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게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의존하여야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하는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것을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algn="just" marL="195580" indent="-182880">
              <a:lnSpc>
                <a:spcPct val="100000"/>
              </a:lnSpc>
              <a:spcBef>
                <a:spcPts val="270"/>
              </a:spcBef>
              <a:buAutoNum type="arabicPeriod" startAt="4"/>
              <a:tabLst>
                <a:tab pos="195580" algn="l"/>
              </a:tabLst>
            </a:pPr>
            <a:r>
              <a:rPr dirty="0" sz="1000" spc="-10">
                <a:latin typeface="Malgun Gothic"/>
                <a:cs typeface="Malgun Gothic"/>
              </a:rPr>
              <a:t>"수시로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보호를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받아야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하는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일상생활에서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기본적인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음식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35">
                <a:latin typeface="Malgun Gothic"/>
                <a:cs typeface="Malgun Gothic"/>
              </a:rPr>
              <a:t>섭취,</a:t>
            </a:r>
            <a:r>
              <a:rPr dirty="0" sz="1000" spc="18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배뇨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등은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가능하나,</a:t>
            </a:r>
            <a:endParaRPr sz="1000">
              <a:latin typeface="Malgun Gothic"/>
              <a:cs typeface="Malgun Gothic"/>
            </a:endParaRPr>
          </a:p>
          <a:p>
            <a:pPr algn="just" marL="194945">
              <a:lnSpc>
                <a:spcPct val="100000"/>
              </a:lnSpc>
              <a:spcBef>
                <a:spcPts val="395"/>
              </a:spcBef>
            </a:pPr>
            <a:r>
              <a:rPr dirty="0" sz="1000" spc="-5">
                <a:latin typeface="Malgun Gothic"/>
                <a:cs typeface="Malgun Gothic"/>
              </a:rPr>
              <a:t>그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외의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일은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다른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사람에게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의존하여야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하는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것을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algn="just" marL="265430" marR="5080" indent="-253365">
              <a:lnSpc>
                <a:spcPct val="133000"/>
              </a:lnSpc>
              <a:spcBef>
                <a:spcPts val="15"/>
              </a:spcBef>
              <a:buAutoNum type="arabicPeriod" startAt="10"/>
              <a:tabLst>
                <a:tab pos="264160" algn="l"/>
              </a:tabLst>
            </a:pPr>
            <a:r>
              <a:rPr dirty="0" sz="1000" spc="-10">
                <a:latin typeface="Malgun Gothic"/>
                <a:cs typeface="Malgun Gothic"/>
              </a:rPr>
              <a:t>"항상 </a:t>
            </a:r>
            <a:r>
              <a:rPr dirty="0" sz="1000">
                <a:latin typeface="Malgun Gothic"/>
                <a:cs typeface="Malgun Gothic"/>
              </a:rPr>
              <a:t>보호 </a:t>
            </a:r>
            <a:r>
              <a:rPr dirty="0" sz="1000" spc="-5">
                <a:latin typeface="Malgun Gothic"/>
                <a:cs typeface="Malgun Gothic"/>
              </a:rPr>
              <a:t>또는 수시 보호를 받아야 </a:t>
            </a:r>
            <a:r>
              <a:rPr dirty="0" sz="1000">
                <a:latin typeface="Malgun Gothic"/>
                <a:cs typeface="Malgun Gothic"/>
              </a:rPr>
              <a:t>하는 </a:t>
            </a:r>
            <a:r>
              <a:rPr dirty="0" sz="1000" spc="-10">
                <a:latin typeface="Malgun Gothic"/>
                <a:cs typeface="Malgun Gothic"/>
              </a:rPr>
              <a:t>기간"은 </a:t>
            </a:r>
            <a:r>
              <a:rPr dirty="0" sz="1000" spc="-5">
                <a:latin typeface="Malgun Gothic"/>
                <a:cs typeface="Malgun Gothic"/>
              </a:rPr>
              <a:t>의사가 판정하는 노동능력 상실기간을 기 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준으로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하여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타당한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기간으로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정한다.</a:t>
            </a:r>
            <a:endParaRPr sz="1000">
              <a:latin typeface="Malgun Gothic"/>
              <a:cs typeface="Malgun Gothic"/>
            </a:endParaRPr>
          </a:p>
          <a:p>
            <a:pPr algn="just" marL="245745" indent="-233679">
              <a:lnSpc>
                <a:spcPct val="100000"/>
              </a:lnSpc>
              <a:spcBef>
                <a:spcPts val="395"/>
              </a:spcBef>
              <a:buAutoNum type="arabicPeriod" startAt="10"/>
              <a:tabLst>
                <a:tab pos="266065" algn="l"/>
              </a:tabLst>
            </a:pPr>
            <a:r>
              <a:rPr dirty="0" sz="1000" spc="-10">
                <a:latin typeface="Malgun Gothic"/>
                <a:cs typeface="Malgun Gothic"/>
              </a:rPr>
              <a:t>"제대로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못쓰게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된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정상기능의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4분의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3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이상을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상실한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경우를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말하고,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"뚜렷한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장애</a:t>
            </a:r>
            <a:endParaRPr sz="1000">
              <a:latin typeface="Malgun Gothic"/>
              <a:cs typeface="Malgun Gothic"/>
            </a:endParaRPr>
          </a:p>
          <a:p>
            <a:pPr algn="just" marL="245745" marR="5080">
              <a:lnSpc>
                <a:spcPct val="133000"/>
              </a:lnSpc>
              <a:spcBef>
                <a:spcPts val="10"/>
              </a:spcBef>
            </a:pPr>
            <a:r>
              <a:rPr dirty="0" sz="1000" spc="-5">
                <a:latin typeface="Malgun Gothic"/>
                <a:cs typeface="Malgun Gothic"/>
              </a:rPr>
              <a:t>가 남은 </a:t>
            </a:r>
            <a:r>
              <a:rPr dirty="0" sz="1000" spc="-10">
                <a:latin typeface="Malgun Gothic"/>
                <a:cs typeface="Malgun Gothic"/>
              </a:rPr>
              <a:t>것"이란 </a:t>
            </a:r>
            <a:r>
              <a:rPr dirty="0" sz="1000">
                <a:latin typeface="Malgun Gothic"/>
                <a:cs typeface="Malgun Gothic"/>
              </a:rPr>
              <a:t>정상기능의 2분의 </a:t>
            </a:r>
            <a:r>
              <a:rPr dirty="0" sz="1000" spc="20">
                <a:latin typeface="Malgun Gothic"/>
                <a:cs typeface="Malgun Gothic"/>
              </a:rPr>
              <a:t>1 </a:t>
            </a:r>
            <a:r>
              <a:rPr dirty="0" sz="1000" spc="-5">
                <a:latin typeface="Malgun Gothic"/>
                <a:cs typeface="Malgun Gothic"/>
              </a:rPr>
              <a:t>이상을 상실한 경우를 </a:t>
            </a:r>
            <a:r>
              <a:rPr dirty="0" sz="1000" spc="25">
                <a:latin typeface="Malgun Gothic"/>
                <a:cs typeface="Malgun Gothic"/>
              </a:rPr>
              <a:t>말하며, </a:t>
            </a:r>
            <a:r>
              <a:rPr dirty="0" sz="1000" spc="-10">
                <a:latin typeface="Malgun Gothic"/>
                <a:cs typeface="Malgun Gothic"/>
              </a:rPr>
              <a:t>"장애가 </a:t>
            </a:r>
            <a:r>
              <a:rPr dirty="0" sz="1000" spc="-5">
                <a:latin typeface="Malgun Gothic"/>
                <a:cs typeface="Malgun Gothic"/>
              </a:rPr>
              <a:t>남은 </a:t>
            </a:r>
            <a:r>
              <a:rPr dirty="0" sz="1000" spc="-10">
                <a:latin typeface="Malgun Gothic"/>
                <a:cs typeface="Malgun Gothic"/>
              </a:rPr>
              <a:t>것"이란 </a:t>
            </a:r>
            <a:r>
              <a:rPr dirty="0" sz="1000" spc="-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정상기능의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4분의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1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이상을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상실한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경우를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algn="just" marL="247015" indent="-234950">
              <a:lnSpc>
                <a:spcPct val="100000"/>
              </a:lnSpc>
              <a:spcBef>
                <a:spcPts val="395"/>
              </a:spcBef>
              <a:buAutoNum type="arabicPeriod" startAt="12"/>
              <a:tabLst>
                <a:tab pos="273685" algn="l"/>
              </a:tabLst>
            </a:pPr>
            <a:r>
              <a:rPr dirty="0" sz="1000" spc="-5">
                <a:latin typeface="Malgun Gothic"/>
                <a:cs typeface="Malgun Gothic"/>
              </a:rPr>
              <a:t>"신경계통의</a:t>
            </a:r>
            <a:r>
              <a:rPr dirty="0" sz="1000" spc="2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기능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또는</a:t>
            </a:r>
            <a:r>
              <a:rPr dirty="0" sz="1000" spc="21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정신기능에</a:t>
            </a:r>
            <a:r>
              <a:rPr dirty="0" sz="1000" spc="229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뚜렷한</a:t>
            </a:r>
            <a:r>
              <a:rPr dirty="0" sz="1000" spc="2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장애가</a:t>
            </a:r>
            <a:r>
              <a:rPr dirty="0" sz="1000" spc="2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남아</a:t>
            </a:r>
            <a:r>
              <a:rPr dirty="0" sz="1000" spc="229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특별히</a:t>
            </a:r>
            <a:r>
              <a:rPr dirty="0" sz="1000" spc="2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손쉬운</a:t>
            </a:r>
            <a:r>
              <a:rPr dirty="0" sz="1000" spc="229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노무</a:t>
            </a:r>
            <a:r>
              <a:rPr dirty="0" sz="1000" spc="2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외에는</a:t>
            </a:r>
            <a:r>
              <a:rPr dirty="0" sz="1000" spc="229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종사할</a:t>
            </a:r>
            <a:endParaRPr sz="1000">
              <a:latin typeface="Malgun Gothic"/>
              <a:cs typeface="Malgun Gothic"/>
            </a:endParaRPr>
          </a:p>
          <a:p>
            <a:pPr algn="just" marL="247015" marR="5080">
              <a:lnSpc>
                <a:spcPct val="133000"/>
              </a:lnSpc>
              <a:spcBef>
                <a:spcPts val="15"/>
              </a:spcBef>
            </a:pPr>
            <a:r>
              <a:rPr dirty="0" sz="1000" spc="-5">
                <a:latin typeface="Malgun Gothic"/>
                <a:cs typeface="Malgun Gothic"/>
              </a:rPr>
              <a:t>수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없는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신경계통의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기능</a:t>
            </a:r>
            <a:r>
              <a:rPr dirty="0" sz="1000" spc="18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또는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정신기능의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뚜렷한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장애로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노동능력이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일반인의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4분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1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정도만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남아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평생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동안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특별히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쉬운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일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외에는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노동을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할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없는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경우를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algn="just" marL="247015" indent="-234950">
              <a:lnSpc>
                <a:spcPct val="100000"/>
              </a:lnSpc>
              <a:spcBef>
                <a:spcPts val="395"/>
              </a:spcBef>
              <a:buAutoNum type="arabicPeriod" startAt="13"/>
              <a:tabLst>
                <a:tab pos="270510" algn="l"/>
              </a:tabLst>
            </a:pPr>
            <a:r>
              <a:rPr dirty="0" sz="1000" spc="-5">
                <a:latin typeface="Malgun Gothic"/>
                <a:cs typeface="Malgun Gothic"/>
              </a:rPr>
              <a:t>"신경계통의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기능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또는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정신기능에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장애가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남아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노무가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상당한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정도로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제한된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노동</a:t>
            </a:r>
            <a:endParaRPr sz="1000">
              <a:latin typeface="Malgun Gothic"/>
              <a:cs typeface="Malgun Gothic"/>
            </a:endParaRPr>
          </a:p>
          <a:p>
            <a:pPr algn="just" marL="247015" marR="6350">
              <a:lnSpc>
                <a:spcPct val="133000"/>
              </a:lnSpc>
              <a:spcBef>
                <a:spcPts val="10"/>
              </a:spcBef>
            </a:pPr>
            <a:r>
              <a:rPr dirty="0" sz="1000" spc="-5">
                <a:latin typeface="Malgun Gothic"/>
                <a:cs typeface="Malgun Gothic"/>
              </a:rPr>
              <a:t>능력이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어느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정도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남아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있으나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신경계통의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기능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또는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정신기능의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장애로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종사할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있는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직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종의 범위가 상당한 정도로 제한된 경우로서 다음 각 </a:t>
            </a:r>
            <a:r>
              <a:rPr dirty="0" sz="1000">
                <a:latin typeface="Malgun Gothic"/>
                <a:cs typeface="Malgun Gothic"/>
              </a:rPr>
              <a:t>목의 어느 </a:t>
            </a:r>
            <a:r>
              <a:rPr dirty="0" sz="1000" spc="-5">
                <a:latin typeface="Malgun Gothic"/>
                <a:cs typeface="Malgun Gothic"/>
              </a:rPr>
              <a:t>하나에 해당하는 경우를 말 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35">
                <a:latin typeface="Malgun Gothic"/>
                <a:cs typeface="Malgun Gothic"/>
              </a:rPr>
              <a:t>한다.</a:t>
            </a:r>
            <a:endParaRPr sz="1000">
              <a:latin typeface="Malgun Gothic"/>
              <a:cs typeface="Malgun Gothic"/>
            </a:endParaRPr>
          </a:p>
          <a:p>
            <a:pPr marL="139065">
              <a:lnSpc>
                <a:spcPct val="100000"/>
              </a:lnSpc>
              <a:spcBef>
                <a:spcPts val="409"/>
              </a:spcBef>
            </a:pPr>
            <a:r>
              <a:rPr dirty="0" sz="1000" spc="50">
                <a:latin typeface="Malgun Gothic"/>
                <a:cs typeface="Malgun Gothic"/>
              </a:rPr>
              <a:t>가.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신체적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능력은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정상이지만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뇌손상에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따른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정신적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결손증상이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인정되는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</a:t>
            </a:r>
            <a:endParaRPr sz="1000">
              <a:latin typeface="Malgun Gothic"/>
              <a:cs typeface="Malgun Gothic"/>
            </a:endParaRPr>
          </a:p>
          <a:p>
            <a:pPr marL="361315" marR="5080" indent="-222885">
              <a:lnSpc>
                <a:spcPct val="133000"/>
              </a:lnSpc>
            </a:pPr>
            <a:r>
              <a:rPr dirty="0" sz="1000" spc="50">
                <a:latin typeface="Malgun Gothic"/>
                <a:cs typeface="Malgun Gothic"/>
              </a:rPr>
              <a:t>나.</a:t>
            </a:r>
            <a:r>
              <a:rPr dirty="0" sz="1000" spc="27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전간(</a:t>
            </a:r>
            <a:r>
              <a:rPr dirty="0" sz="1000" spc="-5">
                <a:latin typeface="Malgun Gothic"/>
                <a:cs typeface="Malgun Gothic"/>
              </a:rPr>
              <a:t>癲癎</a:t>
            </a:r>
            <a:r>
              <a:rPr dirty="0" sz="1000" spc="65">
                <a:latin typeface="Malgun Gothic"/>
                <a:cs typeface="Malgun Gothic"/>
              </a:rPr>
              <a:t>)</a:t>
            </a:r>
            <a:r>
              <a:rPr dirty="0" sz="1000" spc="2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발작과</a:t>
            </a:r>
            <a:r>
              <a:rPr dirty="0" sz="1000" spc="27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현기증이</a:t>
            </a:r>
            <a:r>
              <a:rPr dirty="0" sz="1000" spc="27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나타날</a:t>
            </a:r>
            <a:r>
              <a:rPr dirty="0" sz="1000" spc="27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가능성이</a:t>
            </a:r>
            <a:r>
              <a:rPr dirty="0" sz="1000" spc="27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의학적ㆍ타각적(</a:t>
            </a:r>
            <a:r>
              <a:rPr dirty="0" sz="1000" spc="-5">
                <a:latin typeface="Malgun Gothic"/>
                <a:cs typeface="Malgun Gothic"/>
              </a:rPr>
              <a:t>他</a:t>
            </a:r>
            <a:r>
              <a:rPr dirty="0" sz="1000" spc="5">
                <a:latin typeface="Malgun Gothic"/>
                <a:cs typeface="Malgun Gothic"/>
              </a:rPr>
              <a:t>覺</a:t>
            </a:r>
            <a:r>
              <a:rPr dirty="0" sz="1000" spc="-5">
                <a:latin typeface="Malgun Gothic"/>
                <a:cs typeface="Malgun Gothic"/>
              </a:rPr>
              <a:t>的</a:t>
            </a:r>
            <a:r>
              <a:rPr dirty="0" sz="1000" spc="65">
                <a:latin typeface="Malgun Gothic"/>
                <a:cs typeface="Malgun Gothic"/>
              </a:rPr>
              <a:t>)</a:t>
            </a:r>
            <a:r>
              <a:rPr dirty="0" sz="1000" spc="2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소견으로</a:t>
            </a:r>
            <a:r>
              <a:rPr dirty="0" sz="1000" spc="27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증명되는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사람</a:t>
            </a:r>
            <a:endParaRPr sz="1000">
              <a:latin typeface="Malgun Gothic"/>
              <a:cs typeface="Malgun Gothic"/>
            </a:endParaRPr>
          </a:p>
          <a:p>
            <a:pPr marL="139065">
              <a:lnSpc>
                <a:spcPct val="100000"/>
              </a:lnSpc>
              <a:spcBef>
                <a:spcPts val="409"/>
              </a:spcBef>
            </a:pPr>
            <a:r>
              <a:rPr dirty="0" sz="1000" spc="50">
                <a:latin typeface="Malgun Gothic"/>
                <a:cs typeface="Malgun Gothic"/>
              </a:rPr>
              <a:t>다.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팔다리에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가벼운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정도의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일부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마비가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인정되는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사람</a:t>
            </a:r>
            <a:endParaRPr sz="1000">
              <a:latin typeface="Malgun Gothic"/>
              <a:cs typeface="Malgun Gothic"/>
            </a:endParaRPr>
          </a:p>
          <a:p>
            <a:pPr marL="265430" marR="6350" indent="-253365">
              <a:lnSpc>
                <a:spcPct val="133000"/>
              </a:lnSpc>
              <a:buAutoNum type="arabicPeriod" startAt="14"/>
              <a:tabLst>
                <a:tab pos="269240" algn="l"/>
              </a:tabLst>
            </a:pPr>
            <a:r>
              <a:rPr dirty="0" sz="1000" spc="-10">
                <a:latin typeface="Malgun Gothic"/>
                <a:cs typeface="Malgun Gothic"/>
              </a:rPr>
              <a:t>"흉복부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장기의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기능에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뚜렷한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장애가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남아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특별히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손쉬운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노무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외에는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종사할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수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없는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것"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이란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흉복부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장기의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장애로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노동능력이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일반인의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4분의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1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정도만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남은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경우를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marL="268605" marR="5080" indent="-256540">
              <a:lnSpc>
                <a:spcPct val="133000"/>
              </a:lnSpc>
              <a:spcBef>
                <a:spcPts val="10"/>
              </a:spcBef>
              <a:buAutoNum type="arabicPeriod" startAt="14"/>
              <a:tabLst>
                <a:tab pos="270510" algn="l"/>
              </a:tabLst>
            </a:pPr>
            <a:r>
              <a:rPr dirty="0" sz="1000" spc="-10">
                <a:latin typeface="Malgun Gothic"/>
                <a:cs typeface="Malgun Gothic"/>
              </a:rPr>
              <a:t>"흉복부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장기의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기능에</a:t>
            </a:r>
            <a:r>
              <a:rPr dirty="0" sz="1000" spc="21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장애가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남아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손쉬운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노무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외에는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종사할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수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없는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중등도(</a:t>
            </a:r>
            <a:r>
              <a:rPr dirty="0" sz="1000" spc="-5">
                <a:latin typeface="Malgun Gothic"/>
                <a:cs typeface="Malgun Gothic"/>
              </a:rPr>
              <a:t>中 等度</a:t>
            </a:r>
            <a:r>
              <a:rPr dirty="0" sz="1000" spc="35">
                <a:latin typeface="Malgun Gothic"/>
                <a:cs typeface="Malgun Gothic"/>
              </a:rPr>
              <a:t>)의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흉복부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장기의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장애로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노동능력이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일반인의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2분의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1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정도만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남은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경우를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marL="265430" marR="5080" indent="-253365">
              <a:lnSpc>
                <a:spcPts val="1610"/>
              </a:lnSpc>
              <a:spcBef>
                <a:spcPts val="85"/>
              </a:spcBef>
              <a:buAutoNum type="arabicPeriod" startAt="14"/>
              <a:tabLst>
                <a:tab pos="270510" algn="l"/>
              </a:tabLst>
            </a:pPr>
            <a:r>
              <a:rPr dirty="0" sz="1000" spc="-10">
                <a:latin typeface="Malgun Gothic"/>
                <a:cs typeface="Malgun Gothic"/>
              </a:rPr>
              <a:t>"흉복부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장기의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기능에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장애가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남아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노무가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상당한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정도로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제한된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중등도의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흉복부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장기의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장애로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취업가능한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직종의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범위가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상당한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정도로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제한된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경우를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9527"/>
            <a:ext cx="3677285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45" b="1">
                <a:latin typeface="Malgun Gothic"/>
                <a:cs typeface="Malgun Gothic"/>
              </a:rPr>
              <a:t>[별표6]</a:t>
            </a:r>
            <a:r>
              <a:rPr dirty="0" sz="1000" spc="120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부상</a:t>
            </a:r>
            <a:r>
              <a:rPr dirty="0" sz="1000" spc="114" b="1">
                <a:latin typeface="Malgun Gothic"/>
                <a:cs typeface="Malgun Gothic"/>
              </a:rPr>
              <a:t> </a:t>
            </a:r>
            <a:r>
              <a:rPr dirty="0" sz="1000" spc="-10" b="1">
                <a:latin typeface="Malgun Gothic"/>
                <a:cs typeface="Malgun Gothic"/>
              </a:rPr>
              <a:t>등급별</a:t>
            </a:r>
            <a:r>
              <a:rPr dirty="0" sz="1000" spc="130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승강기사고배상책임공제</a:t>
            </a:r>
            <a:r>
              <a:rPr dirty="0" sz="1000" spc="130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공제금액의</a:t>
            </a:r>
            <a:r>
              <a:rPr dirty="0" sz="1000" spc="135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한도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881926" y="1280286"/>
          <a:ext cx="5781040" cy="8310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9740"/>
                <a:gridCol w="735329"/>
                <a:gridCol w="4579620"/>
              </a:tblGrid>
              <a:tr h="414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55244">
                        <a:lnSpc>
                          <a:spcPct val="100000"/>
                        </a:lnSpc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등급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56515">
                        <a:lnSpc>
                          <a:spcPct val="100000"/>
                        </a:lnSpc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공제금액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57150">
                        <a:lnSpc>
                          <a:spcPct val="100000"/>
                        </a:lnSpc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16313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1000" spc="20">
                          <a:latin typeface="Malgun Gothic"/>
                          <a:cs typeface="Malgun Gothic"/>
                        </a:rPr>
                        <a:t>1,500만원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155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엉덩관절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골절성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추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체분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쇄성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척추체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각종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신경증상으로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수술이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불가피한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두개강내출혈로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개두수술(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開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頭手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術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)이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불가피한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두개골의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함몰골절로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타박상으로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생명이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위독한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상해(48시간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혼수상태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지속)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넓적다리뼈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중간부분의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정강이뼈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아래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3분의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해당하는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75565" marR="64769">
                        <a:lnSpc>
                          <a:spcPct val="125000"/>
                        </a:lnSpc>
                        <a:buAutoNum type="arabicPeriod"/>
                        <a:tabLst>
                          <a:tab pos="2571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3도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화상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연조직(soft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tissue)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손상이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신체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표면의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약 9퍼센트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이상인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75565" marR="62865">
                        <a:lnSpc>
                          <a:spcPct val="125000"/>
                        </a:lnSpc>
                        <a:buAutoNum type="arabicPeriod"/>
                        <a:tabLst>
                          <a:tab pos="33972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팔다리와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몸체에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연조직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심하여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유경(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有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莖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)피부이식술(pedicled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skin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 graft: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피부ㆍ피하조직을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전면에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걸쳐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잘라내지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않고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일부를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남기고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이식하는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방법)이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불가피한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1급에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46972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231140" indent="-156210">
                        <a:lnSpc>
                          <a:spcPct val="100000"/>
                        </a:lnSpc>
                        <a:spcBef>
                          <a:spcPts val="19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위팔뼈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just" marL="75565" marR="62865">
                        <a:lnSpc>
                          <a:spcPct val="125000"/>
                        </a:lnSpc>
                        <a:buAutoNum type="arabicPeriod"/>
                        <a:tabLst>
                          <a:tab pos="27241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척추체의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설상압박골절(wedge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compression fracture: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전방굴곡에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의한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척추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앞부분의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신경증상이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 안정성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골절)이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있으나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 각종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신경증상이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현저한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내부장기파열과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골반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무릎관절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발목관절부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골절성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자뼈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노뼈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뼈머리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천장골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2급에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30017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750만원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195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위팔뼈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윗목부분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위팔뼈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복사부분[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踝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部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]골절과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팔꿉관절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노뼈와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자뼈의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손목손배뼈[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水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根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舟狀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骨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]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노뼈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신경손상을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위팔뼈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넓적다리뼈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무릎뼈의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분쇄골절과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인하여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무릎뼈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완전적출술이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적용되는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정강이뼈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복사부분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부분을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침범하는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발목뼈ㆍ발허리뼈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탈구와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75565" marR="62865">
                        <a:lnSpc>
                          <a:spcPct val="125000"/>
                        </a:lnSpc>
                        <a:buAutoNum type="arabicPeriod"/>
                        <a:tabLst>
                          <a:tab pos="3079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전후십자인대나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내외측반월상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연골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파열과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정강이뼈가시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등이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복합된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슬내장(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膝內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障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: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무릎관절을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구성하는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45">
                          <a:latin typeface="Malgun Gothic"/>
                          <a:cs typeface="Malgun Gothic"/>
                        </a:rPr>
                        <a:t>뼈,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반월판,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등의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손상과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장애)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복부내장파열로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수술이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불가피한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뇌신경마비를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중한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타박상으로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881926" y="1077810"/>
          <a:ext cx="5781040" cy="85134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9740"/>
                <a:gridCol w="735329"/>
                <a:gridCol w="4579620"/>
              </a:tblGrid>
              <a:tr h="1994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dirty="0" sz="1000" spc="45">
                          <a:latin typeface="Malgun Gothic"/>
                          <a:cs typeface="Malgun Gothic"/>
                        </a:rPr>
                        <a:t>14.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3급에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51532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15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넓적다리뼈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복사부분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정강이뼈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35">
                          <a:latin typeface="Malgun Gothic"/>
                          <a:cs typeface="Malgun Gothic"/>
                        </a:rPr>
                        <a:t>목말뼈[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距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骨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]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윗목부분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슬개인대(무릎뼈와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정강이뼈를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연결하는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인대)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어깨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관절부의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회전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근개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위팔뼈외측상과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전위골절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팔꿉관절부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3도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화상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연조직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신체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표면의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약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4.5퍼센트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이상인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안구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적출술이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불가피한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4급에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16313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5급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17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골반뼈의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중복골절(말가이그니씨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등)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발목관절부의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내외과골절이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무릎관절부의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내측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외측부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족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중골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위팔뼈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노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뼈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원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위부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자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뼈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근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위부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혈흉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기흉이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발등부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근건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파열창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손바닥부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근건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파열창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아킬레스건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2도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화상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연조직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신체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표면의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약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9퍼센트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이상인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23개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5급에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06610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6급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195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다리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긴뼈의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넓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적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다리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뼈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전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자부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절편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넓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적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다리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뼈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소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전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자부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절편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-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발허리뼈[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中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足</a:t>
                      </a:r>
                      <a:r>
                        <a:rPr dirty="0" sz="1000" spc="-20">
                          <a:latin typeface="Malgun Gothic"/>
                          <a:cs typeface="Malgun Gothic"/>
                        </a:rPr>
                        <a:t>骨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]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치골ㆍ좌골ㆍ긴뼈의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단일골절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단순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무릎뼈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노뼈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골절(원위부골절은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자뼈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골절(근위부골절은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자뼈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팔꿈치머리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손허리뼈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경미한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외상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성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지주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막하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출혈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타박상으로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19개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22개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6급에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5965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7급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794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250만원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794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dirty="0" sz="1000" spc="60">
                          <a:latin typeface="Malgun Gothic"/>
                          <a:cs typeface="Malgun Gothic"/>
                        </a:rPr>
                        <a:t>1.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소아의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긴뼈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794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881926" y="1077810"/>
          <a:ext cx="5781040" cy="85134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9740"/>
                <a:gridCol w="735329"/>
                <a:gridCol w="4579620"/>
              </a:tblGrid>
              <a:tr h="21206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150"/>
                        </a:spcBef>
                        <a:buAutoNum type="arabicPeriod" startAt="2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발목관절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내과골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외과골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 startAt="2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위팔뼈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윗복사부분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굴곡골절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 startAt="2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엉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덩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절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 startAt="2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어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깨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절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 startAt="2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어깨봉우리ㆍ쇄골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 startAt="2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발목관절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00660" marR="1363345" indent="-125095">
                        <a:lnSpc>
                          <a:spcPct val="125000"/>
                        </a:lnSpc>
                        <a:buAutoNum type="arabicPeriod" startAt="2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2도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화상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연조직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신체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표면의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약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4.5퍼센트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이상인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 startAt="2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16개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18개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 startAt="2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7급에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35745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8급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095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180만원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095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165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위팔뼈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윗복사부분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신전골절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쇄골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팔꿉관절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어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깨뼈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팔꿉관절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위팔뼈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작은머리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비골(다리)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중간부분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발가락뼈의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타박상으로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경미한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위턱뼈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아래턱뼈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13개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15개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8급에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095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16313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9급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140만원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185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척추골의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극상돌기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횡돌기골절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노뼈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골두골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손목관절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월상골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전방탈구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손목뼈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손가락뼈의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손허리뼈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손목뼈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골절(손배뼈는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발목뼈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골절(목말뼈,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발꿈치뼈는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발허리뼈</a:t>
                      </a:r>
                      <a:r>
                        <a:rPr dirty="0" sz="100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발목관절부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척추체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관절부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염좌와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주위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연조직(인대,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근육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등)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손목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11개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12개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04165" indent="-22923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30480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9급에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37183"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10급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857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120만원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857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무릎관절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혈종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손허리뼈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지골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손목뼈ㆍ손허리뼈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손목관절부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98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881926" y="1077810"/>
          <a:ext cx="5781040" cy="56711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9740"/>
                <a:gridCol w="735329"/>
                <a:gridCol w="4579620"/>
              </a:tblGrid>
              <a:tr h="7703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8610" indent="-233679">
                        <a:lnSpc>
                          <a:spcPct val="100000"/>
                        </a:lnSpc>
                        <a:spcBef>
                          <a:spcPts val="150"/>
                        </a:spcBef>
                        <a:buAutoNum type="arabicPeriod" startAt="5"/>
                        <a:tabLst>
                          <a:tab pos="309245" algn="l"/>
                        </a:tabLst>
                      </a:pPr>
                      <a:r>
                        <a:rPr dirty="0" sz="1000" spc="-25">
                          <a:latin typeface="Malgun Gothic"/>
                          <a:cs typeface="Malgun Gothic"/>
                        </a:rPr>
                        <a:t>모든</a:t>
                      </a:r>
                      <a:r>
                        <a:rPr dirty="0" sz="1000" spc="5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불완전골절[비골(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鼻骨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)골절, 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손가락뼈</a:t>
                      </a:r>
                      <a:r>
                        <a:rPr dirty="0" sz="1000" spc="5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2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5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5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발가락뼈</a:t>
                      </a:r>
                      <a:r>
                        <a:rPr dirty="0" sz="1000" spc="5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골절은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제외한다]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 startAt="6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9개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10개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 startAt="6"/>
                        <a:tabLst>
                          <a:tab pos="2317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10급에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57145">
                <a:tc>
                  <a:txBody>
                    <a:bodyPr/>
                    <a:lstStyle/>
                    <a:p>
                      <a:pPr algn="ctr" marR="3048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발가락뼈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손가락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염좌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비골(코)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손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가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락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뼈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가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락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뼈</a:t>
                      </a:r>
                      <a:r>
                        <a:rPr dirty="0" sz="100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골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0">
                          <a:latin typeface="Malgun Gothic"/>
                          <a:cs typeface="Malgun Gothic"/>
                        </a:rPr>
                        <a:t>뇌진탕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15">
                          <a:latin typeface="Malgun Gothic"/>
                          <a:cs typeface="Malgun Gothic"/>
                        </a:rPr>
                        <a:t>고막</a:t>
                      </a:r>
                      <a:r>
                        <a:rPr dirty="0" sz="100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8개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11급에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571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13396">
                <a:tc>
                  <a:txBody>
                    <a:bodyPr/>
                    <a:lstStyle/>
                    <a:p>
                      <a:pPr algn="ctr" marR="3048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222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222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8일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14일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입원이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15일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26일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통원이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5개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13396">
                <a:tc>
                  <a:txBody>
                    <a:bodyPr/>
                    <a:lstStyle/>
                    <a:p>
                      <a:pPr algn="ctr" marR="3048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286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286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4일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7일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입원이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8일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14일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통원이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0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90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13409">
                <a:tc>
                  <a:txBody>
                    <a:bodyPr/>
                    <a:lstStyle/>
                    <a:p>
                      <a:pPr algn="ctr" marR="3048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540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5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3일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입원이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7일</a:t>
                      </a:r>
                      <a:r>
                        <a:rPr dirty="0" sz="100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통원이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31140" indent="-156210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31775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0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보철이</a:t>
                      </a:r>
                      <a:r>
                        <a:rPr dirty="0" sz="100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0">
                          <a:latin typeface="Malgun Gothic"/>
                          <a:cs typeface="Malgun Gothic"/>
                        </a:rPr>
                        <a:t>필요한</a:t>
                      </a:r>
                      <a:r>
                        <a:rPr dirty="0" sz="100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1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887983" y="7176007"/>
            <a:ext cx="5769610" cy="2082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95">
                <a:latin typeface="Malgun Gothic"/>
                <a:cs typeface="Malgun Gothic"/>
              </a:rPr>
              <a:t>[비</a:t>
            </a:r>
            <a:r>
              <a:rPr dirty="0" sz="1000" spc="-65">
                <a:latin typeface="Malgun Gothic"/>
                <a:cs typeface="Malgun Gothic"/>
              </a:rPr>
              <a:t> </a:t>
            </a:r>
            <a:r>
              <a:rPr dirty="0" sz="1000" spc="90">
                <a:latin typeface="Malgun Gothic"/>
                <a:cs typeface="Malgun Gothic"/>
              </a:rPr>
              <a:t>고]</a:t>
            </a:r>
            <a:endParaRPr sz="10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800">
              <a:latin typeface="Malgun Gothic"/>
              <a:cs typeface="Malgun Gothic"/>
            </a:endParaRPr>
          </a:p>
          <a:p>
            <a:pPr marL="248285" marR="5080" indent="-193675">
              <a:lnSpc>
                <a:spcPct val="125000"/>
              </a:lnSpc>
              <a:buAutoNum type="arabicPeriod"/>
              <a:tabLst>
                <a:tab pos="241300" algn="l"/>
              </a:tabLst>
            </a:pPr>
            <a:r>
              <a:rPr dirty="0" sz="1000" spc="-5">
                <a:latin typeface="Malgun Gothic"/>
                <a:cs typeface="Malgun Gothic"/>
              </a:rPr>
              <a:t>위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표에서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2급부터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11급까지의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부상ㆍ질병명</a:t>
            </a:r>
            <a:r>
              <a:rPr dirty="0" sz="1000" spc="2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개발성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골절은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해당</a:t>
            </a:r>
            <a:r>
              <a:rPr dirty="0" sz="1000" spc="19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등급보다</a:t>
            </a:r>
            <a:r>
              <a:rPr dirty="0" sz="1000" spc="21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</a:t>
            </a:r>
            <a:r>
              <a:rPr dirty="0" sz="1000" spc="21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높게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보상한다.</a:t>
            </a:r>
            <a:endParaRPr sz="1000">
              <a:latin typeface="Malgun Gothic"/>
              <a:cs typeface="Malgun Gothic"/>
            </a:endParaRPr>
          </a:p>
          <a:p>
            <a:pPr marL="248285" marR="5080" indent="-193675">
              <a:lnSpc>
                <a:spcPct val="125000"/>
              </a:lnSpc>
              <a:buAutoNum type="arabicPeriod"/>
              <a:tabLst>
                <a:tab pos="232410" algn="l"/>
              </a:tabLst>
            </a:pPr>
            <a:r>
              <a:rPr dirty="0" sz="1000" spc="-5">
                <a:latin typeface="Malgun Gothic"/>
                <a:cs typeface="Malgun Gothic"/>
              </a:rPr>
              <a:t>위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표에서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2급부터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11급까지의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부상ㆍ질병명</a:t>
            </a:r>
            <a:r>
              <a:rPr dirty="0" sz="1000" spc="13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단순성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선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모양</a:t>
            </a:r>
            <a:r>
              <a:rPr dirty="0" sz="1000" spc="1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골절로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뼛조각의</a:t>
            </a:r>
            <a:r>
              <a:rPr dirty="0" sz="1000" spc="1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위치</a:t>
            </a:r>
            <a:r>
              <a:rPr dirty="0" sz="1000" spc="1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변화가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없는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골절의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경우에는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해당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등급보다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낮게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보상한다.</a:t>
            </a:r>
            <a:endParaRPr sz="1000">
              <a:latin typeface="Malgun Gothic"/>
              <a:cs typeface="Malgun Gothic"/>
            </a:endParaRPr>
          </a:p>
          <a:p>
            <a:pPr marL="224154" marR="52069" indent="-169545">
              <a:lnSpc>
                <a:spcPct val="125000"/>
              </a:lnSpc>
              <a:buAutoNum type="arabicPeriod"/>
              <a:tabLst>
                <a:tab pos="212725" algn="l"/>
              </a:tabLst>
            </a:pPr>
            <a:r>
              <a:rPr dirty="0" sz="1000" spc="-5">
                <a:latin typeface="Malgun Gothic"/>
                <a:cs typeface="Malgun Gothic"/>
              </a:rPr>
              <a:t>위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표에서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2급부터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11급까지의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부상ㆍ질병명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</a:t>
            </a:r>
            <a:r>
              <a:rPr dirty="0" sz="1000" spc="-1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2가지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이상의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상해가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중복된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경우에는</a:t>
            </a:r>
            <a:r>
              <a:rPr dirty="0" sz="1000" spc="-1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가장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높은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등급에 해당하는 상해부터 </a:t>
            </a:r>
            <a:r>
              <a:rPr dirty="0" sz="1000">
                <a:latin typeface="Malgun Gothic"/>
                <a:cs typeface="Malgun Gothic"/>
              </a:rPr>
              <a:t>하위 </a:t>
            </a:r>
            <a:r>
              <a:rPr dirty="0" sz="1000" spc="30">
                <a:latin typeface="Malgun Gothic"/>
                <a:cs typeface="Malgun Gothic"/>
              </a:rPr>
              <a:t>3등급(예: </a:t>
            </a:r>
            <a:r>
              <a:rPr dirty="0" sz="1000" spc="5">
                <a:latin typeface="Malgun Gothic"/>
                <a:cs typeface="Malgun Gothic"/>
              </a:rPr>
              <a:t>2급이 </a:t>
            </a:r>
            <a:r>
              <a:rPr dirty="0" sz="1000" spc="-5">
                <a:latin typeface="Malgun Gothic"/>
                <a:cs typeface="Malgun Gothic"/>
              </a:rPr>
              <a:t>주종일 때에는 </a:t>
            </a:r>
            <a:r>
              <a:rPr dirty="0" sz="1000">
                <a:latin typeface="Malgun Gothic"/>
                <a:cs typeface="Malgun Gothic"/>
              </a:rPr>
              <a:t>5급까지의 </a:t>
            </a:r>
            <a:r>
              <a:rPr dirty="0" sz="1000" spc="20">
                <a:latin typeface="Malgun Gothic"/>
                <a:cs typeface="Malgun Gothic"/>
              </a:rPr>
              <a:t>사이) </a:t>
            </a:r>
            <a:r>
              <a:rPr dirty="0" sz="1000" spc="-5">
                <a:latin typeface="Malgun Gothic"/>
                <a:cs typeface="Malgun Gothic"/>
              </a:rPr>
              <a:t>사이의 상해가 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중복된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경우에만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등급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높게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보상한다.</a:t>
            </a:r>
            <a:endParaRPr sz="1000">
              <a:latin typeface="Malgun Gothic"/>
              <a:cs typeface="Malgun Gothic"/>
            </a:endParaRPr>
          </a:p>
          <a:p>
            <a:pPr marL="248285" marR="6350" indent="-193675">
              <a:lnSpc>
                <a:spcPct val="125000"/>
              </a:lnSpc>
              <a:buAutoNum type="arabicPeriod"/>
              <a:tabLst>
                <a:tab pos="217170" algn="l"/>
              </a:tabLst>
            </a:pPr>
            <a:r>
              <a:rPr dirty="0" sz="1000">
                <a:latin typeface="Malgun Gothic"/>
                <a:cs typeface="Malgun Gothic"/>
              </a:rPr>
              <a:t>일반</a:t>
            </a:r>
            <a:r>
              <a:rPr dirty="0" sz="1000" spc="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외상과</a:t>
            </a:r>
            <a:r>
              <a:rPr dirty="0" sz="1000" spc="2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치아보철이</a:t>
            </a:r>
            <a:r>
              <a:rPr dirty="0" sz="1000" spc="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필요한</a:t>
            </a:r>
            <a:r>
              <a:rPr dirty="0" sz="1000" spc="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상해가</a:t>
            </a:r>
            <a:r>
              <a:rPr dirty="0" sz="1000" spc="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중복되었을</a:t>
            </a:r>
            <a:r>
              <a:rPr dirty="0" sz="1000" spc="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때에는</a:t>
            </a:r>
            <a:r>
              <a:rPr dirty="0" sz="1000" spc="5">
                <a:latin typeface="Malgun Gothic"/>
                <a:cs typeface="Malgun Gothic"/>
              </a:rPr>
              <a:t> 1급의</a:t>
            </a:r>
            <a:r>
              <a:rPr dirty="0" sz="1000" spc="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금액을</a:t>
            </a:r>
            <a:r>
              <a:rPr dirty="0" sz="1000" spc="2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초과</a:t>
            </a:r>
            <a:r>
              <a:rPr dirty="0" sz="1000" spc="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하지않는</a:t>
            </a:r>
            <a:r>
              <a:rPr dirty="0" sz="1000" spc="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범위에서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각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상해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등급별에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해당하는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금액의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합산액을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81926" y="9526765"/>
            <a:ext cx="5779135" cy="0"/>
          </a:xfrm>
          <a:custGeom>
            <a:avLst/>
            <a:gdLst/>
            <a:ahLst/>
            <a:cxnLst/>
            <a:rect l="l" t="t" r="r" b="b"/>
            <a:pathLst>
              <a:path w="5779134" h="0">
                <a:moveTo>
                  <a:pt x="0" y="0"/>
                </a:moveTo>
                <a:lnTo>
                  <a:pt x="5778944" y="0"/>
                </a:lnTo>
              </a:path>
              <a:path w="5779134" h="0">
                <a:moveTo>
                  <a:pt x="0" y="0"/>
                </a:moveTo>
                <a:lnTo>
                  <a:pt x="57789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9527"/>
            <a:ext cx="3928745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45" b="1">
                <a:latin typeface="Malgun Gothic"/>
                <a:cs typeface="Malgun Gothic"/>
              </a:rPr>
              <a:t>[별표7]</a:t>
            </a:r>
            <a:r>
              <a:rPr dirty="0" sz="1000" spc="120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후유장해</a:t>
            </a:r>
            <a:r>
              <a:rPr dirty="0" sz="1000" spc="135" b="1">
                <a:latin typeface="Malgun Gothic"/>
                <a:cs typeface="Malgun Gothic"/>
              </a:rPr>
              <a:t> </a:t>
            </a:r>
            <a:r>
              <a:rPr dirty="0" sz="1000" spc="-10" b="1">
                <a:latin typeface="Malgun Gothic"/>
                <a:cs typeface="Malgun Gothic"/>
              </a:rPr>
              <a:t>등급별</a:t>
            </a:r>
            <a:r>
              <a:rPr dirty="0" sz="1000" spc="114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승강기사고배상책임공제</a:t>
            </a:r>
            <a:r>
              <a:rPr dirty="0" sz="1000" spc="120" b="1">
                <a:latin typeface="Malgun Gothic"/>
                <a:cs typeface="Malgun Gothic"/>
              </a:rPr>
              <a:t> </a:t>
            </a:r>
            <a:r>
              <a:rPr dirty="0" sz="1000" spc="-10" b="1">
                <a:latin typeface="Malgun Gothic"/>
                <a:cs typeface="Malgun Gothic"/>
              </a:rPr>
              <a:t>공제금액의</a:t>
            </a:r>
            <a:r>
              <a:rPr dirty="0" sz="1000" spc="120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한도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881926" y="1287894"/>
          <a:ext cx="5745480" cy="8303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200"/>
                <a:gridCol w="731519"/>
                <a:gridCol w="4552950"/>
              </a:tblGrid>
              <a:tr h="277063">
                <a:tc>
                  <a:txBody>
                    <a:bodyPr/>
                    <a:lstStyle/>
                    <a:p>
                      <a:pPr marL="1714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등급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5397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공제금액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5397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신체장해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5397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72740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1급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90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dirty="0" sz="1050" spc="20">
                          <a:latin typeface="Malgun Gothic"/>
                          <a:cs typeface="Malgun Gothic"/>
                        </a:rPr>
                        <a:t>8,000만원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90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15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5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실명된</a:t>
                      </a:r>
                      <a:r>
                        <a:rPr dirty="0" sz="105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4640" marR="24765" indent="-213360">
                        <a:lnSpc>
                          <a:spcPct val="158100"/>
                        </a:lnSpc>
                        <a:buAutoNum type="arabicPeriod"/>
                        <a:tabLst>
                          <a:tab pos="286385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5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5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5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5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항상</a:t>
                      </a:r>
                      <a:r>
                        <a:rPr dirty="0" sz="105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보호를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받아야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흉복부장기에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항상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보호를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받아야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반신마비가</a:t>
                      </a:r>
                      <a:r>
                        <a:rPr dirty="0" sz="105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4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팔꿈치관절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무릎관절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90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965337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2급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1050" spc="20">
                          <a:latin typeface="Malgun Gothic"/>
                          <a:cs typeface="Malgun Gothic"/>
                        </a:rPr>
                        <a:t>7,200만원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17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35">
                          <a:latin typeface="Malgun Gothic"/>
                          <a:cs typeface="Malgun Gothic"/>
                        </a:rPr>
                        <a:t>0.02</a:t>
                      </a:r>
                      <a:r>
                        <a:rPr dirty="0" sz="105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각각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40">
                          <a:latin typeface="Malgun Gothic"/>
                          <a:cs typeface="Malgun Gothic"/>
                        </a:rPr>
                        <a:t>0.02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4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손목관절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발목관절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4640" marR="24765" indent="-213360">
                        <a:lnSpc>
                          <a:spcPct val="158100"/>
                        </a:lnSpc>
                        <a:buAutoNum type="arabicPeriod"/>
                        <a:tabLst>
                          <a:tab pos="271145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5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5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수시로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보호를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받아야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60">
                          <a:latin typeface="Malgun Gothic"/>
                          <a:cs typeface="Malgun Gothic"/>
                        </a:rPr>
                        <a:t>흉복부장기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의</a:t>
                      </a:r>
                      <a:r>
                        <a:rPr dirty="0" sz="1050" spc="-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에</a:t>
                      </a:r>
                      <a:r>
                        <a:rPr dirty="0" sz="1050" spc="-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뚜렷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 spc="-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장애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가</a:t>
                      </a:r>
                      <a:r>
                        <a:rPr dirty="0" sz="1050" spc="-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남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아</a:t>
                      </a:r>
                      <a:r>
                        <a:rPr dirty="0" sz="1050" spc="-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수시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로</a:t>
                      </a:r>
                      <a:r>
                        <a:rPr dirty="0" sz="1050" spc="-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보호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를</a:t>
                      </a:r>
                      <a:r>
                        <a:rPr dirty="0" sz="1050" spc="-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받아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야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  </a:t>
                      </a:r>
                      <a:r>
                        <a:rPr dirty="0" sz="1050" spc="-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하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는</a:t>
                      </a:r>
                      <a:r>
                        <a:rPr dirty="0" sz="1050" spc="-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사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90737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3급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50" spc="20">
                          <a:latin typeface="Malgun Gothic"/>
                          <a:cs typeface="Malgun Gothic"/>
                        </a:rPr>
                        <a:t>6,400만원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19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35">
                          <a:latin typeface="Malgun Gothic"/>
                          <a:cs typeface="Malgun Gothic"/>
                        </a:rPr>
                        <a:t>0.06</a:t>
                      </a:r>
                      <a:r>
                        <a:rPr dirty="0" sz="105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4640" marR="24765" indent="-213360">
                        <a:lnSpc>
                          <a:spcPct val="158100"/>
                        </a:lnSpc>
                        <a:buAutoNum type="arabicPeriod"/>
                        <a:tabLst>
                          <a:tab pos="25146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 기능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 남아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일생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동안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노무에 </a:t>
                      </a:r>
                      <a:r>
                        <a:rPr dirty="0" sz="1050" spc="-3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307340" marR="24765" indent="-226060">
                        <a:lnSpc>
                          <a:spcPct val="158100"/>
                        </a:lnSpc>
                        <a:buAutoNum type="arabicPeriod"/>
                        <a:tabLst>
                          <a:tab pos="263525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흉복부장기의</a:t>
                      </a:r>
                      <a:r>
                        <a:rPr dirty="0" sz="105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5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일생</a:t>
                      </a:r>
                      <a:r>
                        <a:rPr dirty="0" sz="105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동안</a:t>
                      </a:r>
                      <a:r>
                        <a:rPr dirty="0" sz="105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노무에</a:t>
                      </a:r>
                      <a:r>
                        <a:rPr dirty="0" sz="105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5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수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4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93888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4급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6034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dirty="0" sz="1050" spc="20">
                          <a:latin typeface="Malgun Gothic"/>
                          <a:cs typeface="Malgun Gothic"/>
                        </a:rPr>
                        <a:t>5,600만원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6034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204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각각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40">
                          <a:latin typeface="Malgun Gothic"/>
                          <a:cs typeface="Malgun Gothic"/>
                        </a:rPr>
                        <a:t>0.06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기능과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9720" marR="24765" indent="-218440">
                        <a:lnSpc>
                          <a:spcPts val="1900"/>
                        </a:lnSpc>
                        <a:spcBef>
                          <a:spcPts val="155"/>
                        </a:spcBef>
                        <a:buAutoNum type="arabicPeriod"/>
                        <a:tabLst>
                          <a:tab pos="259079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고막이</a:t>
                      </a:r>
                      <a:r>
                        <a:rPr dirty="0" sz="105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전부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결손되거나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원인으로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청력을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45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팔꿈치관절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무릎관절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6034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881926" y="1077048"/>
          <a:ext cx="5745480" cy="8514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200"/>
                <a:gridCol w="731519"/>
                <a:gridCol w="4552950"/>
              </a:tblGrid>
              <a:tr h="5099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145"/>
                        </a:spcBef>
                        <a:buAutoNum type="arabicPeriod" startAt="6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 startAt="6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발을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발목발허리관절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이상에서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841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06815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5급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90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dirty="0" sz="1050" spc="20">
                          <a:latin typeface="Malgun Gothic"/>
                          <a:cs typeface="Malgun Gothic"/>
                        </a:rPr>
                        <a:t>4,800만원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90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15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0.1</a:t>
                      </a:r>
                      <a:r>
                        <a:rPr dirty="0" sz="105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손목관절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발목관절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팔을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다리를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사용하지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4640" marR="24765" indent="-213360">
                        <a:lnSpc>
                          <a:spcPct val="1495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271145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흉복부장기의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특별히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노무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외에는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4640" marR="24765" indent="-213360">
                        <a:lnSpc>
                          <a:spcPct val="1495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71145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5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5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특별히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손쉬운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노무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외에는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905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56471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6급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1050" spc="20">
                          <a:latin typeface="Malgun Gothic"/>
                          <a:cs typeface="Malgun Gothic"/>
                        </a:rPr>
                        <a:t>4,000만원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17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각각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0.1</a:t>
                      </a:r>
                      <a:r>
                        <a:rPr dirty="0" sz="105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9720" marR="24765" indent="-218440">
                        <a:lnSpc>
                          <a:spcPct val="1495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259079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고막이</a:t>
                      </a:r>
                      <a:r>
                        <a:rPr dirty="0" sz="105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대부분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결손되거나</a:t>
                      </a:r>
                      <a:r>
                        <a:rPr dirty="0" sz="105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원인으로</a:t>
                      </a:r>
                      <a:r>
                        <a:rPr dirty="0" sz="105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50" spc="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귀에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입을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대고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말하지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않으면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큰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못하는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3370" marR="24765" indent="-212090">
                        <a:lnSpc>
                          <a:spcPct val="1495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52729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귀가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전혀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들리지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않게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되고,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40센티미터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이상의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척추에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기형이나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300990" marR="24765" indent="-219710">
                        <a:lnSpc>
                          <a:spcPts val="1900"/>
                        </a:lnSpc>
                        <a:spcBef>
                          <a:spcPts val="155"/>
                        </a:spcBef>
                        <a:buAutoNum type="arabicPeriod"/>
                        <a:tabLst>
                          <a:tab pos="271145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5개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잃거나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5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포함하여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4개의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36582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7급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50" spc="20">
                          <a:latin typeface="Malgun Gothic"/>
                          <a:cs typeface="Malgun Gothic"/>
                        </a:rPr>
                        <a:t>3,200만원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1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실명되고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0.6</a:t>
                      </a:r>
                      <a:r>
                        <a:rPr dirty="0" sz="105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2100" marR="24765" indent="-210820">
                        <a:lnSpc>
                          <a:spcPct val="158100"/>
                        </a:lnSpc>
                        <a:buAutoNum type="arabicPeriod"/>
                        <a:tabLst>
                          <a:tab pos="269875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5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5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40센티미터</a:t>
                      </a:r>
                      <a:r>
                        <a:rPr dirty="0" sz="105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5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5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말소리를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4640" marR="24765" indent="-213360">
                        <a:lnSpc>
                          <a:spcPct val="1581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2832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귀가</a:t>
                      </a:r>
                      <a:r>
                        <a:rPr dirty="0" sz="105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전혀</a:t>
                      </a:r>
                      <a:r>
                        <a:rPr dirty="0" sz="105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들리지</a:t>
                      </a:r>
                      <a:r>
                        <a:rPr dirty="0" sz="105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않게</a:t>
                      </a:r>
                      <a:r>
                        <a:rPr dirty="0" sz="105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되고,</a:t>
                      </a:r>
                      <a:r>
                        <a:rPr dirty="0" sz="105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5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5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5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알아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듣지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4640" marR="24765" indent="-213360">
                        <a:lnSpc>
                          <a:spcPct val="158100"/>
                        </a:lnSpc>
                        <a:buAutoNum type="arabicPeriod"/>
                        <a:tabLst>
                          <a:tab pos="286385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5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5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5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5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5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노무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외에는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4640" marR="24765" indent="-213360">
                        <a:lnSpc>
                          <a:spcPct val="158100"/>
                        </a:lnSpc>
                        <a:buAutoNum type="arabicPeriod"/>
                        <a:tabLst>
                          <a:tab pos="272415" algn="l"/>
                        </a:tabLst>
                      </a:pPr>
                      <a:r>
                        <a:rPr dirty="0" sz="1050" spc="-35">
                          <a:latin typeface="Malgun Gothic"/>
                          <a:cs typeface="Malgun Gothic"/>
                        </a:rPr>
                        <a:t>흉복부장기의</a:t>
                      </a:r>
                      <a:r>
                        <a:rPr dirty="0" sz="105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5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손쉬운</a:t>
                      </a:r>
                      <a:r>
                        <a:rPr dirty="0" sz="105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노무</a:t>
                      </a:r>
                      <a:r>
                        <a:rPr dirty="0" sz="105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외에는</a:t>
                      </a:r>
                      <a:r>
                        <a:rPr dirty="0" sz="105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5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5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없는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311785" marR="24765" indent="-230504">
                        <a:lnSpc>
                          <a:spcPct val="1581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63525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5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5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5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엄지손가락이나 </a:t>
                      </a:r>
                      <a:r>
                        <a:rPr dirty="0" sz="1050" spc="-3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7983" y="990701"/>
            <a:ext cx="5786120" cy="203708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152400">
              <a:lnSpc>
                <a:spcPct val="100000"/>
              </a:lnSpc>
              <a:spcBef>
                <a:spcPts val="540"/>
              </a:spcBef>
            </a:pPr>
            <a:r>
              <a:rPr dirty="0" sz="1100" spc="-10">
                <a:latin typeface="Malgun Gothic"/>
                <a:cs typeface="Malgun Gothic"/>
              </a:rPr>
              <a:t>법령에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손해배상책임의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전부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일부를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면제한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marL="80645" marR="6350">
              <a:lnSpc>
                <a:spcPct val="132700"/>
              </a:lnSpc>
              <a:spcBef>
                <a:spcPts val="15"/>
              </a:spcBef>
            </a:pPr>
            <a:r>
              <a:rPr dirty="0" sz="1100" spc="-15">
                <a:latin typeface="Malgun Gothic"/>
                <a:cs typeface="Malgun Gothic"/>
              </a:rPr>
              <a:t>②피공제자가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다른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법령에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법률상의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손해배상책임의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전부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일부를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면제받기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조치를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취할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있었음에도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그러한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조치를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취하지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위와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같습니다.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200"/>
              </a:lnSpc>
            </a:pPr>
            <a:r>
              <a:rPr dirty="0" sz="1100" b="1">
                <a:latin typeface="Malgun Gothic"/>
                <a:cs typeface="Malgun Gothic"/>
              </a:rPr>
              <a:t>제20조(공제금의</a:t>
            </a:r>
            <a:r>
              <a:rPr dirty="0" sz="1100" spc="24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분담)</a:t>
            </a:r>
            <a:r>
              <a:rPr dirty="0" sz="1100" spc="240" b="1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①영조물배상공제에서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보장하는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위험과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같은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위험을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보장하는</a:t>
            </a:r>
            <a:r>
              <a:rPr dirty="0" sz="1100" spc="2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다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른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계약(각종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가입되어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있는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계약을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포함합니다)이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있을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경우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각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계약에</a:t>
            </a:r>
            <a:r>
              <a:rPr dirty="0" sz="1100" spc="17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여 </a:t>
            </a:r>
            <a:r>
              <a:rPr dirty="0" sz="1100" spc="-5">
                <a:latin typeface="Malgun Gothic"/>
                <a:cs typeface="Malgun Gothic"/>
              </a:rPr>
              <a:t>다른 </a:t>
            </a:r>
            <a:r>
              <a:rPr dirty="0" sz="1100" spc="-10">
                <a:latin typeface="Malgun Gothic"/>
                <a:cs typeface="Malgun Gothic"/>
              </a:rPr>
              <a:t>계약이 없는 것으로 </a:t>
            </a:r>
            <a:r>
              <a:rPr dirty="0" sz="1100" spc="-5">
                <a:latin typeface="Malgun Gothic"/>
                <a:cs typeface="Malgun Gothic"/>
              </a:rPr>
              <a:t>하여 각각 </a:t>
            </a:r>
            <a:r>
              <a:rPr dirty="0" sz="1100" spc="-10">
                <a:latin typeface="Malgun Gothic"/>
                <a:cs typeface="Malgun Gothic"/>
              </a:rPr>
              <a:t>산출한 </a:t>
            </a:r>
            <a:r>
              <a:rPr dirty="0" sz="1100" spc="-15">
                <a:latin typeface="Malgun Gothic"/>
                <a:cs typeface="Malgun Gothic"/>
              </a:rPr>
              <a:t>보상책임액의 </a:t>
            </a:r>
            <a:r>
              <a:rPr dirty="0" sz="1100" spc="-10">
                <a:latin typeface="Malgun Gothic"/>
                <a:cs typeface="Malgun Gothic"/>
              </a:rPr>
              <a:t>합계액이 손해액을 초과할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 공제회는 아래에 </a:t>
            </a:r>
            <a:r>
              <a:rPr dirty="0" sz="1100" spc="-5">
                <a:latin typeface="Malgun Gothic"/>
                <a:cs typeface="Malgun Gothic"/>
              </a:rPr>
              <a:t>따라 </a:t>
            </a:r>
            <a:r>
              <a:rPr dirty="0" sz="1100" spc="-10">
                <a:latin typeface="Malgun Gothic"/>
                <a:cs typeface="Malgun Gothic"/>
              </a:rPr>
              <a:t>손해를 </a:t>
            </a:r>
            <a:r>
              <a:rPr dirty="0" sz="1100" spc="5">
                <a:latin typeface="Malgun Gothic"/>
                <a:cs typeface="Malgun Gothic"/>
              </a:rPr>
              <a:t>보상합니다.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공제등록과 다른 계약이 </a:t>
            </a:r>
            <a:r>
              <a:rPr dirty="0" sz="1100" spc="-5">
                <a:latin typeface="Malgun Gothic"/>
                <a:cs typeface="Malgun Gothic"/>
              </a:rPr>
              <a:t>모두 </a:t>
            </a:r>
            <a:r>
              <a:rPr dirty="0" sz="1100">
                <a:latin typeface="Malgun Gothic"/>
                <a:cs typeface="Malgun Gothic"/>
              </a:rPr>
              <a:t>의 </a:t>
            </a:r>
            <a:r>
              <a:rPr dirty="0" sz="1100" spc="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무보험인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같습니다.</a:t>
            </a:r>
            <a:endParaRPr sz="1100">
              <a:latin typeface="Malgun Gothic"/>
              <a:cs typeface="Malgun Gothic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0714" y="3222748"/>
            <a:ext cx="4178845" cy="313670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309941" y="3088817"/>
            <a:ext cx="5006975" cy="630555"/>
          </a:xfrm>
          <a:custGeom>
            <a:avLst/>
            <a:gdLst/>
            <a:ahLst/>
            <a:cxnLst/>
            <a:rect l="l" t="t" r="r" b="b"/>
            <a:pathLst>
              <a:path w="5006975" h="630554">
                <a:moveTo>
                  <a:pt x="1511" y="0"/>
                </a:moveTo>
                <a:lnTo>
                  <a:pt x="1511" y="630250"/>
                </a:lnTo>
              </a:path>
              <a:path w="5006975" h="630554">
                <a:moveTo>
                  <a:pt x="5005171" y="0"/>
                </a:moveTo>
                <a:lnTo>
                  <a:pt x="5005171" y="630250"/>
                </a:lnTo>
              </a:path>
              <a:path w="5006975" h="630554">
                <a:moveTo>
                  <a:pt x="0" y="0"/>
                </a:moveTo>
                <a:lnTo>
                  <a:pt x="5006682" y="0"/>
                </a:lnTo>
              </a:path>
              <a:path w="5006975" h="630554">
                <a:moveTo>
                  <a:pt x="0" y="630250"/>
                </a:moveTo>
                <a:lnTo>
                  <a:pt x="5006682" y="630250"/>
                </a:lnTo>
              </a:path>
              <a:path w="5006975" h="630554">
                <a:moveTo>
                  <a:pt x="5005171" y="0"/>
                </a:moveTo>
                <a:lnTo>
                  <a:pt x="5005171" y="630250"/>
                </a:lnTo>
              </a:path>
              <a:path w="5006975" h="630554">
                <a:moveTo>
                  <a:pt x="1511" y="0"/>
                </a:moveTo>
                <a:lnTo>
                  <a:pt x="1511" y="630250"/>
                </a:lnTo>
              </a:path>
              <a:path w="5006975" h="630554">
                <a:moveTo>
                  <a:pt x="0" y="630250"/>
                </a:moveTo>
                <a:lnTo>
                  <a:pt x="5006682" y="630250"/>
                </a:lnTo>
              </a:path>
              <a:path w="5006975" h="630554">
                <a:moveTo>
                  <a:pt x="0" y="0"/>
                </a:moveTo>
                <a:lnTo>
                  <a:pt x="50066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887983" y="3717137"/>
            <a:ext cx="5786120" cy="58381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80645" marR="5080">
              <a:lnSpc>
                <a:spcPct val="133600"/>
              </a:lnSpc>
              <a:spcBef>
                <a:spcPts val="100"/>
              </a:spcBef>
            </a:pPr>
            <a:r>
              <a:rPr dirty="0" sz="1100" spc="-5">
                <a:latin typeface="Malgun Gothic"/>
                <a:cs typeface="Malgun Gothic"/>
              </a:rPr>
              <a:t>②이 </a:t>
            </a:r>
            <a:r>
              <a:rPr dirty="0" sz="1100" spc="-15">
                <a:latin typeface="Malgun Gothic"/>
                <a:cs typeface="Malgun Gothic"/>
              </a:rPr>
              <a:t>공제등록이 </a:t>
            </a:r>
            <a:r>
              <a:rPr dirty="0" sz="1100" spc="-10">
                <a:latin typeface="Malgun Gothic"/>
                <a:cs typeface="Malgun Gothic"/>
              </a:rPr>
              <a:t>의무보험이 아니고 다른 의무보험이 있는 경우에는 다른 </a:t>
            </a:r>
            <a:r>
              <a:rPr dirty="0" sz="1100" spc="-15">
                <a:latin typeface="Malgun Gothic"/>
                <a:cs typeface="Malgun Gothic"/>
              </a:rPr>
              <a:t>의무보험에서 </a:t>
            </a:r>
            <a:r>
              <a:rPr dirty="0" sz="1100" spc="-10">
                <a:latin typeface="Malgun Gothic"/>
                <a:cs typeface="Malgun Gothic"/>
              </a:rPr>
              <a:t> 보상되는 </a:t>
            </a:r>
            <a:r>
              <a:rPr dirty="0" sz="1100" spc="-5">
                <a:latin typeface="Malgun Gothic"/>
                <a:cs typeface="Malgun Gothic"/>
              </a:rPr>
              <a:t>금액(피공제자가 </a:t>
            </a:r>
            <a:r>
              <a:rPr dirty="0" sz="1100" spc="-10">
                <a:latin typeface="Malgun Gothic"/>
                <a:cs typeface="Malgun Gothic"/>
              </a:rPr>
              <a:t>등록을 하지 않은 경우에는 보상될 것으로 추정되는 </a:t>
            </a:r>
            <a:r>
              <a:rPr dirty="0" sz="1100" spc="10">
                <a:latin typeface="Malgun Gothic"/>
                <a:cs typeface="Malgun Gothic"/>
              </a:rPr>
              <a:t>금액)을 </a:t>
            </a:r>
            <a:r>
              <a:rPr dirty="0" sz="1100" spc="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차감한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손해액으로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간주하여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제1항에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보상할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결정합니다.</a:t>
            </a:r>
            <a:endParaRPr sz="1100">
              <a:latin typeface="Malgun Gothic"/>
              <a:cs typeface="Malgun Gothic"/>
            </a:endParaRPr>
          </a:p>
          <a:p>
            <a:pPr algn="just" marL="80645" marR="5080">
              <a:lnSpc>
                <a:spcPts val="1760"/>
              </a:lnSpc>
              <a:spcBef>
                <a:spcPts val="120"/>
              </a:spcBef>
            </a:pPr>
            <a:r>
              <a:rPr dirty="0" sz="1100" spc="-15">
                <a:latin typeface="Malgun Gothic"/>
                <a:cs typeface="Malgun Gothic"/>
              </a:rPr>
              <a:t>③피공제자가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다른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계약에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청구를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포기한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제1항에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의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지급공제금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결정에는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영향을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미치지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않습니다.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850">
              <a:latin typeface="Malgun Gothic"/>
              <a:cs typeface="Malgun Gothic"/>
            </a:endParaRPr>
          </a:p>
          <a:p>
            <a:pPr marL="160020" marR="5080" indent="-147955">
              <a:lnSpc>
                <a:spcPct val="133600"/>
              </a:lnSpc>
            </a:pPr>
            <a:r>
              <a:rPr dirty="0" sz="1100" b="1">
                <a:latin typeface="Malgun Gothic"/>
                <a:cs typeface="Malgun Gothic"/>
              </a:rPr>
              <a:t>제21조(손해방지의무)</a:t>
            </a:r>
            <a:r>
              <a:rPr dirty="0" sz="1100" spc="165" b="1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①공제사고가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생긴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회원</a:t>
            </a:r>
            <a:r>
              <a:rPr dirty="0" sz="1100" spc="16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피공제자는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아래의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사항을</a:t>
            </a:r>
            <a:r>
              <a:rPr dirty="0" sz="1100" spc="16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행하여야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합니다.</a:t>
            </a:r>
            <a:endParaRPr sz="1100">
              <a:latin typeface="Malgun Gothic"/>
              <a:cs typeface="Malgun Gothic"/>
            </a:endParaRPr>
          </a:p>
          <a:p>
            <a:pPr marL="276225" marR="6350" indent="-195580">
              <a:lnSpc>
                <a:spcPct val="132700"/>
              </a:lnSpc>
              <a:spcBef>
                <a:spcPts val="15"/>
              </a:spcBef>
              <a:buAutoNum type="arabicPeriod"/>
              <a:tabLst>
                <a:tab pos="276860" algn="l"/>
              </a:tabLst>
            </a:pP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방지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경감을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위하여</a:t>
            </a:r>
            <a:r>
              <a:rPr dirty="0" sz="1100" spc="15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노력하는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일(피해자에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대한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응급처치,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긴급호소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또는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밖의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긴급조치를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포함합니다.)</a:t>
            </a:r>
            <a:endParaRPr sz="1100">
              <a:latin typeface="Malgun Gothic"/>
              <a:cs typeface="Malgun Gothic"/>
            </a:endParaRPr>
          </a:p>
          <a:p>
            <a:pPr marL="283845" marR="5080" indent="-203200">
              <a:lnSpc>
                <a:spcPct val="133600"/>
              </a:lnSpc>
              <a:buAutoNum type="arabicPeriod"/>
              <a:tabLst>
                <a:tab pos="284480" algn="l"/>
              </a:tabLst>
            </a:pPr>
            <a:r>
              <a:rPr dirty="0" sz="1100" spc="-10">
                <a:latin typeface="Malgun Gothic"/>
                <a:cs typeface="Malgun Gothic"/>
              </a:rPr>
              <a:t>제3자로부터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배상을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받을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있는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권리를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지키거나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행사하기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위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필요한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조치를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취하는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</a:t>
            </a:r>
            <a:endParaRPr sz="1100">
              <a:latin typeface="Malgun Gothic"/>
              <a:cs typeface="Malgun Gothic"/>
            </a:endParaRPr>
          </a:p>
          <a:p>
            <a:pPr marL="276225" marR="5080" indent="-195580">
              <a:lnSpc>
                <a:spcPts val="1760"/>
              </a:lnSpc>
              <a:spcBef>
                <a:spcPts val="120"/>
              </a:spcBef>
              <a:buAutoNum type="arabicPeriod"/>
              <a:tabLst>
                <a:tab pos="276860" algn="l"/>
              </a:tabLst>
            </a:pPr>
            <a:r>
              <a:rPr dirty="0" sz="1100" spc="-40">
                <a:latin typeface="Malgun Gothic"/>
                <a:cs typeface="Malgun Gothic"/>
              </a:rPr>
              <a:t>손해배상책임의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전부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또는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일부에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관하여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지급(변제),</a:t>
            </a:r>
            <a:r>
              <a:rPr dirty="0" sz="1100" spc="12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승인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또는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화해를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하거나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소송,</a:t>
            </a:r>
            <a:r>
              <a:rPr dirty="0" sz="1100" spc="15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중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재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또는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조정을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제기하거나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40">
                <a:latin typeface="Malgun Gothic"/>
                <a:cs typeface="Malgun Gothic"/>
              </a:rPr>
              <a:t>신청하고자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할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경우에는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미리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5">
                <a:latin typeface="Malgun Gothic"/>
                <a:cs typeface="Malgun Gothic"/>
              </a:rPr>
              <a:t>공제회의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30">
                <a:latin typeface="Malgun Gothic"/>
                <a:cs typeface="Malgun Gothic"/>
              </a:rPr>
              <a:t>동의를</a:t>
            </a:r>
            <a:r>
              <a:rPr dirty="0" sz="1100" spc="90">
                <a:latin typeface="Malgun Gothic"/>
                <a:cs typeface="Malgun Gothic"/>
              </a:rPr>
              <a:t> </a:t>
            </a:r>
            <a:r>
              <a:rPr dirty="0" sz="1100" spc="-25">
                <a:latin typeface="Malgun Gothic"/>
                <a:cs typeface="Malgun Gothic"/>
              </a:rPr>
              <a:t>받는</a:t>
            </a:r>
            <a:r>
              <a:rPr dirty="0" sz="1100" spc="8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일</a:t>
            </a:r>
            <a:endParaRPr sz="1100">
              <a:latin typeface="Malgun Gothic"/>
              <a:cs typeface="Malgun Gothic"/>
            </a:endParaRPr>
          </a:p>
          <a:p>
            <a:pPr marL="80645" marR="5080">
              <a:lnSpc>
                <a:spcPts val="1750"/>
              </a:lnSpc>
              <a:spcBef>
                <a:spcPts val="20"/>
              </a:spcBef>
            </a:pPr>
            <a:r>
              <a:rPr dirty="0" sz="1100" spc="-10">
                <a:latin typeface="Malgun Gothic"/>
                <a:cs typeface="Malgun Gothic"/>
              </a:rPr>
              <a:t>②회원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피공제자가</a:t>
            </a:r>
            <a:r>
              <a:rPr dirty="0" sz="1100" spc="19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정당한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이유없이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제1항의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의무를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이행하지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않았을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때에는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제12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조(보상하는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손해)에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의한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손해에서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다음의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20">
                <a:latin typeface="Malgun Gothic"/>
                <a:cs typeface="Malgun Gothic"/>
              </a:rPr>
              <a:t>뺍니다.</a:t>
            </a:r>
            <a:endParaRPr sz="1100">
              <a:latin typeface="Malgun Gothic"/>
              <a:cs typeface="Malgun Gothic"/>
            </a:endParaRPr>
          </a:p>
          <a:p>
            <a:pPr marL="291465" marR="6350" indent="-208915">
              <a:lnSpc>
                <a:spcPts val="1760"/>
              </a:lnSpc>
              <a:spcBef>
                <a:spcPts val="5"/>
              </a:spcBef>
              <a:buAutoNum type="arabicPeriod"/>
              <a:tabLst>
                <a:tab pos="292100" algn="l"/>
              </a:tabLst>
            </a:pPr>
            <a:r>
              <a:rPr dirty="0" sz="1100" spc="15">
                <a:latin typeface="Malgun Gothic"/>
                <a:cs typeface="Malgun Gothic"/>
              </a:rPr>
              <a:t>제1항제1호의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경우에는</a:t>
            </a:r>
            <a:r>
              <a:rPr dirty="0" sz="1100" spc="25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노력을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하였더라면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손해를</a:t>
            </a:r>
            <a:r>
              <a:rPr dirty="0" sz="1100" spc="25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방지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또는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경감할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있었던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5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276225" indent="-196215">
              <a:lnSpc>
                <a:spcPct val="100000"/>
              </a:lnSpc>
              <a:spcBef>
                <a:spcPts val="305"/>
              </a:spcBef>
              <a:buAutoNum type="arabicPeriod"/>
              <a:tabLst>
                <a:tab pos="276860" algn="l"/>
              </a:tabLst>
            </a:pPr>
            <a:r>
              <a:rPr dirty="0" sz="1100" spc="-5">
                <a:latin typeface="Malgun Gothic"/>
                <a:cs typeface="Malgun Gothic"/>
              </a:rPr>
              <a:t>제1항제2호의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제3자로부터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손해의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배상을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받을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있었던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금액</a:t>
            </a:r>
            <a:endParaRPr sz="1100">
              <a:latin typeface="Malgun Gothic"/>
              <a:cs typeface="Malgun Gothic"/>
            </a:endParaRPr>
          </a:p>
          <a:p>
            <a:pPr marL="280670" marR="5080" indent="-200025">
              <a:lnSpc>
                <a:spcPct val="133600"/>
              </a:lnSpc>
              <a:buAutoNum type="arabicPeriod"/>
              <a:tabLst>
                <a:tab pos="281305" algn="l"/>
              </a:tabLst>
            </a:pPr>
            <a:r>
              <a:rPr dirty="0" sz="1100" spc="-5">
                <a:latin typeface="Malgun Gothic"/>
                <a:cs typeface="Malgun Gothic"/>
              </a:rPr>
              <a:t>제1항제3호의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경우에는</a:t>
            </a:r>
            <a:r>
              <a:rPr dirty="0" sz="1100" spc="18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소송비용(중재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또는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조정에</a:t>
            </a:r>
            <a:r>
              <a:rPr dirty="0" sz="1100" spc="18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관한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비용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15">
                <a:latin typeface="Malgun Gothic"/>
                <a:cs typeface="Malgun Gothic"/>
              </a:rPr>
              <a:t>포함)</a:t>
            </a:r>
            <a:r>
              <a:rPr dirty="0" sz="1100" spc="19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및</a:t>
            </a:r>
            <a:r>
              <a:rPr dirty="0" sz="1100" spc="175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변호사비용과 </a:t>
            </a:r>
            <a:r>
              <a:rPr dirty="0" sz="1100" spc="-37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공제회의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동의를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받지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않은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행위에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의하여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증가된</a:t>
            </a:r>
            <a:r>
              <a:rPr dirty="0" sz="1100" spc="14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손해</a:t>
            </a:r>
            <a:endParaRPr sz="11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50">
              <a:latin typeface="Malgun Gothic"/>
              <a:cs typeface="Malgun Gothic"/>
            </a:endParaRPr>
          </a:p>
          <a:p>
            <a:pPr algn="just" marL="152400" marR="5080" indent="-140335">
              <a:lnSpc>
                <a:spcPct val="133300"/>
              </a:lnSpc>
            </a:pPr>
            <a:r>
              <a:rPr dirty="0" sz="1100" spc="-5" b="1">
                <a:latin typeface="Malgun Gothic"/>
                <a:cs typeface="Malgun Gothic"/>
              </a:rPr>
              <a:t>제22조(손해배상청구에</a:t>
            </a:r>
            <a:r>
              <a:rPr dirty="0" sz="1100" spc="260" b="1">
                <a:latin typeface="Malgun Gothic"/>
                <a:cs typeface="Malgun Gothic"/>
              </a:rPr>
              <a:t> </a:t>
            </a:r>
            <a:r>
              <a:rPr dirty="0" sz="1100" spc="-5" b="1">
                <a:latin typeface="Malgun Gothic"/>
                <a:cs typeface="Malgun Gothic"/>
              </a:rPr>
              <a:t>대한</a:t>
            </a:r>
            <a:r>
              <a:rPr dirty="0" sz="1100" spc="260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공제회의</a:t>
            </a:r>
            <a:r>
              <a:rPr dirty="0" sz="1100" spc="265" b="1">
                <a:latin typeface="Malgun Gothic"/>
                <a:cs typeface="Malgun Gothic"/>
              </a:rPr>
              <a:t> </a:t>
            </a:r>
            <a:r>
              <a:rPr dirty="0" sz="1100" b="1">
                <a:latin typeface="Malgun Gothic"/>
                <a:cs typeface="Malgun Gothic"/>
              </a:rPr>
              <a:t>해결)</a:t>
            </a:r>
            <a:r>
              <a:rPr dirty="0" sz="1100" spc="254" b="1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①피공제자가</a:t>
            </a:r>
            <a:r>
              <a:rPr dirty="0" sz="1100" spc="24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피해자에게</a:t>
            </a:r>
            <a:r>
              <a:rPr dirty="0" sz="1100" spc="240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손해배상책임을지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는 </a:t>
            </a:r>
            <a:r>
              <a:rPr dirty="0" sz="1100" spc="-10">
                <a:latin typeface="Malgun Gothic"/>
                <a:cs typeface="Malgun Gothic"/>
              </a:rPr>
              <a:t>사고가 </a:t>
            </a:r>
            <a:r>
              <a:rPr dirty="0" sz="1100" spc="-5">
                <a:latin typeface="Malgun Gothic"/>
                <a:cs typeface="Malgun Gothic"/>
              </a:rPr>
              <a:t>생긴 </a:t>
            </a:r>
            <a:r>
              <a:rPr dirty="0" sz="1100" spc="-10">
                <a:latin typeface="Malgun Gothic"/>
                <a:cs typeface="Malgun Gothic"/>
              </a:rPr>
              <a:t>때에는 피해자는 </a:t>
            </a:r>
            <a:r>
              <a:rPr dirty="0" sz="1100">
                <a:latin typeface="Malgun Gothic"/>
                <a:cs typeface="Malgun Gothic"/>
              </a:rPr>
              <a:t>이 </a:t>
            </a:r>
            <a:r>
              <a:rPr dirty="0" sz="1100" spc="-10">
                <a:latin typeface="Malgun Gothic"/>
                <a:cs typeface="Malgun Gothic"/>
              </a:rPr>
              <a:t>약관에 의하여 공제회가 </a:t>
            </a:r>
            <a:r>
              <a:rPr dirty="0" sz="1100" spc="-15">
                <a:latin typeface="Malgun Gothic"/>
                <a:cs typeface="Malgun Gothic"/>
              </a:rPr>
              <a:t>피공제자에게</a:t>
            </a:r>
            <a:r>
              <a:rPr dirty="0" sz="1100" spc="35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지급책임을 </a:t>
            </a:r>
            <a:r>
              <a:rPr dirty="0" sz="1100" spc="-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지는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금액한도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내에서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공제회에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대하여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공제금의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지급을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직접</a:t>
            </a:r>
            <a:r>
              <a:rPr dirty="0" sz="1100" spc="22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청구할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r>
              <a:rPr dirty="0" sz="1100" spc="215">
                <a:latin typeface="Malgun Gothic"/>
                <a:cs typeface="Malgun Gothic"/>
              </a:rPr>
              <a:t> </a:t>
            </a:r>
            <a:r>
              <a:rPr dirty="0" sz="1100" spc="10">
                <a:latin typeface="Malgun Gothic"/>
                <a:cs typeface="Malgun Gothic"/>
              </a:rPr>
              <a:t>있습니다.</a:t>
            </a:r>
            <a:r>
              <a:rPr dirty="0" sz="1100" spc="229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 </a:t>
            </a:r>
            <a:r>
              <a:rPr dirty="0" sz="1100" spc="-375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러나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공제회는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피공제자가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그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사고에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관하여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가지는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항변으로써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 spc="-15">
                <a:latin typeface="Malgun Gothic"/>
                <a:cs typeface="Malgun Gothic"/>
              </a:rPr>
              <a:t>피해자에게</a:t>
            </a:r>
            <a:r>
              <a:rPr dirty="0" sz="1100" spc="210">
                <a:latin typeface="Malgun Gothic"/>
                <a:cs typeface="Malgun Gothic"/>
              </a:rPr>
              <a:t> </a:t>
            </a:r>
            <a:r>
              <a:rPr dirty="0" sz="1100" spc="-10">
                <a:latin typeface="Malgun Gothic"/>
                <a:cs typeface="Malgun Gothic"/>
              </a:rPr>
              <a:t>대항할</a:t>
            </a:r>
            <a:r>
              <a:rPr dirty="0" sz="1100" spc="204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수</a:t>
            </a:r>
            <a:endParaRPr sz="1100">
              <a:latin typeface="Malgun Gothic"/>
              <a:cs typeface="Malgun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609847" y="9964981"/>
            <a:ext cx="380365" cy="201295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dirty="0" sz="1000" spc="10">
                <a:latin typeface="Verdana"/>
                <a:cs typeface="Verdana"/>
              </a:rPr>
              <a:t>-</a:t>
            </a:r>
            <a:r>
              <a:rPr dirty="0" sz="1000" spc="114">
                <a:latin typeface="Verdana"/>
                <a:cs typeface="Verdana"/>
              </a:rPr>
              <a:t> </a:t>
            </a:r>
            <a:fld id="{81D60167-4931-47E6-BA6A-407CBD079E47}" type="slidenum">
              <a:rPr dirty="0" sz="1000" spc="-90">
                <a:latin typeface="Verdana"/>
                <a:cs typeface="Verdana"/>
              </a:rPr>
              <a:t>8</a:t>
            </a:fld>
            <a:r>
              <a:rPr dirty="0" sz="1000" spc="120">
                <a:latin typeface="Verdana"/>
                <a:cs typeface="Verdana"/>
              </a:rPr>
              <a:t> </a:t>
            </a:r>
            <a:r>
              <a:rPr dirty="0" sz="1000" spc="10">
                <a:latin typeface="Verdana"/>
                <a:cs typeface="Verdana"/>
              </a:rPr>
              <a:t>-</a:t>
            </a:r>
            <a:endParaRPr sz="10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881926" y="1077810"/>
          <a:ext cx="5745480" cy="85134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200"/>
                <a:gridCol w="731519"/>
                <a:gridCol w="4552950"/>
              </a:tblGrid>
              <a:tr h="22408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0510" indent="-189865">
                        <a:lnSpc>
                          <a:spcPct val="100000"/>
                        </a:lnSpc>
                        <a:spcBef>
                          <a:spcPts val="145"/>
                        </a:spcBef>
                        <a:buAutoNum type="arabicPeriod" startAt="7"/>
                        <a:tabLst>
                          <a:tab pos="271145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5개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잃거나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5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포함하여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300990">
                        <a:lnSpc>
                          <a:spcPct val="100000"/>
                        </a:lnSpc>
                        <a:spcBef>
                          <a:spcPts val="735"/>
                        </a:spcBef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4개의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 startAt="8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발을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발목발허리관절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부위에서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7815" marR="24765" indent="-216535">
                        <a:lnSpc>
                          <a:spcPts val="2000"/>
                        </a:lnSpc>
                        <a:spcBef>
                          <a:spcPts val="180"/>
                        </a:spcBef>
                        <a:buAutoNum type="arabicPeriod" startAt="8"/>
                        <a:tabLst>
                          <a:tab pos="254635" algn="l"/>
                        </a:tabLst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팔에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가관절(</a:t>
                      </a:r>
                      <a:r>
                        <a:rPr dirty="0" sz="1050" spc="-20">
                          <a:latin typeface="Malgun Gothic"/>
                          <a:cs typeface="Malgun Gothic"/>
                        </a:rPr>
                        <a:t>假關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節</a:t>
                      </a:r>
                      <a:r>
                        <a:rPr dirty="0" sz="1050" spc="12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dirty="0" sz="1050" spc="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부러진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뼈가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50" spc="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아물지</a:t>
                      </a:r>
                      <a:r>
                        <a:rPr dirty="0" sz="1050" spc="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못하여</a:t>
                      </a:r>
                      <a:r>
                        <a:rPr dirty="0" sz="1050" spc="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50" spc="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부분이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마치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관절처럼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움직이는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상태)이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550"/>
                        </a:spcBef>
                        <a:buAutoNum type="arabicPeriod" startAt="8"/>
                        <a:tabLst>
                          <a:tab pos="275590" algn="l"/>
                        </a:tabLst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다리에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 startAt="8"/>
                        <a:tabLst>
                          <a:tab pos="27559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 startAt="8"/>
                        <a:tabLst>
                          <a:tab pos="27559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외모에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 startAt="8"/>
                        <a:tabLst>
                          <a:tab pos="27559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양쪽의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고환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난소를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841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327819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8급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095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dirty="0" sz="1050" spc="20">
                          <a:latin typeface="Malgun Gothic"/>
                          <a:cs typeface="Malgun Gothic"/>
                        </a:rPr>
                        <a:t>2,400만원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095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16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40">
                          <a:latin typeface="Malgun Gothic"/>
                          <a:cs typeface="Malgun Gothic"/>
                        </a:rPr>
                        <a:t>0.02</a:t>
                      </a:r>
                      <a:r>
                        <a:rPr dirty="0" sz="105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척추에</a:t>
                      </a:r>
                      <a:r>
                        <a:rPr dirty="0" sz="105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5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9720" marR="24765" indent="-218440">
                        <a:lnSpc>
                          <a:spcPct val="158100"/>
                        </a:lnSpc>
                        <a:buAutoNum type="arabicPeriod"/>
                        <a:tabLst>
                          <a:tab pos="247015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5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 </a:t>
                      </a:r>
                      <a:r>
                        <a:rPr dirty="0" sz="1050" spc="-3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엄지손가락이나</a:t>
                      </a:r>
                      <a:r>
                        <a:rPr dirty="0" sz="1050" spc="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50" spc="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50" spc="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50" spc="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9720">
                        <a:lnSpc>
                          <a:spcPct val="100000"/>
                        </a:lnSpc>
                        <a:spcBef>
                          <a:spcPts val="745"/>
                        </a:spcBef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 startAt="5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다리보다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5센티미터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짧아진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 startAt="5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 startAt="5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 startAt="5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팔에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 startAt="5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다리에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가관절이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740"/>
                        </a:spcBef>
                        <a:buAutoNum type="arabicPeriod" startAt="5"/>
                        <a:tabLst>
                          <a:tab pos="275590" algn="l"/>
                        </a:tabLst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 startAt="5"/>
                        <a:tabLst>
                          <a:tab pos="275590" algn="l"/>
                        </a:tabLst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비장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한쪽의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신장을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095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41154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9급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1050" spc="20">
                          <a:latin typeface="Malgun Gothic"/>
                          <a:cs typeface="Malgun Gothic"/>
                        </a:rPr>
                        <a:t>1,800만원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19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각각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0.6</a:t>
                      </a:r>
                      <a:r>
                        <a:rPr dirty="0" sz="105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40">
                          <a:latin typeface="Malgun Gothic"/>
                          <a:cs typeface="Malgun Gothic"/>
                        </a:rPr>
                        <a:t>0.06</a:t>
                      </a:r>
                      <a:r>
                        <a:rPr dirty="0" sz="105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반맹증ㆍ시야협착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시야결손이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코가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결손되어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algn="just" marL="244475" indent="-163830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algn="just" marL="299720" marR="24765" indent="-218440">
                        <a:lnSpc>
                          <a:spcPct val="1581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30607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 1미터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말소리를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algn="just" marL="299720" marR="24765" indent="-218440">
                        <a:lnSpc>
                          <a:spcPct val="158100"/>
                        </a:lnSpc>
                        <a:buAutoNum type="arabicPeriod"/>
                        <a:tabLst>
                          <a:tab pos="259079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 귀의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청력이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귀에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입을 대고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말하지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않으면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큰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말소리를 알아듣지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 못하고 다른 귀의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청력이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1미터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거리에서는 보통의 말소리를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476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881926" y="1077810"/>
          <a:ext cx="5745480" cy="85134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200"/>
                <a:gridCol w="731519"/>
                <a:gridCol w="4552950"/>
              </a:tblGrid>
              <a:tr h="32410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244475" indent="-163830">
                        <a:lnSpc>
                          <a:spcPct val="100000"/>
                        </a:lnSpc>
                        <a:spcBef>
                          <a:spcPts val="145"/>
                        </a:spcBef>
                        <a:buAutoNum type="arabicPeriod" startAt="9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청력을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완전히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algn="just" marL="316230" marR="24765" indent="-279400">
                        <a:lnSpc>
                          <a:spcPct val="158100"/>
                        </a:lnSpc>
                        <a:buAutoNum type="arabicPeriod" startAt="9"/>
                        <a:tabLst>
                          <a:tab pos="29083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 손의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엄지손가락을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 사람 또는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둘째손가락을 포함하여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2개의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 잃은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 둘째손가락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 외의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 3개의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algn="just" marL="308610" marR="24765" indent="-271780">
                        <a:lnSpc>
                          <a:spcPct val="158100"/>
                        </a:lnSpc>
                        <a:spcBef>
                          <a:spcPts val="15"/>
                        </a:spcBef>
                        <a:buAutoNum type="arabicPeriod" startAt="9"/>
                        <a:tabLst>
                          <a:tab pos="285115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손의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엄지손가락을 포함하여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2개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algn="just" marL="274955" indent="-238125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 startAt="9"/>
                        <a:tabLst>
                          <a:tab pos="275590" algn="l"/>
                        </a:tabLst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엄지발가락을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algn="just" marL="274955" indent="-238125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 startAt="9"/>
                        <a:tabLst>
                          <a:tab pos="275590" algn="l"/>
                        </a:tabLst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 startAt="9"/>
                        <a:tabLst>
                          <a:tab pos="27559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생식기에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316230" marR="24765" indent="-279400">
                        <a:lnSpc>
                          <a:spcPts val="2000"/>
                        </a:lnSpc>
                        <a:spcBef>
                          <a:spcPts val="180"/>
                        </a:spcBef>
                        <a:buAutoNum type="arabicPeriod" startAt="9"/>
                        <a:tabLst>
                          <a:tab pos="292735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신경계통의</a:t>
                      </a:r>
                      <a:r>
                        <a:rPr dirty="0" sz="105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5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정신기능에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5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5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5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노무가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상당한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정도로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제한된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302260" marR="24765" indent="-265430">
                        <a:lnSpc>
                          <a:spcPts val="1989"/>
                        </a:lnSpc>
                        <a:buAutoNum type="arabicPeriod" startAt="9"/>
                        <a:tabLst>
                          <a:tab pos="278765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흉복부장기의</a:t>
                      </a:r>
                      <a:r>
                        <a:rPr dirty="0" sz="105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남아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종사할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50" spc="-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노무가</a:t>
                      </a:r>
                      <a:r>
                        <a:rPr dirty="0" sz="1050" spc="-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상당한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정도로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제한된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841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160532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10급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222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dirty="0" sz="1050" spc="20">
                          <a:latin typeface="Malgun Gothic"/>
                          <a:cs typeface="Malgun Gothic"/>
                        </a:rPr>
                        <a:t>1,500만원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222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17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0.1</a:t>
                      </a:r>
                      <a:r>
                        <a:rPr dirty="0" sz="105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말하는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기능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음식물을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씹는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14개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대하여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치아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9720" marR="24765" indent="-218440">
                        <a:lnSpc>
                          <a:spcPts val="2000"/>
                        </a:lnSpc>
                        <a:spcBef>
                          <a:spcPts val="180"/>
                        </a:spcBef>
                        <a:buAutoNum type="arabicPeriod"/>
                        <a:tabLst>
                          <a:tab pos="259079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귀에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입을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대고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말하지</a:t>
                      </a:r>
                      <a:r>
                        <a:rPr dirty="0" sz="105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않으면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큰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알아듣지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못하는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9720" marR="24765" indent="-218440">
                        <a:lnSpc>
                          <a:spcPts val="1989"/>
                        </a:lnSpc>
                        <a:spcBef>
                          <a:spcPts val="5"/>
                        </a:spcBef>
                        <a:buAutoNum type="arabicPeriod"/>
                        <a:tabLst>
                          <a:tab pos="30607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5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5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50" spc="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5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5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말소리를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알아듣는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데에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지장이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있는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302260" marR="24765" indent="-220979">
                        <a:lnSpc>
                          <a:spcPts val="1989"/>
                        </a:lnSpc>
                        <a:spcBef>
                          <a:spcPts val="5"/>
                        </a:spcBef>
                        <a:buAutoNum type="arabicPeriod"/>
                        <a:tabLst>
                          <a:tab pos="255904" algn="l"/>
                        </a:tabLst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50" spc="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외의 </a:t>
                      </a:r>
                      <a:r>
                        <a:rPr dirty="0" sz="1050" spc="-3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6860" indent="-196215">
                        <a:lnSpc>
                          <a:spcPct val="100000"/>
                        </a:lnSpc>
                        <a:spcBef>
                          <a:spcPts val="545"/>
                        </a:spcBef>
                        <a:buAutoNum type="arabicPeriod"/>
                        <a:tabLst>
                          <a:tab pos="277495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엄지손가락을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5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둘째손가락을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9720" marR="24765">
                        <a:lnSpc>
                          <a:spcPct val="158100"/>
                        </a:lnSpc>
                        <a:spcBef>
                          <a:spcPts val="10"/>
                        </a:spcBef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5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5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5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엄지손가락과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 startAt="8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다리보다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3센티미터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짧아진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 startAt="8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엄지발가락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4개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730"/>
                        </a:spcBef>
                        <a:buAutoNum type="arabicPeriod" startAt="8"/>
                        <a:tabLst>
                          <a:tab pos="275590" algn="l"/>
                        </a:tabLst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735"/>
                        </a:spcBef>
                        <a:buAutoNum type="arabicPeriod" startAt="8"/>
                        <a:tabLst>
                          <a:tab pos="275590" algn="l"/>
                        </a:tabLst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222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08265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11급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667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dirty="0" sz="1050" spc="20">
                          <a:latin typeface="Malgun Gothic"/>
                          <a:cs typeface="Malgun Gothic"/>
                        </a:rPr>
                        <a:t>1,200만원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667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0195" indent="-209550">
                        <a:lnSpc>
                          <a:spcPct val="100000"/>
                        </a:lnSpc>
                        <a:spcBef>
                          <a:spcPts val="210"/>
                        </a:spcBef>
                        <a:buAutoNum type="arabicPeriod"/>
                        <a:tabLst>
                          <a:tab pos="29083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눈이</a:t>
                      </a:r>
                      <a:r>
                        <a:rPr dirty="0" sz="105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5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근접</a:t>
                      </a:r>
                      <a:r>
                        <a:rPr dirty="0" sz="105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반사기능에</a:t>
                      </a:r>
                      <a:r>
                        <a:rPr dirty="0" sz="105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남거나</a:t>
                      </a:r>
                      <a:r>
                        <a:rPr dirty="0" sz="105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3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18542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5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667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881926" y="1077810"/>
          <a:ext cx="5745480" cy="85134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200"/>
                <a:gridCol w="731519"/>
                <a:gridCol w="4552950"/>
              </a:tblGrid>
              <a:tr h="28711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3370" indent="-212725">
                        <a:lnSpc>
                          <a:spcPct val="100000"/>
                        </a:lnSpc>
                        <a:spcBef>
                          <a:spcPts val="145"/>
                        </a:spcBef>
                        <a:buAutoNum type="arabicPeriod" startAt="4"/>
                        <a:tabLst>
                          <a:tab pos="294005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3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3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50" spc="3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40센티미터</a:t>
                      </a:r>
                      <a:r>
                        <a:rPr dirty="0" sz="105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5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50" spc="3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말소리를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972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알아듣지</a:t>
                      </a:r>
                      <a:r>
                        <a:rPr dirty="0" sz="105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 startAt="5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척추에</a:t>
                      </a:r>
                      <a:r>
                        <a:rPr dirty="0" sz="105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기형이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 startAt="5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가운데손가락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넷째손가락을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9720" marR="24765" indent="-218440">
                        <a:lnSpc>
                          <a:spcPct val="149500"/>
                        </a:lnSpc>
                        <a:spcBef>
                          <a:spcPts val="10"/>
                        </a:spcBef>
                        <a:buAutoNum type="arabicPeriod" startAt="5"/>
                        <a:tabLst>
                          <a:tab pos="277495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둘째손가락을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2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엄지손가락과 </a:t>
                      </a:r>
                      <a:r>
                        <a:rPr dirty="0" sz="1050" spc="-3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손가락을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0029" indent="-159385">
                        <a:lnSpc>
                          <a:spcPct val="100000"/>
                        </a:lnSpc>
                        <a:spcBef>
                          <a:spcPts val="640"/>
                        </a:spcBef>
                        <a:buAutoNum type="arabicPeriod" startAt="5"/>
                        <a:tabLst>
                          <a:tab pos="240665" algn="l"/>
                        </a:tabLst>
                      </a:pPr>
                      <a:r>
                        <a:rPr dirty="0" sz="1050" spc="-100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50" spc="-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0">
                          <a:latin typeface="Malgun Gothic"/>
                          <a:cs typeface="Malgun Gothic"/>
                        </a:rPr>
                        <a:t>발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의</a:t>
                      </a:r>
                      <a:r>
                        <a:rPr dirty="0" sz="1050" spc="-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0">
                          <a:latin typeface="Malgun Gothic"/>
                          <a:cs typeface="Malgun Gothic"/>
                        </a:rPr>
                        <a:t>엄</a:t>
                      </a:r>
                      <a:r>
                        <a:rPr dirty="0" sz="1050" spc="-110">
                          <a:latin typeface="Malgun Gothic"/>
                          <a:cs typeface="Malgun Gothic"/>
                        </a:rPr>
                        <a:t>지발</a:t>
                      </a:r>
                      <a:r>
                        <a:rPr dirty="0" sz="1050" spc="-100">
                          <a:latin typeface="Malgun Gothic"/>
                          <a:cs typeface="Malgun Gothic"/>
                        </a:rPr>
                        <a:t>가</a:t>
                      </a:r>
                      <a:r>
                        <a:rPr dirty="0" sz="1050" spc="-110">
                          <a:latin typeface="Malgun Gothic"/>
                          <a:cs typeface="Malgun Gothic"/>
                        </a:rPr>
                        <a:t>락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50" spc="-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10">
                          <a:latin typeface="Malgun Gothic"/>
                          <a:cs typeface="Malgun Gothic"/>
                        </a:rPr>
                        <a:t>포함</a:t>
                      </a:r>
                      <a:r>
                        <a:rPr dirty="0" sz="1050" spc="-100">
                          <a:latin typeface="Malgun Gothic"/>
                          <a:cs typeface="Malgun Gothic"/>
                        </a:rPr>
                        <a:t>하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여</a:t>
                      </a:r>
                      <a:r>
                        <a:rPr dirty="0" sz="1050" spc="-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2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개</a:t>
                      </a:r>
                      <a:r>
                        <a:rPr dirty="0" sz="1050" spc="-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0">
                          <a:latin typeface="Malgun Gothic"/>
                          <a:cs typeface="Malgun Gothic"/>
                        </a:rPr>
                        <a:t>이</a:t>
                      </a:r>
                      <a:r>
                        <a:rPr dirty="0" sz="1050" spc="-110">
                          <a:latin typeface="Malgun Gothic"/>
                          <a:cs typeface="Malgun Gothic"/>
                        </a:rPr>
                        <a:t>상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의</a:t>
                      </a:r>
                      <a:r>
                        <a:rPr dirty="0" sz="1050" spc="-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10">
                          <a:latin typeface="Malgun Gothic"/>
                          <a:cs typeface="Malgun Gothic"/>
                        </a:rPr>
                        <a:t>발가</a:t>
                      </a:r>
                      <a:r>
                        <a:rPr dirty="0" sz="1050" spc="-100">
                          <a:latin typeface="Malgun Gothic"/>
                          <a:cs typeface="Malgun Gothic"/>
                        </a:rPr>
                        <a:t>락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50" spc="-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0">
                          <a:latin typeface="Malgun Gothic"/>
                          <a:cs typeface="Malgun Gothic"/>
                        </a:rPr>
                        <a:t>제</a:t>
                      </a:r>
                      <a:r>
                        <a:rPr dirty="0" sz="1050" spc="-110">
                          <a:latin typeface="Malgun Gothic"/>
                          <a:cs typeface="Malgun Gothic"/>
                        </a:rPr>
                        <a:t>대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로</a:t>
                      </a:r>
                      <a:r>
                        <a:rPr dirty="0" sz="1050" spc="-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0">
                          <a:latin typeface="Malgun Gothic"/>
                          <a:cs typeface="Malgun Gothic"/>
                        </a:rPr>
                        <a:t>쓰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게</a:t>
                      </a:r>
                      <a:r>
                        <a:rPr dirty="0" sz="1050" spc="-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10">
                          <a:latin typeface="Malgun Gothic"/>
                          <a:cs typeface="Malgun Gothic"/>
                        </a:rPr>
                        <a:t>사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0"/>
                        </a:spcBef>
                        <a:buAutoNum type="arabicPeriod" startAt="5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흉복부장기의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640"/>
                        </a:spcBef>
                        <a:buAutoNum type="arabicPeriod" startAt="5"/>
                        <a:tabLst>
                          <a:tab pos="275590" algn="l"/>
                        </a:tabLst>
                      </a:pPr>
                      <a:r>
                        <a:rPr dirty="0" sz="1050" spc="10">
                          <a:latin typeface="Malgun Gothic"/>
                          <a:cs typeface="Malgun Gothic"/>
                        </a:rPr>
                        <a:t>10개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13개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대하여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치아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185420" marR="24765" indent="-147955">
                        <a:lnSpc>
                          <a:spcPts val="1900"/>
                        </a:lnSpc>
                        <a:spcBef>
                          <a:spcPts val="150"/>
                        </a:spcBef>
                        <a:buAutoNum type="arabicPeriod" startAt="5"/>
                        <a:tabLst>
                          <a:tab pos="285115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모두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작은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50" spc="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알아듣지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841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574440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12급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sz="1050" spc="20">
                          <a:latin typeface="Malgun Gothic"/>
                          <a:cs typeface="Malgun Gothic"/>
                        </a:rPr>
                        <a:t>1,000만원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3685" indent="-193040">
                        <a:lnSpc>
                          <a:spcPct val="100000"/>
                        </a:lnSpc>
                        <a:spcBef>
                          <a:spcPts val="170"/>
                        </a:spcBef>
                        <a:buAutoNum type="arabicPeriod"/>
                        <a:tabLst>
                          <a:tab pos="274320" algn="l"/>
                        </a:tabLst>
                      </a:pPr>
                      <a:r>
                        <a:rPr dirty="0" sz="1050" spc="-4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45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80">
                          <a:latin typeface="Malgun Gothic"/>
                          <a:cs typeface="Malgun Gothic"/>
                        </a:rPr>
                        <a:t>근접반사기능에</a:t>
                      </a:r>
                      <a:r>
                        <a:rPr dirty="0" sz="105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있거나</a:t>
                      </a:r>
                      <a:r>
                        <a:rPr dirty="0" sz="1050" spc="1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75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5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40">
                          <a:latin typeface="Malgun Gothic"/>
                          <a:cs typeface="Malgun Gothic"/>
                        </a:rPr>
                        <a:t>남은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972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dirty="0" sz="1050" spc="-4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눈꺼풀에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운동장애가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7개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9개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대하여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치아보철을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귓바퀴의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대부분이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결손된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쇄골ㆍ흉골ㆍ늑골ㆍ어깨뼈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골반뼈에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기형이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팔의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3대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중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기능에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장애가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다리의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긴뼈에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기형이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가운데손가락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넷째손가락을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308610" marR="24765" indent="-271780">
                        <a:lnSpc>
                          <a:spcPts val="1900"/>
                        </a:lnSpc>
                        <a:spcBef>
                          <a:spcPts val="155"/>
                        </a:spcBef>
                        <a:buAutoNum type="arabicPeriod" startAt="2"/>
                        <a:tabLst>
                          <a:tab pos="30607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5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둘째발가락을</a:t>
                      </a:r>
                      <a:r>
                        <a:rPr dirty="0" sz="105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5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둘째발가락을</a:t>
                      </a:r>
                      <a:r>
                        <a:rPr dirty="0" sz="105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5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2개의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가운데발가락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3개의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450"/>
                        </a:spcBef>
                        <a:buAutoNum type="arabicPeriod" startAt="2"/>
                        <a:tabLst>
                          <a:tab pos="275590" algn="l"/>
                        </a:tabLst>
                      </a:pPr>
                      <a:r>
                        <a:rPr dirty="0" sz="1050" spc="-50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50" spc="-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발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의</a:t>
                      </a:r>
                      <a:r>
                        <a:rPr dirty="0" sz="1050" spc="-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엄지발가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락</a:t>
                      </a:r>
                      <a:r>
                        <a:rPr dirty="0" sz="1050" spc="-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또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는</a:t>
                      </a:r>
                      <a:r>
                        <a:rPr dirty="0" sz="1050" spc="-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50" spc="-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외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의</a:t>
                      </a:r>
                      <a:r>
                        <a:rPr dirty="0" sz="1050" spc="-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35">
                          <a:latin typeface="Malgun Gothic"/>
                          <a:cs typeface="Malgun Gothic"/>
                        </a:rPr>
                        <a:t>4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개</a:t>
                      </a:r>
                      <a:r>
                        <a:rPr dirty="0" sz="1050" spc="-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발가락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50" spc="-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제대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로</a:t>
                      </a:r>
                      <a:r>
                        <a:rPr dirty="0" sz="1050" spc="-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쓰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게</a:t>
                      </a:r>
                      <a:r>
                        <a:rPr dirty="0" sz="1050" spc="-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사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635"/>
                        </a:spcBef>
                        <a:buAutoNum type="arabicPeriod" startAt="2"/>
                        <a:tabLst>
                          <a:tab pos="275590" algn="l"/>
                        </a:tabLst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신체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일부에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뚜렷한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신경증상이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625"/>
                        </a:spcBef>
                        <a:buAutoNum type="arabicPeriod" startAt="2"/>
                        <a:tabLst>
                          <a:tab pos="27559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외모에</a:t>
                      </a:r>
                      <a:r>
                        <a:rPr dirty="0" sz="105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64283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13급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dirty="0" sz="1050">
                          <a:latin typeface="Malgun Gothic"/>
                          <a:cs typeface="Malgun Gothic"/>
                        </a:rPr>
                        <a:t>800만원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19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시력이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0.6</a:t>
                      </a:r>
                      <a:r>
                        <a:rPr dirty="0" sz="1050" spc="-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이하로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2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5">
                          <a:latin typeface="Malgun Gothic"/>
                          <a:cs typeface="Malgun Gothic"/>
                        </a:rPr>
                        <a:t>반맹증,</a:t>
                      </a:r>
                      <a:r>
                        <a:rPr dirty="0" sz="1050" spc="-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시야협착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시야결손이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2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눈꺼풀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일부나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속눈썹에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2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5개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6개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대하여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치아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1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새끼손가락을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엄지손가락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마디뼈의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일부를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1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마디뼈의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일부를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둘째손가락의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끝관절을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굽히고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펼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없게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1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다른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다리보다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1센티미터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짧아진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2413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5354218"/>
            <a:ext cx="5784850" cy="3888740"/>
          </a:xfrm>
          <a:prstGeom prst="rect">
            <a:avLst/>
          </a:prstGeom>
        </p:spPr>
        <p:txBody>
          <a:bodyPr wrap="square" lIns="0" tIns="641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dirty="0" sz="1000" spc="85">
                <a:latin typeface="Malgun Gothic"/>
                <a:cs typeface="Malgun Gothic"/>
              </a:rPr>
              <a:t>[비 고]</a:t>
            </a:r>
            <a:endParaRPr sz="1000">
              <a:latin typeface="Malgun Gothic"/>
              <a:cs typeface="Malgun Gothic"/>
            </a:endParaRPr>
          </a:p>
          <a:p>
            <a:pPr marL="169545" indent="-157480">
              <a:lnSpc>
                <a:spcPct val="100000"/>
              </a:lnSpc>
              <a:spcBef>
                <a:spcPts val="409"/>
              </a:spcBef>
              <a:buAutoNum type="arabicPeriod"/>
              <a:tabLst>
                <a:tab pos="170180" algn="l"/>
              </a:tabLst>
            </a:pPr>
            <a:r>
              <a:rPr dirty="0" sz="1000" spc="-20">
                <a:latin typeface="Malgun Gothic"/>
                <a:cs typeface="Malgun Gothic"/>
              </a:rPr>
              <a:t>신체장해가</a:t>
            </a:r>
            <a:r>
              <a:rPr dirty="0" sz="1000" spc="-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둘</a:t>
            </a:r>
            <a:r>
              <a:rPr dirty="0" sz="1000" spc="-55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이상</a:t>
            </a:r>
            <a:r>
              <a:rPr dirty="0" sz="1000" spc="-40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있을</a:t>
            </a:r>
            <a:r>
              <a:rPr dirty="0" sz="1000" spc="-45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경우에는</a:t>
            </a:r>
            <a:r>
              <a:rPr dirty="0" sz="1000" spc="-40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중한</a:t>
            </a:r>
            <a:r>
              <a:rPr dirty="0" sz="1000" spc="-40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신체장해에</a:t>
            </a:r>
            <a:r>
              <a:rPr dirty="0" sz="1000" spc="-60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해당하는</a:t>
            </a:r>
            <a:r>
              <a:rPr dirty="0" sz="1000" spc="-40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장해등급보다</a:t>
            </a:r>
            <a:r>
              <a:rPr dirty="0" sz="1000" spc="-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한</a:t>
            </a:r>
            <a:r>
              <a:rPr dirty="0" sz="1000" spc="-45">
                <a:latin typeface="Malgun Gothic"/>
                <a:cs typeface="Malgun Gothic"/>
              </a:rPr>
              <a:t> </a:t>
            </a:r>
            <a:r>
              <a:rPr dirty="0" sz="1000" spc="-20">
                <a:latin typeface="Malgun Gothic"/>
                <a:cs typeface="Malgun Gothic"/>
              </a:rPr>
              <a:t>등급</a:t>
            </a:r>
            <a:r>
              <a:rPr dirty="0" sz="1000" spc="-40">
                <a:latin typeface="Malgun Gothic"/>
                <a:cs typeface="Malgun Gothic"/>
              </a:rPr>
              <a:t> </a:t>
            </a:r>
            <a:r>
              <a:rPr dirty="0" sz="1000" spc="-15">
                <a:latin typeface="Malgun Gothic"/>
                <a:cs typeface="Malgun Gothic"/>
              </a:rPr>
              <a:t>높이</a:t>
            </a:r>
            <a:r>
              <a:rPr dirty="0" sz="1000" spc="-5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배상한다.</a:t>
            </a:r>
            <a:endParaRPr sz="1000">
              <a:latin typeface="Malgun Gothic"/>
              <a:cs typeface="Malgun Gothic"/>
            </a:endParaRPr>
          </a:p>
          <a:p>
            <a:pPr marL="192405" marR="5080" indent="-180340">
              <a:lnSpc>
                <a:spcPct val="133000"/>
              </a:lnSpc>
              <a:spcBef>
                <a:spcPts val="10"/>
              </a:spcBef>
              <a:buAutoNum type="arabicPeriod"/>
              <a:tabLst>
                <a:tab pos="182245" algn="l"/>
              </a:tabLst>
            </a:pPr>
            <a:r>
              <a:rPr dirty="0" sz="1000" spc="-5">
                <a:latin typeface="Malgun Gothic"/>
                <a:cs typeface="Malgun Gothic"/>
              </a:rPr>
              <a:t>시력의</a:t>
            </a:r>
            <a:r>
              <a:rPr dirty="0" sz="1000" spc="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측정은</a:t>
            </a:r>
            <a:r>
              <a:rPr dirty="0" sz="1000" spc="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국제식</a:t>
            </a:r>
            <a:r>
              <a:rPr dirty="0" sz="1000" spc="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시력표로</a:t>
            </a:r>
            <a:r>
              <a:rPr dirty="0" sz="1000" spc="80">
                <a:latin typeface="Malgun Gothic"/>
                <a:cs typeface="Malgun Gothic"/>
              </a:rPr>
              <a:t> </a:t>
            </a:r>
            <a:r>
              <a:rPr dirty="0" sz="1000" spc="35">
                <a:latin typeface="Malgun Gothic"/>
                <a:cs typeface="Malgun Gothic"/>
              </a:rPr>
              <a:t>하며,</a:t>
            </a:r>
            <a:r>
              <a:rPr dirty="0" sz="1000" spc="7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굴절</a:t>
            </a:r>
            <a:r>
              <a:rPr dirty="0" sz="1000" spc="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이상이</a:t>
            </a:r>
            <a:r>
              <a:rPr dirty="0" sz="1000" spc="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있는</a:t>
            </a:r>
            <a:r>
              <a:rPr dirty="0" sz="1000" spc="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사람의</a:t>
            </a:r>
            <a:r>
              <a:rPr dirty="0" sz="1000" spc="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경우에는</a:t>
            </a:r>
            <a:r>
              <a:rPr dirty="0" sz="1000" spc="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원칙적으로</a:t>
            </a:r>
            <a:r>
              <a:rPr dirty="0" sz="1000" spc="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교정시력을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측정한다.</a:t>
            </a:r>
            <a:endParaRPr sz="1000">
              <a:latin typeface="Malgun Gothic"/>
              <a:cs typeface="Malgun Gothic"/>
            </a:endParaRPr>
          </a:p>
          <a:p>
            <a:pPr marL="179070" marR="5080" indent="-179070">
              <a:lnSpc>
                <a:spcPts val="1610"/>
              </a:lnSpc>
              <a:spcBef>
                <a:spcPts val="110"/>
              </a:spcBef>
              <a:buAutoNum type="arabicPeriod"/>
              <a:tabLst>
                <a:tab pos="179070" algn="l"/>
              </a:tabLst>
            </a:pPr>
            <a:r>
              <a:rPr dirty="0" sz="1000" spc="-10">
                <a:latin typeface="Malgun Gothic"/>
                <a:cs typeface="Malgun Gothic"/>
              </a:rPr>
              <a:t>"손가락을</a:t>
            </a:r>
            <a:r>
              <a:rPr dirty="0" sz="1000" spc="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잃은</a:t>
            </a:r>
            <a:r>
              <a:rPr dirty="0" sz="1000" spc="5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엄지손가락은</a:t>
            </a:r>
            <a:r>
              <a:rPr dirty="0" sz="1000" spc="60">
                <a:latin typeface="Malgun Gothic"/>
                <a:cs typeface="Malgun Gothic"/>
              </a:rPr>
              <a:t> </a:t>
            </a:r>
            <a:r>
              <a:rPr dirty="0" sz="1000" spc="15">
                <a:latin typeface="Malgun Gothic"/>
                <a:cs typeface="Malgun Gothic"/>
              </a:rPr>
              <a:t>손가락관절,</a:t>
            </a:r>
            <a:r>
              <a:rPr dirty="0" sz="1000" spc="4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그</a:t>
            </a:r>
            <a:r>
              <a:rPr dirty="0" sz="1000" spc="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밖의</a:t>
            </a:r>
            <a:r>
              <a:rPr dirty="0" sz="1000" spc="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손가락은</a:t>
            </a:r>
            <a:r>
              <a:rPr dirty="0" sz="1000" spc="4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제1관절</a:t>
            </a:r>
            <a:r>
              <a:rPr dirty="0" sz="1000" spc="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이상을</a:t>
            </a:r>
            <a:r>
              <a:rPr dirty="0" sz="1000" spc="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잃은</a:t>
            </a:r>
            <a:r>
              <a:rPr dirty="0" sz="1000" spc="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경우를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marL="192405" indent="-180340">
              <a:lnSpc>
                <a:spcPct val="100000"/>
              </a:lnSpc>
              <a:spcBef>
                <a:spcPts val="270"/>
              </a:spcBef>
              <a:buAutoNum type="arabicPeriod"/>
              <a:tabLst>
                <a:tab pos="193040" algn="l"/>
              </a:tabLst>
            </a:pPr>
            <a:r>
              <a:rPr dirty="0" sz="1000" spc="-10">
                <a:latin typeface="Malgun Gothic"/>
                <a:cs typeface="Malgun Gothic"/>
              </a:rPr>
              <a:t>"손가락을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제대로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못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쓰게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된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손가락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말단의</a:t>
            </a:r>
            <a:r>
              <a:rPr dirty="0" sz="1000" spc="150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2분의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1</a:t>
            </a:r>
            <a:r>
              <a:rPr dirty="0" sz="1000" spc="15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이상을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잃거나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손허리손가락관절</a:t>
            </a:r>
            <a:endParaRPr sz="1000">
              <a:latin typeface="Malgun Gothic"/>
              <a:cs typeface="Malgun Gothic"/>
            </a:endParaRPr>
          </a:p>
          <a:p>
            <a:pPr marL="192405">
              <a:lnSpc>
                <a:spcPct val="100000"/>
              </a:lnSpc>
              <a:spcBef>
                <a:spcPts val="400"/>
              </a:spcBef>
            </a:pPr>
            <a:r>
              <a:rPr dirty="0" sz="1000" spc="-5">
                <a:latin typeface="Malgun Gothic"/>
                <a:cs typeface="Malgun Gothic"/>
              </a:rPr>
              <a:t>또는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제1지관절(엄지손가락은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손가락관절)에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뚜렷한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운동장애가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남은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경우를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marL="169545" indent="-157480">
              <a:lnSpc>
                <a:spcPct val="100000"/>
              </a:lnSpc>
              <a:spcBef>
                <a:spcPts val="405"/>
              </a:spcBef>
              <a:buAutoNum type="arabicPeriod" startAt="5"/>
              <a:tabLst>
                <a:tab pos="170180" algn="l"/>
              </a:tabLst>
            </a:pPr>
            <a:r>
              <a:rPr dirty="0" sz="1000" spc="-5">
                <a:latin typeface="Malgun Gothic"/>
                <a:cs typeface="Malgun Gothic"/>
              </a:rPr>
              <a:t>"발가락을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잃은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발가락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전부를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잃은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경우를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marL="193675" marR="5080" indent="-181610">
              <a:lnSpc>
                <a:spcPct val="133000"/>
              </a:lnSpc>
              <a:buAutoNum type="arabicPeriod" startAt="5"/>
              <a:tabLst>
                <a:tab pos="194310" algn="l"/>
              </a:tabLst>
            </a:pPr>
            <a:r>
              <a:rPr dirty="0" sz="1000" spc="-10">
                <a:latin typeface="Malgun Gothic"/>
                <a:cs typeface="Malgun Gothic"/>
              </a:rPr>
              <a:t>"발가락을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제대로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못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쓰게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된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엄지발가락은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끝관절의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2분의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1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35">
                <a:latin typeface="Malgun Gothic"/>
                <a:cs typeface="Malgun Gothic"/>
              </a:rPr>
              <a:t>이상,</a:t>
            </a:r>
            <a:r>
              <a:rPr dirty="0" sz="1000" spc="16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그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밖의</a:t>
            </a:r>
            <a:r>
              <a:rPr dirty="0" sz="1000" spc="16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발가락은 </a:t>
            </a:r>
            <a:r>
              <a:rPr dirty="0" sz="1000" spc="-34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끝관절</a:t>
            </a:r>
            <a:r>
              <a:rPr dirty="0" sz="1000" spc="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이상을</a:t>
            </a:r>
            <a:r>
              <a:rPr dirty="0" sz="100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잃은</a:t>
            </a:r>
            <a:r>
              <a:rPr dirty="0" sz="1000" spc="1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</a:t>
            </a:r>
            <a:r>
              <a:rPr dirty="0" sz="1000" spc="1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또는</a:t>
            </a:r>
            <a:r>
              <a:rPr dirty="0" sz="1000" spc="15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발허리발가락관절[</a:t>
            </a:r>
            <a:r>
              <a:rPr dirty="0" sz="1000" spc="5">
                <a:latin typeface="Malgun Gothic"/>
                <a:cs typeface="Malgun Gothic"/>
              </a:rPr>
              <a:t>中</a:t>
            </a:r>
            <a:r>
              <a:rPr dirty="0" sz="1000" spc="-5">
                <a:latin typeface="Malgun Gothic"/>
                <a:cs typeface="Malgun Gothic"/>
              </a:rPr>
              <a:t>足趾</a:t>
            </a:r>
            <a:r>
              <a:rPr dirty="0" sz="1000" spc="5">
                <a:latin typeface="Malgun Gothic"/>
                <a:cs typeface="Malgun Gothic"/>
              </a:rPr>
              <a:t>關</a:t>
            </a:r>
            <a:r>
              <a:rPr dirty="0" sz="1000" spc="-5">
                <a:latin typeface="Malgun Gothic"/>
                <a:cs typeface="Malgun Gothic"/>
              </a:rPr>
              <a:t>節</a:t>
            </a:r>
            <a:r>
              <a:rPr dirty="0" sz="1000" spc="190">
                <a:latin typeface="Malgun Gothic"/>
                <a:cs typeface="Malgun Gothic"/>
              </a:rPr>
              <a:t>]</a:t>
            </a:r>
            <a:r>
              <a:rPr dirty="0" sz="1000" spc="35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또는</a:t>
            </a:r>
            <a:r>
              <a:rPr dirty="0" sz="1000" spc="15">
                <a:latin typeface="Malgun Gothic"/>
                <a:cs typeface="Malgun Gothic"/>
              </a:rPr>
              <a:t> </a:t>
            </a:r>
            <a:r>
              <a:rPr dirty="0" sz="1000" spc="5">
                <a:latin typeface="Malgun Gothic"/>
                <a:cs typeface="Malgun Gothic"/>
              </a:rPr>
              <a:t>제1지관절(엄지발가락은</a:t>
            </a:r>
            <a:endParaRPr sz="1000">
              <a:latin typeface="Malgun Gothic"/>
              <a:cs typeface="Malgun Gothic"/>
            </a:endParaRPr>
          </a:p>
          <a:p>
            <a:pPr marL="193675">
              <a:lnSpc>
                <a:spcPct val="100000"/>
              </a:lnSpc>
              <a:spcBef>
                <a:spcPts val="409"/>
              </a:spcBef>
            </a:pPr>
            <a:r>
              <a:rPr dirty="0" sz="1000" spc="5">
                <a:latin typeface="Malgun Gothic"/>
                <a:cs typeface="Malgun Gothic"/>
              </a:rPr>
              <a:t>발가락관절)에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뚜렷한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운동장애가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남은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경우를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marL="169545" indent="-157480">
              <a:lnSpc>
                <a:spcPct val="100000"/>
              </a:lnSpc>
              <a:spcBef>
                <a:spcPts val="395"/>
              </a:spcBef>
              <a:buAutoNum type="arabicPeriod" startAt="7"/>
              <a:tabLst>
                <a:tab pos="170180" algn="l"/>
              </a:tabLst>
            </a:pPr>
            <a:r>
              <a:rPr dirty="0" sz="1000" spc="-10">
                <a:latin typeface="Malgun Gothic"/>
                <a:cs typeface="Malgun Gothic"/>
              </a:rPr>
              <a:t>"흉터가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남은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성형수술을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했어도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맨눈으로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알아볼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수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있는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흔적이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있는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상태를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marL="194945" marR="5080" indent="-182880">
              <a:lnSpc>
                <a:spcPts val="1610"/>
              </a:lnSpc>
              <a:spcBef>
                <a:spcPts val="110"/>
              </a:spcBef>
              <a:buAutoNum type="arabicPeriod" startAt="7"/>
              <a:tabLst>
                <a:tab pos="195580" algn="l"/>
              </a:tabLst>
            </a:pPr>
            <a:r>
              <a:rPr dirty="0" sz="1000" spc="-10">
                <a:latin typeface="Malgun Gothic"/>
                <a:cs typeface="Malgun Gothic"/>
              </a:rPr>
              <a:t>"항상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보호를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받아야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하는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일상생활에서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기본적인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20">
                <a:latin typeface="Malgun Gothic"/>
                <a:cs typeface="Malgun Gothic"/>
              </a:rPr>
              <a:t>음식섭취,</a:t>
            </a:r>
            <a:r>
              <a:rPr dirty="0" sz="1000" spc="18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배뇨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등을</a:t>
            </a:r>
            <a:r>
              <a:rPr dirty="0" sz="1000" spc="175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다른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사람에게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의존해야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하는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것을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marL="170815" indent="-158750">
              <a:lnSpc>
                <a:spcPct val="100000"/>
              </a:lnSpc>
              <a:spcBef>
                <a:spcPts val="270"/>
              </a:spcBef>
              <a:buAutoNum type="arabicPeriod" startAt="7"/>
              <a:tabLst>
                <a:tab pos="171450" algn="l"/>
              </a:tabLst>
            </a:pPr>
            <a:r>
              <a:rPr dirty="0" sz="1000" spc="-10">
                <a:latin typeface="Malgun Gothic"/>
                <a:cs typeface="Malgun Gothic"/>
              </a:rPr>
              <a:t>"수시로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보호를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받아야 하는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10">
                <a:latin typeface="Malgun Gothic"/>
                <a:cs typeface="Malgun Gothic"/>
              </a:rPr>
              <a:t>것"이란 </a:t>
            </a:r>
            <a:r>
              <a:rPr dirty="0" sz="1000" spc="-5">
                <a:latin typeface="Malgun Gothic"/>
                <a:cs typeface="Malgun Gothic"/>
              </a:rPr>
              <a:t>일상생활에서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기본적인 </a:t>
            </a:r>
            <a:r>
              <a:rPr dirty="0" sz="1000" spc="20">
                <a:latin typeface="Malgun Gothic"/>
                <a:cs typeface="Malgun Gothic"/>
              </a:rPr>
              <a:t>음식섭취,</a:t>
            </a:r>
            <a:r>
              <a:rPr dirty="0" sz="1000" spc="-1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배뇨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등은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가능하나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그</a:t>
            </a:r>
            <a:r>
              <a:rPr dirty="0" sz="1000" spc="-2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외의</a:t>
            </a:r>
            <a:endParaRPr sz="1000">
              <a:latin typeface="Malgun Gothic"/>
              <a:cs typeface="Malgun Gothic"/>
            </a:endParaRPr>
          </a:p>
          <a:p>
            <a:pPr marL="194945">
              <a:lnSpc>
                <a:spcPct val="100000"/>
              </a:lnSpc>
              <a:spcBef>
                <a:spcPts val="395"/>
              </a:spcBef>
            </a:pPr>
            <a:r>
              <a:rPr dirty="0" sz="1000" spc="-5">
                <a:latin typeface="Malgun Gothic"/>
                <a:cs typeface="Malgun Gothic"/>
              </a:rPr>
              <a:t>일을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>
                <a:latin typeface="Malgun Gothic"/>
                <a:cs typeface="Malgun Gothic"/>
              </a:rPr>
              <a:t>다른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사람에게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의존해야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하는</a:t>
            </a:r>
            <a:r>
              <a:rPr dirty="0" sz="1000" spc="-3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것을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25">
                <a:latin typeface="Malgun Gothic"/>
                <a:cs typeface="Malgun Gothic"/>
              </a:rPr>
              <a:t>말한다.</a:t>
            </a:r>
            <a:endParaRPr sz="1000">
              <a:latin typeface="Malgun Gothic"/>
              <a:cs typeface="Malgun Gothic"/>
            </a:endParaRPr>
          </a:p>
          <a:p>
            <a:pPr marL="268605" marR="5080" indent="-256540">
              <a:lnSpc>
                <a:spcPct val="133000"/>
              </a:lnSpc>
              <a:spcBef>
                <a:spcPts val="15"/>
              </a:spcBef>
              <a:buAutoNum type="arabicPeriod" startAt="10"/>
              <a:tabLst>
                <a:tab pos="269240" algn="l"/>
              </a:tabLst>
            </a:pPr>
            <a:r>
              <a:rPr dirty="0" sz="1000" spc="-5">
                <a:latin typeface="Malgun Gothic"/>
                <a:cs typeface="Malgun Gothic"/>
              </a:rPr>
              <a:t>항상보호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또는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수시보호의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기간은</a:t>
            </a:r>
            <a:r>
              <a:rPr dirty="0" sz="1000" spc="17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의사가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판정하는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노동력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상실기간을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기준으로</a:t>
            </a:r>
            <a:r>
              <a:rPr dirty="0" sz="1000" spc="190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하여</a:t>
            </a:r>
            <a:r>
              <a:rPr dirty="0" sz="1000" spc="18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타당한 </a:t>
            </a:r>
            <a:r>
              <a:rPr dirty="0" sz="1000" spc="-335">
                <a:latin typeface="Malgun Gothic"/>
                <a:cs typeface="Malgun Gothic"/>
              </a:rPr>
              <a:t> </a:t>
            </a:r>
            <a:r>
              <a:rPr dirty="0" sz="1000" spc="-5">
                <a:latin typeface="Malgun Gothic"/>
                <a:cs typeface="Malgun Gothic"/>
              </a:rPr>
              <a:t>기간으로</a:t>
            </a:r>
            <a:r>
              <a:rPr dirty="0" sz="1000" spc="-25">
                <a:latin typeface="Malgun Gothic"/>
                <a:cs typeface="Malgun Gothic"/>
              </a:rPr>
              <a:t> </a:t>
            </a:r>
            <a:r>
              <a:rPr dirty="0" sz="1000" spc="35">
                <a:latin typeface="Malgun Gothic"/>
                <a:cs typeface="Malgun Gothic"/>
              </a:rPr>
              <a:t>한다.</a:t>
            </a:r>
            <a:endParaRPr sz="10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881926" y="1077810"/>
          <a:ext cx="5745480" cy="41440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200"/>
                <a:gridCol w="731519"/>
                <a:gridCol w="4552950"/>
              </a:tblGrid>
              <a:tr h="9956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4955" indent="-238125">
                        <a:lnSpc>
                          <a:spcPct val="100000"/>
                        </a:lnSpc>
                        <a:spcBef>
                          <a:spcPts val="145"/>
                        </a:spcBef>
                        <a:buAutoNum type="arabicPeriod" startAt="10"/>
                        <a:tabLst>
                          <a:tab pos="275590" algn="l"/>
                        </a:tabLst>
                      </a:pPr>
                      <a:r>
                        <a:rPr dirty="0" sz="1050" spc="-5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가운데발가락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잃은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308610" indent="-271780">
                        <a:lnSpc>
                          <a:spcPct val="100000"/>
                        </a:lnSpc>
                        <a:spcBef>
                          <a:spcPts val="515"/>
                        </a:spcBef>
                        <a:buAutoNum type="arabicPeriod" startAt="10"/>
                        <a:tabLst>
                          <a:tab pos="30607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5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둘째발가락을</a:t>
                      </a:r>
                      <a:r>
                        <a:rPr dirty="0" sz="105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5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둘째발가락을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308610" marR="24765">
                        <a:lnSpc>
                          <a:spcPct val="141000"/>
                        </a:lnSpc>
                        <a:spcBef>
                          <a:spcPts val="15"/>
                        </a:spcBef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포함하여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r>
                        <a:rPr dirty="0" sz="1050" spc="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가운데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 </a:t>
                      </a:r>
                      <a:r>
                        <a:rPr dirty="0" sz="1050" spc="-3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3개의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841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145142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14급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dirty="0" sz="1050">
                          <a:latin typeface="Malgun Gothic"/>
                          <a:cs typeface="Malgun Gothic"/>
                        </a:rPr>
                        <a:t>500만원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15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눈꺼풀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일부나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속눈썹에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결손이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2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10">
                          <a:latin typeface="Malgun Gothic"/>
                          <a:cs typeface="Malgun Gothic"/>
                        </a:rPr>
                        <a:t>4개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치아에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대하여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치아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보철을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2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팔이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보이는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부분에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손바닥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크기의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2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5">
                          <a:latin typeface="Malgun Gothic"/>
                          <a:cs typeface="Malgun Gothic"/>
                        </a:rPr>
                        <a:t>다리가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보이는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부분에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손바닥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크기의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흉터가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1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새끼손가락을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3370" marR="24765" indent="-212090">
                        <a:lnSpc>
                          <a:spcPct val="141000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67970" algn="l"/>
                        </a:tabLst>
                      </a:pPr>
                      <a:r>
                        <a:rPr dirty="0" sz="1050" spc="-2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2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40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5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35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5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20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5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30">
                          <a:latin typeface="Malgun Gothic"/>
                          <a:cs typeface="Malgun Gothic"/>
                        </a:rPr>
                        <a:t>손가락</a:t>
                      </a:r>
                      <a:r>
                        <a:rPr dirty="0" sz="105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35">
                          <a:latin typeface="Malgun Gothic"/>
                          <a:cs typeface="Malgun Gothic"/>
                        </a:rPr>
                        <a:t>마디뼈의</a:t>
                      </a:r>
                      <a:r>
                        <a:rPr dirty="0" sz="105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30">
                          <a:latin typeface="Malgun Gothic"/>
                          <a:cs typeface="Malgun Gothic"/>
                        </a:rPr>
                        <a:t>일부를</a:t>
                      </a:r>
                      <a:r>
                        <a:rPr dirty="0" sz="1050" spc="1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20">
                          <a:latin typeface="Malgun Gothic"/>
                          <a:cs typeface="Malgun Gothic"/>
                        </a:rPr>
                        <a:t>잃은 </a:t>
                      </a:r>
                      <a:r>
                        <a:rPr dirty="0" sz="1050" spc="-3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2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4640" marR="24765" indent="-213360">
                        <a:lnSpc>
                          <a:spcPct val="141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271145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손의</a:t>
                      </a:r>
                      <a:r>
                        <a:rPr dirty="0" sz="105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엄지손가락과</a:t>
                      </a:r>
                      <a:r>
                        <a:rPr dirty="0" sz="105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둘째손가락</a:t>
                      </a:r>
                      <a:r>
                        <a:rPr dirty="0" sz="105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외의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손가락</a:t>
                      </a:r>
                      <a:r>
                        <a:rPr dirty="0" sz="105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끝관절을</a:t>
                      </a:r>
                      <a:r>
                        <a:rPr dirty="0" sz="105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쓰게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97815" marR="24765" indent="-216535">
                        <a:lnSpc>
                          <a:spcPct val="141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257175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발의</a:t>
                      </a:r>
                      <a:r>
                        <a:rPr dirty="0" sz="105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가운데발가락</a:t>
                      </a:r>
                      <a:r>
                        <a:rPr dirty="0" sz="105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이하</a:t>
                      </a:r>
                      <a:r>
                        <a:rPr dirty="0" sz="105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1개</a:t>
                      </a:r>
                      <a:r>
                        <a:rPr dirty="0" sz="105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5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2개의</a:t>
                      </a:r>
                      <a:r>
                        <a:rPr dirty="0" sz="105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발가락을</a:t>
                      </a:r>
                      <a:r>
                        <a:rPr dirty="0" sz="1050" spc="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제대로</a:t>
                      </a:r>
                      <a:r>
                        <a:rPr dirty="0" sz="1050" spc="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못</a:t>
                      </a:r>
                      <a:r>
                        <a:rPr dirty="0" sz="1050" spc="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쓰게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244475" indent="-163830">
                        <a:lnSpc>
                          <a:spcPct val="100000"/>
                        </a:lnSpc>
                        <a:spcBef>
                          <a:spcPts val="53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신체</a:t>
                      </a:r>
                      <a:r>
                        <a:rPr dirty="0" sz="1050" spc="-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일부에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신경증상이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남은</a:t>
                      </a:r>
                      <a:r>
                        <a:rPr dirty="0" sz="1050" spc="-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5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  <a:p>
                      <a:pPr marL="316230" marR="24765" indent="-279400">
                        <a:lnSpc>
                          <a:spcPts val="1789"/>
                        </a:lnSpc>
                        <a:spcBef>
                          <a:spcPts val="60"/>
                        </a:spcBef>
                        <a:buAutoNum type="arabicPeriod"/>
                        <a:tabLst>
                          <a:tab pos="290830" algn="l"/>
                        </a:tabLst>
                      </a:pPr>
                      <a:r>
                        <a:rPr dirty="0" sz="1050" spc="-10">
                          <a:latin typeface="Malgun Gothic"/>
                          <a:cs typeface="Malgun Gothic"/>
                        </a:rPr>
                        <a:t>한쪽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귀의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청력이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>
                          <a:latin typeface="Malgun Gothic"/>
                          <a:cs typeface="Malgun Gothic"/>
                        </a:rPr>
                        <a:t>1미터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거리에서는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보통의</a:t>
                      </a:r>
                      <a:r>
                        <a:rPr dirty="0"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말소리를</a:t>
                      </a:r>
                      <a:r>
                        <a:rPr dirty="0"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5">
                          <a:latin typeface="Malgun Gothic"/>
                          <a:cs typeface="Malgun Gothic"/>
                        </a:rPr>
                        <a:t>알아듣지 </a:t>
                      </a:r>
                      <a:r>
                        <a:rPr dirty="0" sz="1050" spc="-3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못하게</a:t>
                      </a:r>
                      <a:r>
                        <a:rPr dirty="0" sz="1050" spc="-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5">
                          <a:latin typeface="Malgun Gothic"/>
                          <a:cs typeface="Malgun Gothic"/>
                        </a:rPr>
                        <a:t>된</a:t>
                      </a:r>
                      <a:r>
                        <a:rPr dirty="0" sz="1050" spc="-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50" spc="-10">
                          <a:latin typeface="Malgun Gothic"/>
                          <a:cs typeface="Malgun Gothic"/>
                        </a:rPr>
                        <a:t>사람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B="0" marT="19685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887983" y="1049527"/>
            <a:ext cx="5441950" cy="6584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45" b="1">
                <a:latin typeface="Malgun Gothic"/>
                <a:cs typeface="Malgun Gothic"/>
              </a:rPr>
              <a:t>[별표8]</a:t>
            </a:r>
            <a:r>
              <a:rPr dirty="0" sz="1000" spc="135" b="1">
                <a:latin typeface="Malgun Gothic"/>
                <a:cs typeface="Malgun Gothic"/>
              </a:rPr>
              <a:t> </a:t>
            </a:r>
            <a:r>
              <a:rPr dirty="0" sz="1000" spc="-10" b="1">
                <a:latin typeface="Malgun Gothic"/>
                <a:cs typeface="Malgun Gothic"/>
              </a:rPr>
              <a:t>상해의</a:t>
            </a:r>
            <a:r>
              <a:rPr dirty="0" sz="1000" spc="145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구분과</a:t>
            </a:r>
            <a:r>
              <a:rPr dirty="0" sz="1000" spc="150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책임보험금의</a:t>
            </a:r>
            <a:r>
              <a:rPr dirty="0" sz="1000" spc="130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한도금액(항공사업법</a:t>
            </a:r>
            <a:r>
              <a:rPr dirty="0" sz="1000" spc="150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시행규칙</a:t>
            </a:r>
            <a:r>
              <a:rPr dirty="0" sz="1000" spc="130" b="1">
                <a:latin typeface="Malgun Gothic"/>
                <a:cs typeface="Malgun Gothic"/>
              </a:rPr>
              <a:t> </a:t>
            </a:r>
            <a:r>
              <a:rPr dirty="0" sz="1000" spc="-15" b="1">
                <a:latin typeface="Malgun Gothic"/>
                <a:cs typeface="Malgun Gothic"/>
              </a:rPr>
              <a:t>제70조제5항제1호</a:t>
            </a:r>
            <a:r>
              <a:rPr dirty="0" sz="1000" spc="135" b="1">
                <a:latin typeface="Malgun Gothic"/>
                <a:cs typeface="Malgun Gothic"/>
              </a:rPr>
              <a:t> </a:t>
            </a:r>
            <a:r>
              <a:rPr dirty="0" sz="1000" spc="-5" b="1">
                <a:latin typeface="Malgun Gothic"/>
                <a:cs typeface="Malgun Gothic"/>
              </a:rPr>
              <a:t>관련)</a:t>
            </a:r>
            <a:endParaRPr sz="1000">
              <a:latin typeface="Malgun Gothic"/>
              <a:cs typeface="Malgun Gothi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50">
              <a:latin typeface="Malgun Gothic"/>
              <a:cs typeface="Malgun Gothic"/>
            </a:endParaRPr>
          </a:p>
          <a:p>
            <a:pPr marL="12700">
              <a:lnSpc>
                <a:spcPct val="100000"/>
              </a:lnSpc>
            </a:pPr>
            <a:r>
              <a:rPr dirty="0" sz="1100" spc="75">
                <a:latin typeface="Malgun Gothic"/>
                <a:cs typeface="Malgun Gothic"/>
              </a:rPr>
              <a:t>1.</a:t>
            </a:r>
            <a:r>
              <a:rPr dirty="0" sz="1100" spc="13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상해</a:t>
            </a:r>
            <a:r>
              <a:rPr dirty="0" sz="1100" spc="130">
                <a:latin typeface="Malgun Gothic"/>
                <a:cs typeface="Malgun Gothic"/>
              </a:rPr>
              <a:t> </a:t>
            </a:r>
            <a:r>
              <a:rPr dirty="0" sz="1100" spc="-5">
                <a:latin typeface="Malgun Gothic"/>
                <a:cs typeface="Malgun Gothic"/>
              </a:rPr>
              <a:t>구분별</a:t>
            </a:r>
            <a:r>
              <a:rPr dirty="0" sz="1100" spc="145">
                <a:latin typeface="Malgun Gothic"/>
                <a:cs typeface="Malgun Gothic"/>
              </a:rPr>
              <a:t> </a:t>
            </a:r>
            <a:r>
              <a:rPr dirty="0" sz="1100">
                <a:latin typeface="Malgun Gothic"/>
                <a:cs typeface="Malgun Gothic"/>
              </a:rPr>
              <a:t>한도금액</a:t>
            </a:r>
            <a:endParaRPr sz="1100">
              <a:latin typeface="Malgun Gothic"/>
              <a:cs typeface="Malgun Gothic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6190" y="1784934"/>
          <a:ext cx="5728335" cy="77882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708025"/>
                <a:gridCol w="4305935"/>
              </a:tblGrid>
              <a:tr h="2877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상해급별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EE6F6"/>
                    </a:solidFill>
                  </a:tcPr>
                </a:tc>
                <a:tc>
                  <a:txBody>
                    <a:bodyPr/>
                    <a:lstStyle/>
                    <a:p>
                      <a:pPr algn="r" marR="91440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한도금액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EE6F6"/>
                    </a:solidFill>
                  </a:tcPr>
                </a:tc>
                <a:tc>
                  <a:txBody>
                    <a:bodyPr/>
                    <a:lstStyle/>
                    <a:p>
                      <a:pPr algn="ctr" marL="4445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dirty="0" sz="1000" spc="-5" b="1">
                          <a:latin typeface="Malgun Gothic"/>
                          <a:cs typeface="Malgun Gothic"/>
                        </a:rPr>
                        <a:t>상해내용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0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EE6F6"/>
                    </a:solidFill>
                  </a:tcPr>
                </a:tc>
              </a:tr>
              <a:tr h="44269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71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1급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r" marR="118745">
                        <a:lnSpc>
                          <a:spcPct val="100000"/>
                        </a:lnSpc>
                        <a:spcBef>
                          <a:spcPts val="71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3천만원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00" indent="-189865">
                        <a:lnSpc>
                          <a:spcPct val="100000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2546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여부와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상관없이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고도인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상해(신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경학적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48시간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지속되는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적용한다)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ct val="133000"/>
                        </a:lnSpc>
                        <a:buAutoNum type="arabicPeriod" startAt="2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양안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안구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안구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적출술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안구내용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제거술과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의안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삽입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심장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buAutoNum type="arabicPeriod" startAt="2"/>
                        <a:tabLst>
                          <a:tab pos="25019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흉부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대동맥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이에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준하는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대혈관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스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탠트그라프트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삽입술을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사지마비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하반신마비를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불안정성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방출성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척추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신연손상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전위성(회전성)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상완신경총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buAutoNum type="arabicPeriod" startAt="2"/>
                        <a:tabLst>
                          <a:tab pos="2482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상완부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절단(주관절부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이단을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불안정성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비구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비구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2"/>
                        <a:tabLst>
                          <a:tab pos="3384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대퇴부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절단(슬관절부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이단을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9405" indent="-25527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2"/>
                        <a:tabLst>
                          <a:tab pos="32004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골의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분절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유리생골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이식술을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상해(근육,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근막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피부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연부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조직을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적용한다)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14"/>
                        <a:tabLst>
                          <a:tab pos="32321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화상ㆍ좌창ㆍ괴사창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연부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조직의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몸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표면의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9퍼센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트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이상인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ts val="1145"/>
                        </a:lnSpc>
                        <a:spcBef>
                          <a:spcPts val="395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1급에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127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0690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1000" spc="30">
                          <a:latin typeface="Malgun Gothic"/>
                          <a:cs typeface="Malgun Gothic"/>
                        </a:rPr>
                        <a:t>1,500만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5270" marR="53975" indent="-190500">
                        <a:lnSpc>
                          <a:spcPts val="1600"/>
                        </a:lnSpc>
                        <a:spcBef>
                          <a:spcPts val="25"/>
                        </a:spcBef>
                        <a:buAutoNum type="arabicPeriod"/>
                        <a:tabLst>
                          <a:tab pos="2622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중등도인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상해(신경학적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48시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지속되는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적용한다)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ts val="1600"/>
                        </a:lnSpc>
                        <a:buAutoNum type="arabicPeriod"/>
                        <a:tabLst>
                          <a:tab pos="2546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기관,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기관지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파열,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폐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식도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절제술을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내부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일부분이라도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적출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신장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불완전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사지마비를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indent="-1905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손상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없는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불안정성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방출성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수술적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고정술을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행한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경추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골절(치돌기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할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로베스트나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수술적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고정술을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7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신경총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상부간부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하부간부의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시행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7650" indent="-18351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7"/>
                        <a:tabLst>
                          <a:tab pos="2482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전완부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절단(완관절부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이단을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행한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4000" indent="-189865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9"/>
                        <a:tabLst>
                          <a:tab pos="2546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고관절의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골절성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상해(비구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동반하지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17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572833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708025"/>
                <a:gridCol w="4305935"/>
              </a:tblGrid>
              <a:tr h="17857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ts val="1195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적용한다)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10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buAutoNum type="arabicPeriod" startAt="10"/>
                        <a:tabLst>
                          <a:tab pos="3289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경부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전자하부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과부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0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ct val="133000"/>
                        </a:lnSpc>
                        <a:buAutoNum type="arabicPeriod" startAt="10"/>
                        <a:tabLst>
                          <a:tab pos="3384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하퇴부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절단(족관절부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이단을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0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연부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조직에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심하여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유리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피판술을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ts val="1165"/>
                        </a:lnSpc>
                        <a:spcBef>
                          <a:spcPts val="395"/>
                        </a:spcBef>
                        <a:buAutoNum type="arabicPeriod" startAt="10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2급에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463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</a:pPr>
                      <a:r>
                        <a:rPr dirty="0" sz="1000" spc="30">
                          <a:latin typeface="Malgun Gothic"/>
                          <a:cs typeface="Malgun Gothic"/>
                        </a:rPr>
                        <a:t>1,200만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1620" indent="-197485">
                        <a:lnSpc>
                          <a:spcPct val="100000"/>
                        </a:lnSpc>
                        <a:spcBef>
                          <a:spcPts val="30"/>
                        </a:spcBef>
                        <a:buAutoNum type="arabicPeriod"/>
                        <a:tabLst>
                          <a:tab pos="2622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고도인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상해(신경학적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48시간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미만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지속되는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적용한다)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2"/>
                        <a:tabLst>
                          <a:tab pos="2622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중등도인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상해(신경학적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2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48시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지속되는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적용한다)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7175" indent="-19304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2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단안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안구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적출술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안구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내용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제거술과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의안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삽입술을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4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대동맥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손상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이에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준하는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대혈관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4"/>
                        <a:tabLst>
                          <a:tab pos="24701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절제술을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제외한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개흉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흉강경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상해(진단적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목적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4급에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해당한다)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7175" indent="-19304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4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요도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성형술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요도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내시경을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이용한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요도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절개술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7"/>
                        <a:tabLst>
                          <a:tab pos="25463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내부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손상(장간막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포함한다)으로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적출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없이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재건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수술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지혈수술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7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불완전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하반신마비를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7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견관절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ct val="133000"/>
                        </a:lnSpc>
                        <a:buAutoNum type="arabicPeriod" startAt="7"/>
                        <a:tabLst>
                          <a:tab pos="3384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상완부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절단(주관절부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이단을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7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주관절부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7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수근부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7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골절(대퇴골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7"/>
                        <a:tabLst>
                          <a:tab pos="3384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대퇴부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절단(슬관절부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이단을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7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전방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후방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십자인대의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7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7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족근관절의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족근골의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완전탈구가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7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족근부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ts val="1125"/>
                        </a:lnSpc>
                        <a:spcBef>
                          <a:spcPts val="409"/>
                        </a:spcBef>
                        <a:buAutoNum type="arabicPeriod" startAt="7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3급에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412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4급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30">
                          <a:latin typeface="Malgun Gothic"/>
                          <a:cs typeface="Malgun Gothic"/>
                        </a:rPr>
                        <a:t>1,000만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algn="ctr" marL="1905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30"/>
                        </a:spcBef>
                        <a:buAutoNum type="arabicPeriod"/>
                        <a:tabLst>
                          <a:tab pos="2622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고도인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상해(신경학적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48시간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미만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지속되는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적용한다)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각막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이식술을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/>
                        <a:tabLst>
                          <a:tab pos="24828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후안부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상해(유리체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출혈,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망막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박리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적용한다)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381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572833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708025"/>
                <a:gridCol w="4305935"/>
              </a:tblGrid>
              <a:tr h="76725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00" indent="-189865">
                        <a:lnSpc>
                          <a:spcPts val="1195"/>
                        </a:lnSpc>
                        <a:buAutoNum type="arabicPeriod" startAt="4"/>
                        <a:tabLst>
                          <a:tab pos="2546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흉부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복합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인공호흡기를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상해(기관절개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술을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buAutoNum type="arabicPeriod" startAt="5"/>
                        <a:tabLst>
                          <a:tab pos="26035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진단적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목적으로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복부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흉부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상해(복강경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흉강경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상완신경총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ct val="133000"/>
                        </a:lnSpc>
                        <a:buAutoNum type="arabicPeriod" startAt="5"/>
                        <a:tabLst>
                          <a:tab pos="26035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상완신경총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불완전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손상(2개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주요</a:t>
                      </a:r>
                      <a:r>
                        <a:rPr dirty="0" sz="1000" spc="2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말초신경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장애를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보이는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적용한다)으로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5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경부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5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분쇄성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5"/>
                        <a:tabLst>
                          <a:tab pos="33528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상완골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과상부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상완골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원위부</a:t>
                      </a:r>
                      <a:r>
                        <a:rPr dirty="0" sz="1000" spc="2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관절내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골절(경과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2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과간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내과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적용한다)로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5755" indent="-26162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5"/>
                        <a:tabLst>
                          <a:tab pos="3263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원위부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골두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상해(갈레아찌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12"/>
                        <a:tabLst>
                          <a:tab pos="3263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근위부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골두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상해(몬테지아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12"/>
                        <a:tabLst>
                          <a:tab pos="3384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전완부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절단(완관절부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이단을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9405" indent="-25527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12"/>
                        <a:tabLst>
                          <a:tab pos="32004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요수근관절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탈구(수근골간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탈구,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요척관절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를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15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수근골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buAutoNum type="arabicPeriod" startAt="15"/>
                        <a:tabLst>
                          <a:tab pos="32321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무지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수지의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5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불안정성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buAutoNum type="arabicPeriod" startAt="15"/>
                        <a:tabLst>
                          <a:tab pos="32639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골반환이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안정적인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골반골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골절(천골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미골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다)로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15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이개로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15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비구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비구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5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15"/>
                        <a:tabLst>
                          <a:tab pos="33845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하퇴부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절단(족관절부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이단을</a:t>
                      </a:r>
                      <a:r>
                        <a:rPr dirty="0" sz="1000" spc="30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3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5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거골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종골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15"/>
                        <a:tabLst>
                          <a:tab pos="3308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무족지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족지의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05"/>
                        </a:spcBef>
                        <a:buAutoNum type="arabicPeriod" startAt="15"/>
                        <a:tabLst>
                          <a:tab pos="32321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사지의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연부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조직에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심하여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유경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피판술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원거리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피판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5755" indent="-261620">
                        <a:lnSpc>
                          <a:spcPct val="100000"/>
                        </a:lnSpc>
                        <a:spcBef>
                          <a:spcPts val="275"/>
                        </a:spcBef>
                        <a:buAutoNum type="arabicPeriod" startAt="15"/>
                        <a:tabLst>
                          <a:tab pos="326390" algn="l"/>
                        </a:tabLst>
                      </a:pPr>
                      <a:r>
                        <a:rPr dirty="0" sz="1000" spc="35">
                          <a:latin typeface="Malgun Gothic"/>
                          <a:cs typeface="Malgun Gothic"/>
                        </a:rPr>
                        <a:t>화상,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좌창,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괴사창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연부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조직의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몸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표면의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약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0">
                          <a:latin typeface="Malgun Gothic"/>
                          <a:cs typeface="Malgun Gothic"/>
                        </a:rPr>
                        <a:t>4.5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퍼센트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이상인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ts val="1110"/>
                        </a:lnSpc>
                        <a:spcBef>
                          <a:spcPts val="409"/>
                        </a:spcBef>
                        <a:buAutoNum type="arabicPeriod" startAt="27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4급에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007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5급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181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900만원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6379" indent="-182245">
                        <a:lnSpc>
                          <a:spcPct val="100000"/>
                        </a:lnSpc>
                        <a:spcBef>
                          <a:spcPts val="180"/>
                        </a:spcBef>
                        <a:buAutoNum type="arabicPeriod"/>
                        <a:tabLst>
                          <a:tab pos="24701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중등도에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해당하는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상해(신경학적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증상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이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48시간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미만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지속되는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적용한다)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ct val="133000"/>
                        </a:lnSpc>
                        <a:buAutoNum type="arabicPeriod" startAt="2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안와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골절에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의한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복시로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재건술과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사시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28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572833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708025"/>
                <a:gridCol w="4305935"/>
              </a:tblGrid>
              <a:tr h="80790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7175" indent="-193040">
                        <a:lnSpc>
                          <a:spcPts val="1195"/>
                        </a:lnSpc>
                        <a:buAutoNum type="arabicPeriod" startAt="3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복강내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출혈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장기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파열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중재적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방사선학적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시술을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통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하여</a:t>
                      </a:r>
                      <a:r>
                        <a:rPr dirty="0" sz="1000" spc="2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지혈술을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시행하거나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경피적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배액술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등을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시행하여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보존적으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치료한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안정성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추체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4"/>
                        <a:tabLst>
                          <a:tab pos="2578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신경총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하부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수술하지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4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구상돌기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4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척골의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경상돌기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원위부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수근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주상골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수근부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4"/>
                        <a:tabLst>
                          <a:tab pos="3308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무지를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제외한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단일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수지의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4"/>
                        <a:tabLst>
                          <a:tab pos="3340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고관절의</a:t>
                      </a:r>
                      <a:r>
                        <a:rPr dirty="0" sz="1000" spc="2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골절성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상해(비구</a:t>
                      </a:r>
                      <a:r>
                        <a:rPr dirty="0" sz="1000" spc="2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골절을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적용한다)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경골의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견열골절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전방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후방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십자인대의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슬개골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양과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삼과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0">
                          <a:latin typeface="Malgun Gothic"/>
                          <a:cs typeface="Malgun Gothic"/>
                        </a:rPr>
                        <a:t>골절(내과,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외과,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후과를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족근골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골절(거골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종골은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중족족근관절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손상(리스프랑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말한다)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중족골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족근부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buAutoNum type="arabicPeriod" startAt="4"/>
                        <a:tabLst>
                          <a:tab pos="3308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무족지를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제외한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단일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족지의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시행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spcBef>
                          <a:spcPts val="10"/>
                        </a:spcBef>
                        <a:buAutoNum type="arabicPeriod" startAt="4"/>
                        <a:tabLst>
                          <a:tab pos="321310" algn="l"/>
                        </a:tabLst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아킬레스건,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슬개건,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사두건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대퇴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이두건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4"/>
                        <a:tabLst>
                          <a:tab pos="326390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사지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건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6개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건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30200" indent="-26606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4"/>
                        <a:tabLst>
                          <a:tab pos="3308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주요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혈관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이식술을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31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사지의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주요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말초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1"/>
                        <a:tabLst>
                          <a:tab pos="31877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23치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치과보철을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ts val="1120"/>
                        </a:lnSpc>
                        <a:spcBef>
                          <a:spcPts val="400"/>
                        </a:spcBef>
                        <a:buAutoNum type="arabicPeriod" startAt="31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5급에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6급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181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700만원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6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dirty="0" sz="1000" spc="65">
                          <a:latin typeface="Malgun Gothic"/>
                          <a:cs typeface="Malgun Gothic"/>
                        </a:rPr>
                        <a:t>1.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경도인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상해(수술을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dirty="0" sz="1000" spc="15">
                          <a:latin typeface="Malgun Gothic"/>
                          <a:cs typeface="Malgun Gothic"/>
                        </a:rPr>
                        <a:t>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28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572833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708025"/>
                <a:gridCol w="4305935"/>
              </a:tblGrid>
              <a:tr h="82815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6379" indent="-182245">
                        <a:lnSpc>
                          <a:spcPts val="1195"/>
                        </a:lnSpc>
                        <a:buAutoNum type="arabicPeriod" startAt="2"/>
                        <a:tabLst>
                          <a:tab pos="24701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중등도에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해당하는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상해(신경학적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증상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>
                        <a:lnSpc>
                          <a:spcPct val="133000"/>
                        </a:lnSpc>
                        <a:spcBef>
                          <a:spcPts val="10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이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48시간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미만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지속되는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경우로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적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3"/>
                        <a:tabLst>
                          <a:tab pos="255904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전안부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안내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상해(외상성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백내장,</a:t>
                      </a:r>
                      <a:r>
                        <a:rPr dirty="0" sz="1000" spc="2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녹내장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등으로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경우에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적용한다)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3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심장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타박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5244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3"/>
                        <a:tabLst>
                          <a:tab pos="247015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폐좌상(일측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폐의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50퍼센트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면적을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흉부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65">
                          <a:latin typeface="Malgun Gothic"/>
                          <a:cs typeface="Malgun Gothic"/>
                        </a:rPr>
                        <a:t>CT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등에서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확인한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우에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한정한다)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3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유치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카테타,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부지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삽입술을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혈흉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기흉이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발생하여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폐쇄식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삽관수술을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3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견관절의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회전근개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상부관절와순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견관절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견관절의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대결절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견열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원위부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견열골절(외상과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골절,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내상과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등에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해당한다)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주관절부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주관절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주관절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내측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외측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측부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요골간부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원위부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경부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주두부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골절(근위부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제외한다)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수근중수골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3"/>
                        <a:tabLst>
                          <a:tab pos="3308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무지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수지의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슬관절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내측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외측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측부인대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반월상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연골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3"/>
                        <a:tabLst>
                          <a:tab pos="32321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내측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외측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측부인대의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골절을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동반하지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 </a:t>
                      </a:r>
                      <a:r>
                        <a:rPr dirty="0" sz="1000" spc="-3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원위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경비골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이개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3"/>
                        <a:tabLst>
                          <a:tab pos="31877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2개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중족골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3"/>
                        <a:tabLst>
                          <a:tab pos="3308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무족지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족지의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3850" indent="-259715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3"/>
                        <a:tabLst>
                          <a:tab pos="324485" algn="l"/>
                        </a:tabLst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사지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건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파열로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5개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근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건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봉합술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을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31"/>
                        <a:tabLst>
                          <a:tab pos="31877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19치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22치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치과보철을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31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6급에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918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7급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500만원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000" spc="65">
                          <a:latin typeface="Malgun Gothic"/>
                          <a:cs typeface="Malgun Gothic"/>
                        </a:rPr>
                        <a:t>1.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안면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뇌신경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손상과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동반된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안면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두개골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09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pc="10"/>
              <a:t>-</a:t>
            </a:r>
            <a:r>
              <a:rPr dirty="0" spc="114"/>
              <a:t> </a:t>
            </a:r>
            <a:fld id="{81D60167-4931-47E6-BA6A-407CBD079E47}" type="slidenum">
              <a:rPr dirty="0" spc="-90"/>
              <a:t>46</a:t>
            </a:fld>
            <a:r>
              <a:rPr dirty="0" spc="120"/>
              <a:t> </a:t>
            </a:r>
            <a:r>
              <a:rPr dirty="0" spc="10"/>
              <a:t>-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6190" y="1095311"/>
          <a:ext cx="5728335" cy="847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6755"/>
                <a:gridCol w="708025"/>
                <a:gridCol w="4305935"/>
              </a:tblGrid>
              <a:tr h="64546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ts val="1195"/>
                        </a:lnSpc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복시를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동반한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마비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사시로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사시수술을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안와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재건술을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골다공증성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척추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압박골절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쇄골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buAutoNum type="arabicPeriod" startAt="2"/>
                        <a:tabLst>
                          <a:tab pos="24701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견갑골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골절(견갑골극,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체부,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흉곽내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탈구,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경부,</a:t>
                      </a:r>
                      <a:r>
                        <a:rPr dirty="0" sz="1000" spc="15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과부,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견봉돌기,</a:t>
                      </a:r>
                      <a:r>
                        <a:rPr dirty="0" sz="1000" spc="1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오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구돌기를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견봉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쇄골인대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오구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쇄골인대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상완신경총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불완전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손상으로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골두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구상돌기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2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척골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경상돌기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기저부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삼각섬유연골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복합체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손상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2"/>
                        <a:tabLst>
                          <a:tab pos="3213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요수근관절</a:t>
                      </a:r>
                      <a:r>
                        <a:rPr dirty="0" sz="1000" spc="18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탈구(수근골간관절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탈구,</a:t>
                      </a:r>
                      <a:r>
                        <a:rPr dirty="0" sz="1000" spc="17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원위</a:t>
                      </a:r>
                      <a:r>
                        <a:rPr dirty="0" sz="1000" spc="1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요척관절</a:t>
                      </a:r>
                      <a:r>
                        <a:rPr dirty="0" sz="1000" spc="18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탈구를</a:t>
                      </a:r>
                      <a:r>
                        <a:rPr dirty="0" sz="1000" spc="16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포함한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0">
                          <a:latin typeface="Malgun Gothic"/>
                          <a:cs typeface="Malgun Gothic"/>
                        </a:rPr>
                        <a:t>다)로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28295" indent="-26416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2"/>
                        <a:tabLst>
                          <a:tab pos="32893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요수근관절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5">
                          <a:latin typeface="Malgun Gothic"/>
                          <a:cs typeface="Malgun Gothic"/>
                        </a:rPr>
                        <a:t>탈구(수근골간관절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탈구,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원위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요척관절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포함한다)로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주상골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외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수근골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수근부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주상골ㆍ월상골간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수근중수골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중수골</a:t>
                      </a:r>
                      <a:r>
                        <a:rPr dirty="0" sz="1000" spc="1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중수수지관절의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및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14"/>
                        <a:tabLst>
                          <a:tab pos="3308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무지를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제외한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단일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수지의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2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골반골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관절의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이개로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고관절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409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비골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간부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골두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탈구로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족관절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35">
                          <a:latin typeface="Malgun Gothic"/>
                          <a:cs typeface="Malgun Gothic"/>
                        </a:rPr>
                        <a:t>내과,</a:t>
                      </a:r>
                      <a:r>
                        <a:rPr dirty="0" sz="1000" spc="1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외과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후과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ct val="133000"/>
                        </a:lnSpc>
                        <a:spcBef>
                          <a:spcPts val="15"/>
                        </a:spcBef>
                        <a:buAutoNum type="arabicPeriod" startAt="14"/>
                        <a:tabLst>
                          <a:tab pos="3308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무족지를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제외한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단일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족지의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완전</a:t>
                      </a:r>
                      <a:r>
                        <a:rPr dirty="0" sz="1000" spc="25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절단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소실로</a:t>
                      </a:r>
                      <a:r>
                        <a:rPr dirty="0" sz="1000" spc="2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재접합술을</a:t>
                      </a:r>
                      <a:r>
                        <a:rPr dirty="0" sz="1000" spc="2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시행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하지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15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16치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18치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이하의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치과보철을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필요로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하는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318135" indent="-254000">
                        <a:lnSpc>
                          <a:spcPts val="1125"/>
                        </a:lnSpc>
                        <a:spcBef>
                          <a:spcPts val="409"/>
                        </a:spcBef>
                        <a:buAutoNum type="arabicPeriod" startAt="14"/>
                        <a:tabLst>
                          <a:tab pos="31877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그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밖에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7급에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해당한다고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인정되는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186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8급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181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000" spc="10">
                          <a:latin typeface="Malgun Gothic"/>
                          <a:cs typeface="Malgun Gothic"/>
                        </a:rPr>
                        <a:t>300만원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00" indent="-189865">
                        <a:lnSpc>
                          <a:spcPct val="100000"/>
                        </a:lnSpc>
                        <a:spcBef>
                          <a:spcPts val="170"/>
                        </a:spcBef>
                        <a:buAutoNum type="arabicPeriod"/>
                        <a:tabLst>
                          <a:tab pos="254635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뇌손상으로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신경학적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증상이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경도인</a:t>
                      </a:r>
                      <a:r>
                        <a:rPr dirty="0" sz="1000" spc="21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상해(수술을</a:t>
                      </a:r>
                      <a:r>
                        <a:rPr dirty="0" sz="1000" spc="22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229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않은</a:t>
                      </a:r>
                      <a:r>
                        <a:rPr dirty="0" sz="1000" spc="22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경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000">
                          <a:latin typeface="Malgun Gothic"/>
                          <a:cs typeface="Malgun Gothic"/>
                        </a:rPr>
                        <a:t>우에</a:t>
                      </a:r>
                      <a:r>
                        <a:rPr dirty="0" sz="1000" spc="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0">
                          <a:latin typeface="Malgun Gothic"/>
                          <a:cs typeface="Malgun Gothic"/>
                        </a:rPr>
                        <a:t>적용한다)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25">
                          <a:latin typeface="Malgun Gothic"/>
                          <a:cs typeface="Malgun Gothic"/>
                        </a:rPr>
                        <a:t>상악골,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하악골,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치조골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등의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안면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두개골</a:t>
                      </a:r>
                      <a:r>
                        <a:rPr dirty="0" sz="1000" spc="14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시신경병증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외상성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안검하수로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수술을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시행한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395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복합</a:t>
                      </a:r>
                      <a:r>
                        <a:rPr dirty="0" sz="1000" spc="1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고막</a:t>
                      </a:r>
                      <a:r>
                        <a:rPr dirty="0" sz="1000" spc="11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파열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55270" marR="53975" indent="-190500">
                        <a:lnSpc>
                          <a:spcPts val="1610"/>
                        </a:lnSpc>
                        <a:spcBef>
                          <a:spcPts val="110"/>
                        </a:spcBef>
                        <a:buAutoNum type="arabicPeriod" startAt="2"/>
                        <a:tabLst>
                          <a:tab pos="25146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혈흉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기흉이</a:t>
                      </a:r>
                      <a:r>
                        <a:rPr dirty="0" sz="1000" spc="19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발생하여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폐쇄식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흉관</a:t>
                      </a:r>
                      <a:r>
                        <a:rPr dirty="0" sz="1000" spc="204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삽관수술을</a:t>
                      </a:r>
                      <a:r>
                        <a:rPr dirty="0" sz="1000" spc="21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시행하지</a:t>
                      </a:r>
                      <a:r>
                        <a:rPr dirty="0" sz="1000" spc="19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않은 </a:t>
                      </a:r>
                      <a:r>
                        <a:rPr dirty="0" sz="1000" spc="-3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상해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270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5">
                          <a:latin typeface="Malgun Gothic"/>
                          <a:cs typeface="Malgun Gothic"/>
                        </a:rPr>
                        <a:t>3개</a:t>
                      </a:r>
                      <a:r>
                        <a:rPr dirty="0" sz="1000" spc="13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이상의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다발성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늑골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  <a:p>
                      <a:pPr marL="244475" indent="-180340">
                        <a:lnSpc>
                          <a:spcPct val="100000"/>
                        </a:lnSpc>
                        <a:spcBef>
                          <a:spcPts val="400"/>
                        </a:spcBef>
                        <a:buAutoNum type="arabicPeriod" startAt="2"/>
                        <a:tabLst>
                          <a:tab pos="245110" algn="l"/>
                        </a:tabLst>
                      </a:pPr>
                      <a:r>
                        <a:rPr dirty="0" sz="1000" spc="-5">
                          <a:latin typeface="Malgun Gothic"/>
                          <a:cs typeface="Malgun Gothic"/>
                        </a:rPr>
                        <a:t>각종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돌기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25">
                          <a:latin typeface="Malgun Gothic"/>
                          <a:cs typeface="Malgun Gothic"/>
                        </a:rPr>
                        <a:t>골절(극돌기,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15">
                          <a:latin typeface="Malgun Gothic"/>
                          <a:cs typeface="Malgun Gothic"/>
                        </a:rPr>
                        <a:t>횡돌기)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또는</a:t>
                      </a:r>
                      <a:r>
                        <a:rPr dirty="0" sz="1000" spc="135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 spc="-5">
                          <a:latin typeface="Malgun Gothic"/>
                          <a:cs typeface="Malgun Gothic"/>
                        </a:rPr>
                        <a:t>후궁</a:t>
                      </a:r>
                      <a:r>
                        <a:rPr dirty="0" sz="1000" spc="14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dirty="0" sz="1000">
                          <a:latin typeface="Malgun Gothic"/>
                          <a:cs typeface="Malgun Gothic"/>
                        </a:rPr>
                        <a:t>골절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B="0" marT="2159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lofa</dc:creator>
  <dcterms:created xsi:type="dcterms:W3CDTF">2023-09-04T08:25:14Z</dcterms:created>
  <dcterms:modified xsi:type="dcterms:W3CDTF">2023-09-04T08:25:14Z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2023-03-03T00:00:00Z</vt:filetime>
  </property>
  <property fmtid="{D5CDD505-2E9C-101B-9397-08002B2CF9AE}" pid="3" name="Creator">
    <vt:lpwstr>Hwp 2020 11.0.0.6402</vt:lpwstr>
  </property>
  <property fmtid="{D5CDD505-2E9C-101B-9397-08002B2CF9AE}" pid="4" name="LastSaved">
    <vt:filetime>2023-09-04T00:00:00Z</vt:filetime>
  </property>
</Properties>
</file>